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407" r:id="rId2"/>
    <p:sldId id="457" r:id="rId3"/>
    <p:sldId id="452" r:id="rId4"/>
    <p:sldId id="410" r:id="rId5"/>
    <p:sldId id="408" r:id="rId6"/>
    <p:sldId id="409" r:id="rId7"/>
    <p:sldId id="411" r:id="rId8"/>
    <p:sldId id="412" r:id="rId9"/>
    <p:sldId id="413" r:id="rId10"/>
    <p:sldId id="456" r:id="rId11"/>
    <p:sldId id="458" r:id="rId12"/>
    <p:sldId id="454" r:id="rId13"/>
    <p:sldId id="358" r:id="rId14"/>
    <p:sldId id="420" r:id="rId15"/>
    <p:sldId id="421" r:id="rId16"/>
    <p:sldId id="422" r:id="rId17"/>
    <p:sldId id="423" r:id="rId18"/>
    <p:sldId id="425" r:id="rId19"/>
    <p:sldId id="426" r:id="rId20"/>
    <p:sldId id="418" r:id="rId21"/>
    <p:sldId id="419" r:id="rId22"/>
    <p:sldId id="363" r:id="rId23"/>
    <p:sldId id="403" r:id="rId24"/>
    <p:sldId id="401" r:id="rId25"/>
    <p:sldId id="373" r:id="rId26"/>
    <p:sldId id="427" r:id="rId27"/>
    <p:sldId id="374" r:id="rId28"/>
    <p:sldId id="428" r:id="rId29"/>
    <p:sldId id="375" r:id="rId30"/>
    <p:sldId id="429" r:id="rId31"/>
    <p:sldId id="376" r:id="rId32"/>
    <p:sldId id="430" r:id="rId33"/>
    <p:sldId id="402" r:id="rId34"/>
    <p:sldId id="434" r:id="rId35"/>
    <p:sldId id="435" r:id="rId36"/>
    <p:sldId id="436" r:id="rId37"/>
    <p:sldId id="437" r:id="rId38"/>
    <p:sldId id="438" r:id="rId39"/>
    <p:sldId id="439" r:id="rId40"/>
    <p:sldId id="440" r:id="rId41"/>
    <p:sldId id="441" r:id="rId42"/>
    <p:sldId id="442" r:id="rId43"/>
    <p:sldId id="431" r:id="rId44"/>
    <p:sldId id="453" r:id="rId45"/>
    <p:sldId id="455" r:id="rId46"/>
    <p:sldId id="432" r:id="rId47"/>
    <p:sldId id="405" r:id="rId48"/>
    <p:sldId id="447" r:id="rId49"/>
    <p:sldId id="448" r:id="rId50"/>
    <p:sldId id="449" r:id="rId51"/>
    <p:sldId id="450" r:id="rId52"/>
    <p:sldId id="451" r:id="rId53"/>
    <p:sldId id="433" r:id="rId54"/>
    <p:sldId id="345" r:id="rId55"/>
    <p:sldId id="444" r:id="rId56"/>
    <p:sldId id="445" r:id="rId57"/>
    <p:sldId id="443"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9224"/>
    <a:srgbClr val="902504"/>
    <a:srgbClr val="FFCC00"/>
    <a:srgbClr val="FF9900"/>
    <a:srgbClr val="C0C0C0"/>
    <a:srgbClr val="447EC4"/>
    <a:srgbClr val="739202"/>
    <a:srgbClr val="FE0E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0" autoAdjust="0"/>
  </p:normalViewPr>
  <p:slideViewPr>
    <p:cSldViewPr>
      <p:cViewPr varScale="1">
        <p:scale>
          <a:sx n="66" d="100"/>
          <a:sy n="66" d="100"/>
        </p:scale>
        <p:origin x="-1506" y="-114"/>
      </p:cViewPr>
      <p:guideLst>
        <p:guide orient="horz" pos="2160"/>
        <p:guide pos="2880"/>
      </p:guideLst>
    </p:cSldViewPr>
  </p:slideViewPr>
  <p:outlineViewPr>
    <p:cViewPr>
      <p:scale>
        <a:sx n="33" d="100"/>
        <a:sy n="33" d="100"/>
      </p:scale>
      <p:origin x="0" y="224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71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zh-CN" altLang="en-US"/>
          </a:p>
        </p:txBody>
      </p:sp>
      <p:sp>
        <p:nvSpPr>
          <p:cNvPr id="104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104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zh-CN" altLang="en-US"/>
          </a:p>
        </p:txBody>
      </p:sp>
      <p:sp>
        <p:nvSpPr>
          <p:cNvPr id="265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5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65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265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B41B94A-4DBA-4155-B8BE-77F215AB2AA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09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369F69-6C1F-4D81-8E64-EF460082B42E}" type="slidenum">
              <a:rPr lang="zh-CN" altLang="en-US" smtClean="0">
                <a:solidFill>
                  <a:srgbClr val="000000"/>
                </a:solidFill>
              </a:rPr>
              <a:pPr fontAlgn="base">
                <a:spcBef>
                  <a:spcPct val="0"/>
                </a:spcBef>
                <a:spcAft>
                  <a:spcPct val="0"/>
                </a:spcAft>
                <a:defRPr/>
              </a:pPr>
              <a:t>57</a:t>
            </a:fld>
            <a:endParaRPr lang="zh-CN"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1"/>
          <p:cNvSpPr>
            <a:spLocks noChangeArrowheads="1"/>
          </p:cNvSpPr>
          <p:nvPr/>
        </p:nvSpPr>
        <p:spPr bwMode="gray">
          <a:xfrm>
            <a:off x="2286000" y="3124200"/>
            <a:ext cx="6858000" cy="609600"/>
          </a:xfrm>
          <a:prstGeom prst="rect">
            <a:avLst/>
          </a:prstGeom>
          <a:solidFill>
            <a:schemeClr val="tx1"/>
          </a:solidFill>
          <a:ln w="9525">
            <a:noFill/>
            <a:miter lim="800000"/>
            <a:headEnd/>
            <a:tailEnd/>
          </a:ln>
          <a:effectLst/>
        </p:spPr>
        <p:txBody>
          <a:bodyPr wrap="none" anchor="ctr"/>
          <a:lstStyle/>
          <a:p>
            <a:pPr>
              <a:defRPr/>
            </a:pPr>
            <a:endParaRPr lang="zh-CN" altLang="en-US">
              <a:ea typeface="宋体" pitchFamily="2" charset="-122"/>
            </a:endParaRPr>
          </a:p>
        </p:txBody>
      </p:sp>
      <p:sp>
        <p:nvSpPr>
          <p:cNvPr id="5" name="Text Box 14"/>
          <p:cNvSpPr txBox="1">
            <a:spLocks noChangeArrowheads="1"/>
          </p:cNvSpPr>
          <p:nvPr/>
        </p:nvSpPr>
        <p:spPr bwMode="auto">
          <a:xfrm>
            <a:off x="444500" y="2514600"/>
            <a:ext cx="1765300" cy="519113"/>
          </a:xfrm>
          <a:prstGeom prst="rect">
            <a:avLst/>
          </a:prstGeom>
          <a:noFill/>
          <a:ln w="9525">
            <a:noFill/>
            <a:miter lim="800000"/>
            <a:headEnd/>
            <a:tailEnd/>
          </a:ln>
          <a:effectLst/>
        </p:spPr>
        <p:txBody>
          <a:bodyPr>
            <a:spAutoFit/>
          </a:bodyPr>
          <a:lstStyle/>
          <a:p>
            <a:pPr>
              <a:defRPr/>
            </a:pPr>
            <a:r>
              <a:rPr lang="en-US" altLang="zh-CN" sz="2800" b="1">
                <a:solidFill>
                  <a:schemeClr val="bg1"/>
                </a:solidFill>
                <a:latin typeface="Arial Black" pitchFamily="34" charset="0"/>
                <a:ea typeface="宋体" pitchFamily="2" charset="-122"/>
              </a:rPr>
              <a:t>L o g o</a:t>
            </a:r>
          </a:p>
        </p:txBody>
      </p:sp>
      <p:pic>
        <p:nvPicPr>
          <p:cNvPr id="6" name="Picture 28" descr="中国健身气功协会 的 中国健身气功协会 商标"/>
          <p:cNvPicPr>
            <a:picLocks noChangeAspect="1" noChangeArrowheads="1"/>
          </p:cNvPicPr>
          <p:nvPr userDrawn="1"/>
        </p:nvPicPr>
        <p:blipFill>
          <a:blip r:embed="rId2" cstate="print"/>
          <a:srcRect/>
          <a:stretch>
            <a:fillRect/>
          </a:stretch>
        </p:blipFill>
        <p:spPr bwMode="auto">
          <a:xfrm>
            <a:off x="6548438" y="0"/>
            <a:ext cx="2595562" cy="2241550"/>
          </a:xfrm>
          <a:prstGeom prst="rect">
            <a:avLst/>
          </a:prstGeom>
          <a:noFill/>
          <a:ln w="9525">
            <a:noFill/>
            <a:miter lim="800000"/>
            <a:headEnd/>
            <a:tailEnd/>
          </a:ln>
        </p:spPr>
      </p:pic>
      <p:sp>
        <p:nvSpPr>
          <p:cNvPr id="3074" name="Rectangle 2"/>
          <p:cNvSpPr>
            <a:spLocks noGrp="1" noChangeArrowheads="1"/>
          </p:cNvSpPr>
          <p:nvPr>
            <p:ph type="ctrTitle"/>
          </p:nvPr>
        </p:nvSpPr>
        <p:spPr>
          <a:xfrm>
            <a:off x="2195513" y="3141663"/>
            <a:ext cx="6705600" cy="685800"/>
          </a:xfrm>
          <a:gradFill rotWithShape="1">
            <a:gsLst>
              <a:gs pos="0">
                <a:srgbClr val="FE0E14"/>
              </a:gs>
              <a:gs pos="100000">
                <a:srgbClr val="FF9900"/>
              </a:gs>
            </a:gsLst>
            <a:path path="shape">
              <a:fillToRect l="50000" t="50000" r="50000" b="50000"/>
            </a:path>
          </a:gradFill>
        </p:spPr>
        <p:txBody>
          <a:bodyPr/>
          <a:lstStyle>
            <a:lvl1pPr algn="ctr">
              <a:defRPr sz="3600"/>
            </a:lvl1pPr>
          </a:lstStyle>
          <a:p>
            <a:r>
              <a:rPr lang="zh-CN" altLang="en-US"/>
              <a:t>单击此处编辑母版标题样式</a:t>
            </a:r>
          </a:p>
        </p:txBody>
      </p:sp>
      <p:sp>
        <p:nvSpPr>
          <p:cNvPr id="3075" name="Rectangle 3"/>
          <p:cNvSpPr>
            <a:spLocks noGrp="1" noChangeArrowheads="1"/>
          </p:cNvSpPr>
          <p:nvPr>
            <p:ph type="subTitle" idx="1"/>
          </p:nvPr>
        </p:nvSpPr>
        <p:spPr bwMode="gray">
          <a:xfrm>
            <a:off x="1835150" y="4941888"/>
            <a:ext cx="6719888" cy="381000"/>
          </a:xfrm>
        </p:spPr>
        <p:txBody>
          <a:bodyPr/>
          <a:lstStyle>
            <a:lvl1pPr marL="0" indent="0">
              <a:buFont typeface="Wingdings" pitchFamily="2" charset="2"/>
              <a:buNone/>
              <a:defRPr sz="2000">
                <a:latin typeface="Verdana" pitchFamily="34" charset="0"/>
              </a:defRPr>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31838"/>
            <a:ext cx="2057400" cy="55673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31838"/>
            <a:ext cx="6019800" cy="55673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spTree>
      <p:nvGrpSpPr>
        <p:cNvPr id="1" name=""/>
        <p:cNvGrpSpPr/>
        <p:nvPr/>
      </p:nvGrpSpPr>
      <p:grpSpPr>
        <a:xfrm>
          <a:off x="0" y="0"/>
          <a:ext cx="0" cy="0"/>
          <a:chOff x="0" y="0"/>
          <a:chExt cx="0" cy="0"/>
        </a:xfrm>
      </p:grpSpPr>
      <p:sp>
        <p:nvSpPr>
          <p:cNvPr id="2" name="标题 1"/>
          <p:cNvSpPr>
            <a:spLocks noGrp="1"/>
          </p:cNvSpPr>
          <p:nvPr>
            <p:ph type="title"/>
          </p:nvPr>
        </p:nvSpPr>
        <p:spPr>
          <a:xfrm>
            <a:off x="733425" y="731838"/>
            <a:ext cx="7800975" cy="5635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419225"/>
            <a:ext cx="4038600" cy="4879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媒体占位符 3"/>
          <p:cNvSpPr>
            <a:spLocks noGrp="1"/>
          </p:cNvSpPr>
          <p:nvPr>
            <p:ph type="media" sz="half" idx="2"/>
          </p:nvPr>
        </p:nvSpPr>
        <p:spPr>
          <a:xfrm>
            <a:off x="4648200" y="1419225"/>
            <a:ext cx="4038600" cy="4879975"/>
          </a:xfrm>
        </p:spPr>
        <p:txBody>
          <a:bodyPr/>
          <a:lstStyle/>
          <a:p>
            <a:pPr lvl="0"/>
            <a:endParaRPr lang="zh-CN" alt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A6F25F97-2F62-4D23-839F-E8B469E55537}"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733425" y="731838"/>
            <a:ext cx="7800975" cy="56356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9225"/>
            <a:ext cx="4038600" cy="4879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419225"/>
            <a:ext cx="4038600" cy="23637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5413"/>
            <a:ext cx="4038600" cy="23637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733425" y="731838"/>
            <a:ext cx="7800975" cy="563562"/>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419225"/>
            <a:ext cx="4038600" cy="23637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419225"/>
            <a:ext cx="4038600" cy="23637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5413"/>
            <a:ext cx="4038600" cy="23637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5413"/>
            <a:ext cx="4038600" cy="23637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2" name="标题 1"/>
          <p:cNvSpPr>
            <a:spLocks noGrp="1"/>
          </p:cNvSpPr>
          <p:nvPr>
            <p:ph type="title"/>
          </p:nvPr>
        </p:nvSpPr>
        <p:spPr>
          <a:xfrm>
            <a:off x="733425" y="731838"/>
            <a:ext cx="7800975" cy="563562"/>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419225"/>
            <a:ext cx="4038600" cy="23637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7200" y="3935413"/>
            <a:ext cx="4038600" cy="23637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half" idx="3"/>
          </p:nvPr>
        </p:nvSpPr>
        <p:spPr>
          <a:xfrm>
            <a:off x="4648200" y="1419225"/>
            <a:ext cx="4038600" cy="4879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31838"/>
            <a:ext cx="8229600" cy="55673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79EAFCE9-5C5D-45CA-BC10-C5DB5B4B0842}"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9225"/>
            <a:ext cx="403860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19225"/>
            <a:ext cx="403860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fld id="{83019E22-62F9-4015-A955-FEE054A509C2}"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457200" y="6477000"/>
            <a:ext cx="8686800" cy="381000"/>
          </a:xfrm>
          <a:prstGeom prst="rect">
            <a:avLst/>
          </a:prstGeom>
          <a:solidFill>
            <a:schemeClr val="bg2"/>
          </a:solidFill>
          <a:ln w="9525">
            <a:noFill/>
            <a:miter lim="800000"/>
            <a:headEnd/>
            <a:tailEnd/>
          </a:ln>
          <a:effectLst/>
        </p:spPr>
        <p:txBody>
          <a:bodyPr wrap="none" anchor="ctr"/>
          <a:lstStyle/>
          <a:p>
            <a:pPr>
              <a:defRPr/>
            </a:pPr>
            <a:endParaRPr lang="zh-CN" altLang="en-US">
              <a:ea typeface="宋体" pitchFamily="2" charset="-122"/>
            </a:endParaRPr>
          </a:p>
        </p:txBody>
      </p:sp>
      <p:grpSp>
        <p:nvGrpSpPr>
          <p:cNvPr id="1027" name="Group 27"/>
          <p:cNvGrpSpPr>
            <a:grpSpLocks/>
          </p:cNvGrpSpPr>
          <p:nvPr/>
        </p:nvGrpSpPr>
        <p:grpSpPr bwMode="auto">
          <a:xfrm>
            <a:off x="0" y="685800"/>
            <a:ext cx="9144000" cy="609600"/>
            <a:chOff x="0" y="432"/>
            <a:chExt cx="5760" cy="384"/>
          </a:xfrm>
        </p:grpSpPr>
        <p:sp>
          <p:nvSpPr>
            <p:cNvPr id="1052" name="Rectangle 28"/>
            <p:cNvSpPr>
              <a:spLocks noChangeArrowheads="1"/>
            </p:cNvSpPr>
            <p:nvPr userDrawn="1"/>
          </p:nvSpPr>
          <p:spPr bwMode="gray">
            <a:xfrm>
              <a:off x="0" y="432"/>
              <a:ext cx="5760" cy="96"/>
            </a:xfrm>
            <a:prstGeom prst="rect">
              <a:avLst/>
            </a:prstGeom>
            <a:solidFill>
              <a:schemeClr val="tx1"/>
            </a:solidFill>
            <a:ln w="9525">
              <a:noFill/>
              <a:miter lim="800000"/>
              <a:headEnd/>
              <a:tailEnd/>
            </a:ln>
            <a:effectLst/>
          </p:spPr>
          <p:txBody>
            <a:bodyPr wrap="none" anchor="ctr"/>
            <a:lstStyle/>
            <a:p>
              <a:pPr>
                <a:defRPr/>
              </a:pPr>
              <a:endParaRPr lang="zh-CN" altLang="en-US">
                <a:ea typeface="宋体" pitchFamily="2" charset="-122"/>
              </a:endParaRPr>
            </a:p>
          </p:txBody>
        </p:sp>
        <p:sp>
          <p:nvSpPr>
            <p:cNvPr id="1053" name="Rectangle 29"/>
            <p:cNvSpPr>
              <a:spLocks noChangeArrowheads="1"/>
            </p:cNvSpPr>
            <p:nvPr userDrawn="1"/>
          </p:nvSpPr>
          <p:spPr bwMode="gray">
            <a:xfrm>
              <a:off x="362" y="432"/>
              <a:ext cx="5398" cy="384"/>
            </a:xfrm>
            <a:prstGeom prst="rect">
              <a:avLst/>
            </a:prstGeom>
            <a:solidFill>
              <a:schemeClr val="tx1"/>
            </a:solidFill>
            <a:ln w="9525">
              <a:noFill/>
              <a:miter lim="800000"/>
              <a:headEnd/>
              <a:tailEnd/>
            </a:ln>
            <a:effectLst/>
          </p:spPr>
          <p:txBody>
            <a:bodyPr wrap="none" anchor="ctr"/>
            <a:lstStyle/>
            <a:p>
              <a:pPr>
                <a:defRPr/>
              </a:pPr>
              <a:endParaRPr lang="zh-CN" altLang="en-US">
                <a:ea typeface="宋体" pitchFamily="2" charset="-122"/>
              </a:endParaRPr>
            </a:p>
          </p:txBody>
        </p:sp>
      </p:grpSp>
      <p:sp>
        <p:nvSpPr>
          <p:cNvPr id="1028" name="Rectangle 3"/>
          <p:cNvSpPr>
            <a:spLocks noGrp="1" noChangeArrowheads="1"/>
          </p:cNvSpPr>
          <p:nvPr>
            <p:ph type="body" idx="1"/>
          </p:nvPr>
        </p:nvSpPr>
        <p:spPr bwMode="auto">
          <a:xfrm>
            <a:off x="457200" y="1419225"/>
            <a:ext cx="82296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3124200" y="64770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j-lt"/>
                <a:ea typeface="宋体" pitchFamily="2" charset="-122"/>
              </a:defRPr>
            </a:lvl1pPr>
          </a:lstStyle>
          <a:p>
            <a:pPr>
              <a:defRPr/>
            </a:pPr>
            <a:fld id="{DFEA9AA0-F578-49A8-92E6-183F04EDE4A3}" type="slidenum">
              <a:rPr lang="zh-CN" altLang="en-US"/>
              <a:pPr>
                <a:defRPr/>
              </a:pPr>
              <a:t>‹#›</a:t>
            </a:fld>
            <a:endParaRPr lang="en-US" altLang="zh-CN"/>
          </a:p>
        </p:txBody>
      </p:sp>
      <p:sp>
        <p:nvSpPr>
          <p:cNvPr id="2" name="Rectangle 2"/>
          <p:cNvSpPr>
            <a:spLocks noGrp="1" noChangeArrowheads="1"/>
          </p:cNvSpPr>
          <p:nvPr>
            <p:ph type="title"/>
          </p:nvPr>
        </p:nvSpPr>
        <p:spPr bwMode="white">
          <a:xfrm>
            <a:off x="733425" y="731838"/>
            <a:ext cx="7800975"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55" name="Text Box 31"/>
          <p:cNvSpPr txBox="1">
            <a:spLocks noChangeArrowheads="1"/>
          </p:cNvSpPr>
          <p:nvPr/>
        </p:nvSpPr>
        <p:spPr bwMode="auto">
          <a:xfrm>
            <a:off x="7391400" y="76200"/>
            <a:ext cx="1765300" cy="519113"/>
          </a:xfrm>
          <a:prstGeom prst="rect">
            <a:avLst/>
          </a:prstGeom>
          <a:noFill/>
          <a:ln w="9525">
            <a:noFill/>
            <a:miter lim="800000"/>
            <a:headEnd/>
            <a:tailEnd/>
          </a:ln>
          <a:effectLst/>
        </p:spPr>
        <p:txBody>
          <a:bodyPr>
            <a:spAutoFit/>
          </a:bodyPr>
          <a:lstStyle/>
          <a:p>
            <a:pPr>
              <a:defRPr/>
            </a:pPr>
            <a:r>
              <a:rPr lang="en-US" altLang="zh-CN" sz="2800" b="1">
                <a:solidFill>
                  <a:schemeClr val="bg1"/>
                </a:solidFill>
                <a:latin typeface="Arial Black" pitchFamily="34" charset="0"/>
                <a:ea typeface="宋体" pitchFamily="2" charset="-122"/>
              </a:rPr>
              <a:t>L o  o</a:t>
            </a:r>
          </a:p>
        </p:txBody>
      </p:sp>
      <p:pic>
        <p:nvPicPr>
          <p:cNvPr id="1032" name="Picture 33" descr="index_003"/>
          <p:cNvPicPr>
            <a:picLocks noChangeAspect="1" noChangeArrowheads="1"/>
          </p:cNvPicPr>
          <p:nvPr userDrawn="1"/>
        </p:nvPicPr>
        <p:blipFill>
          <a:blip r:embed="rId18" cstate="print"/>
          <a:srcRect/>
          <a:stretch>
            <a:fillRect/>
          </a:stretch>
        </p:blipFill>
        <p:spPr bwMode="auto">
          <a:xfrm>
            <a:off x="0" y="0"/>
            <a:ext cx="914400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40" r:id="rId2"/>
    <p:sldLayoutId id="2147483744" r:id="rId3"/>
    <p:sldLayoutId id="2147483741" r:id="rId4"/>
    <p:sldLayoutId id="2147483745" r:id="rId5"/>
    <p:sldLayoutId id="2147483746" r:id="rId6"/>
    <p:sldLayoutId id="2147483747" r:id="rId7"/>
    <p:sldLayoutId id="2147483748" r:id="rId8"/>
    <p:sldLayoutId id="2147483749" r:id="rId9"/>
    <p:sldLayoutId id="2147483750" r:id="rId10"/>
    <p:sldLayoutId id="2147483751" r:id="rId11"/>
    <p:sldLayoutId id="2147483742" r:id="rId12"/>
    <p:sldLayoutId id="2147483752" r:id="rId13"/>
    <p:sldLayoutId id="2147483753" r:id="rId14"/>
    <p:sldLayoutId id="2147483754" r:id="rId15"/>
    <p:sldLayoutId id="2147483755" r:id="rId16"/>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fontAlgn="base">
        <a:spcBef>
          <a:spcPct val="0"/>
        </a:spcBef>
        <a:spcAft>
          <a:spcPct val="0"/>
        </a:spcAft>
        <a:defRPr sz="3200" b="1">
          <a:solidFill>
            <a:schemeClr val="bg1"/>
          </a:solidFill>
          <a:latin typeface="Verdana" pitchFamily="34" charset="0"/>
        </a:defRPr>
      </a:lvl6pPr>
      <a:lvl7pPr marL="914400" algn="l" rtl="0" fontAlgn="base">
        <a:spcBef>
          <a:spcPct val="0"/>
        </a:spcBef>
        <a:spcAft>
          <a:spcPct val="0"/>
        </a:spcAft>
        <a:defRPr sz="3200" b="1">
          <a:solidFill>
            <a:schemeClr val="bg1"/>
          </a:solidFill>
          <a:latin typeface="Verdana" pitchFamily="34" charset="0"/>
        </a:defRPr>
      </a:lvl7pPr>
      <a:lvl8pPr marL="1371600" algn="l" rtl="0" fontAlgn="base">
        <a:spcBef>
          <a:spcPct val="0"/>
        </a:spcBef>
        <a:spcAft>
          <a:spcPct val="0"/>
        </a:spcAft>
        <a:defRPr sz="3200" b="1">
          <a:solidFill>
            <a:schemeClr val="bg1"/>
          </a:solidFill>
          <a:latin typeface="Verdana" pitchFamily="34" charset="0"/>
        </a:defRPr>
      </a:lvl8pPr>
      <a:lvl9pPr marL="1828800" algn="l"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36215;&#28304;&#21457;&#23637;.MPG"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4.xml"/><Relationship Id="rId5" Type="http://schemas.openxmlformats.org/officeDocument/2006/relationships/image" Target="../media/image46.jpe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2" Type="http://schemas.openxmlformats.org/officeDocument/2006/relationships/hyperlink" Target="file:///D:\&#20581;&#36523;&#27668;&#21151;\2015&#24180;&#27604;&#21033;&#26102;&#12289;&#33655;&#20848;&#27668;&#21151;&#35762;&#24231;\&#22235;&#31181;&#27668;&#21151;.MPG"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Inhalation" TargetMode="External"/><Relationship Id="rId2" Type="http://schemas.openxmlformats.org/officeDocument/2006/relationships/hyperlink" Target="http://en.wikipedia.org/wiki/Breathing" TargetMode="Externa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hyperlink" Target="http://en.wikipedia.org/wiki/Exhalatio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Special:BookSources/0071780033" TargetMode="External"/><Relationship Id="rId2" Type="http://schemas.openxmlformats.org/officeDocument/2006/relationships/hyperlink" Target="http://en.wikipedia.org/wiki/International_Standard_Book_Numbe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en.wikipedia.org/wiki/Tidal_volum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www.ehjournal.net/content/8/1/48" TargetMode="External"/><Relationship Id="rId2" Type="http://schemas.openxmlformats.org/officeDocument/2006/relationships/hyperlink" Target="http://en.wikipedia.org/wiki/Liter" TargetMode="External"/><Relationship Id="rId1" Type="http://schemas.openxmlformats.org/officeDocument/2006/relationships/slideLayout" Target="../slideLayouts/slideLayout2.xml"/><Relationship Id="rId5" Type="http://schemas.openxmlformats.org/officeDocument/2006/relationships/hyperlink" Target="http://dx.doi.org/10.1186/1476-069x-8-48" TargetMode="External"/><Relationship Id="rId4" Type="http://schemas.openxmlformats.org/officeDocument/2006/relationships/hyperlink" Target="http://en.wikipedia.org/wiki/Digital_object_identifier"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85984" y="3071810"/>
            <a:ext cx="6858016" cy="685800"/>
          </a:xfrm>
        </p:spPr>
        <p:txBody>
          <a:bodyPr/>
          <a:lstStyle/>
          <a:p>
            <a:r>
              <a:rPr lang="en-US" altLang="zh-CN" dirty="0" smtClean="0">
                <a:ea typeface="华文细黑" pitchFamily="2" charset="-122"/>
              </a:rPr>
              <a:t>Health Qigong</a:t>
            </a:r>
            <a:endParaRPr lang="zh-CN" altLang="en-US" dirty="0"/>
          </a:p>
        </p:txBody>
      </p:sp>
      <p:sp>
        <p:nvSpPr>
          <p:cNvPr id="3" name="副标题 2"/>
          <p:cNvSpPr>
            <a:spLocks noGrp="1"/>
          </p:cNvSpPr>
          <p:nvPr>
            <p:ph type="subTitle" idx="1"/>
          </p:nvPr>
        </p:nvSpPr>
        <p:spPr>
          <a:xfrm>
            <a:off x="1643042" y="4643446"/>
            <a:ext cx="7054872" cy="1916112"/>
          </a:xfrm>
        </p:spPr>
        <p:txBody>
          <a:bodyPr/>
          <a:lstStyle/>
          <a:p>
            <a:pPr algn="ctr"/>
            <a:r>
              <a:rPr lang="en-US" altLang="zh-CN" sz="3600" b="1" dirty="0" smtClean="0">
                <a:solidFill>
                  <a:schemeClr val="tx2"/>
                </a:solidFill>
                <a:ea typeface="Verdana" pitchFamily="34" charset="0"/>
                <a:cs typeface="Verdana" pitchFamily="34" charset="0"/>
              </a:rPr>
              <a:t>Wang Zhen</a:t>
            </a:r>
          </a:p>
          <a:p>
            <a:pPr algn="ctr"/>
            <a:r>
              <a:rPr lang="en-US" altLang="zh-CN" sz="3600" b="1" dirty="0" smtClean="0">
                <a:solidFill>
                  <a:schemeClr val="tx2"/>
                </a:solidFill>
                <a:ea typeface="Verdana" pitchFamily="34" charset="0"/>
                <a:cs typeface="Verdana" pitchFamily="34" charset="0"/>
              </a:rPr>
              <a:t>Li Wei</a:t>
            </a:r>
          </a:p>
          <a:p>
            <a:pPr algn="ctr"/>
            <a:r>
              <a:rPr lang="en-US" altLang="zh-CN" sz="3600" b="1" dirty="0" smtClean="0">
                <a:solidFill>
                  <a:schemeClr val="tx2"/>
                </a:solidFill>
                <a:ea typeface="Verdana" pitchFamily="34" charset="0"/>
                <a:cs typeface="Verdana" pitchFamily="34" charset="0"/>
              </a:rPr>
              <a:t>Liu </a:t>
            </a:r>
            <a:r>
              <a:rPr lang="en-US" altLang="zh-CN" sz="3600" b="1" dirty="0" err="1" smtClean="0">
                <a:solidFill>
                  <a:schemeClr val="tx2"/>
                </a:solidFill>
                <a:ea typeface="Verdana" pitchFamily="34" charset="0"/>
                <a:cs typeface="Verdana" pitchFamily="34" charset="0"/>
              </a:rPr>
              <a:t>Xiaolei</a:t>
            </a:r>
            <a:endParaRPr lang="en-US" altLang="zh-CN" sz="3600" b="1" dirty="0" smtClean="0">
              <a:solidFill>
                <a:schemeClr val="tx2"/>
              </a:solidFill>
              <a:ea typeface="Verdana" pitchFamily="34" charset="0"/>
              <a:cs typeface="Verdana" pitchFamily="34" charset="0"/>
            </a:endParaRPr>
          </a:p>
          <a:p>
            <a:endParaRPr lang="zh-CN" altLang="en-US" dirty="0">
              <a:cs typeface="Verdana" pitchFamily="34" charset="0"/>
            </a:endParaRPr>
          </a:p>
        </p:txBody>
      </p:sp>
      <p:sp>
        <p:nvSpPr>
          <p:cNvPr id="5" name="标题 1"/>
          <p:cNvSpPr txBox="1">
            <a:spLocks/>
          </p:cNvSpPr>
          <p:nvPr/>
        </p:nvSpPr>
        <p:spPr bwMode="white">
          <a:xfrm>
            <a:off x="2285984" y="3857628"/>
            <a:ext cx="6858016" cy="685800"/>
          </a:xfrm>
          <a:prstGeom prst="rect">
            <a:avLst/>
          </a:prstGeom>
          <a:gradFill rotWithShape="1">
            <a:gsLst>
              <a:gs pos="0">
                <a:srgbClr val="FE0E14"/>
              </a:gs>
              <a:gs pos="100000">
                <a:srgbClr val="FF9900"/>
              </a:gs>
            </a:gsLst>
            <a:path path="shape">
              <a:fillToRect l="50000" t="50000" r="50000" b="50000"/>
            </a:path>
          </a:gra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chemeClr val="bg1"/>
                </a:solidFill>
                <a:effectLst/>
                <a:uLnTx/>
                <a:uFillTx/>
                <a:latin typeface="+mj-lt"/>
                <a:ea typeface="华文细黑" pitchFamily="2" charset="-122"/>
                <a:cs typeface="+mj-cs"/>
              </a:rPr>
              <a:t>A Gem of </a:t>
            </a:r>
            <a:r>
              <a:rPr kumimoji="0" lang="en-US" altLang="zh-CN" sz="2400" b="1" i="0" u="none" strike="noStrike" kern="0" cap="none" spc="0" normalizeH="0" baseline="0" noProof="0" smtClean="0">
                <a:ln>
                  <a:noFill/>
                </a:ln>
                <a:solidFill>
                  <a:schemeClr val="bg1"/>
                </a:solidFill>
                <a:effectLst/>
                <a:uLnTx/>
                <a:uFillTx/>
                <a:latin typeface="+mj-lt"/>
                <a:ea typeface="华文细黑" pitchFamily="2" charset="-122"/>
                <a:cs typeface="+mj-cs"/>
              </a:rPr>
              <a:t>Chinese Traditional </a:t>
            </a:r>
            <a:r>
              <a:rPr kumimoji="0" lang="en-US" altLang="zh-CN" sz="2400" b="1" i="0" u="none" strike="noStrike" kern="0" cap="none" spc="0" normalizeH="0" baseline="0" noProof="0" dirty="0" smtClean="0">
                <a:ln>
                  <a:noFill/>
                </a:ln>
                <a:solidFill>
                  <a:schemeClr val="bg1"/>
                </a:solidFill>
                <a:effectLst/>
                <a:uLnTx/>
                <a:uFillTx/>
                <a:latin typeface="+mj-lt"/>
                <a:ea typeface="华文细黑" pitchFamily="2" charset="-122"/>
                <a:cs typeface="+mj-cs"/>
              </a:rPr>
              <a:t>Culture</a:t>
            </a:r>
            <a:endParaRPr kumimoji="0" lang="zh-CN" altLang="en-US"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81921" name="Picture 1" descr="C:\Users\user\AppData\Roaming\Tencent\Users\436014932\QQ\WinTemp\RichOle\QVV%VX07W$`Y~H[AYM~B`W9.png"/>
          <p:cNvPicPr>
            <a:picLocks noChangeAspect="1" noChangeArrowheads="1"/>
          </p:cNvPicPr>
          <p:nvPr/>
        </p:nvPicPr>
        <p:blipFill>
          <a:blip r:embed="rId2" cstate="print"/>
          <a:srcRect/>
          <a:stretch>
            <a:fillRect/>
          </a:stretch>
        </p:blipFill>
        <p:spPr bwMode="auto">
          <a:xfrm>
            <a:off x="-1" y="785818"/>
            <a:ext cx="9244445" cy="61436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3999" cy="857232"/>
          </a:xfrm>
        </p:spPr>
        <p:txBody>
          <a:bodyPr/>
          <a:lstStyle/>
          <a:p>
            <a:r>
              <a:rPr lang="en-US" altLang="zh-CN" dirty="0" smtClean="0"/>
              <a:t>The IOC Sport for All Grant QACSC</a:t>
            </a:r>
            <a:endParaRPr lang="zh-CN" altLang="en-US" dirty="0"/>
          </a:p>
        </p:txBody>
      </p:sp>
      <p:pic>
        <p:nvPicPr>
          <p:cNvPr id="84993" name="Picture 1" descr="C:\Users\user\AppData\Roaming\Tencent\Users\436014932\QQ\WinTemp\RichOle\CG21ZWW2`9ANYYSHNMJBW26.png"/>
          <p:cNvPicPr>
            <a:picLocks noChangeAspect="1" noChangeArrowheads="1"/>
          </p:cNvPicPr>
          <p:nvPr/>
        </p:nvPicPr>
        <p:blipFill>
          <a:blip r:embed="rId2" cstate="print"/>
          <a:srcRect/>
          <a:stretch>
            <a:fillRect/>
          </a:stretch>
        </p:blipFill>
        <p:spPr bwMode="auto">
          <a:xfrm>
            <a:off x="0" y="857232"/>
            <a:ext cx="9161653" cy="600076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85720" y="1419225"/>
            <a:ext cx="4357718" cy="4879975"/>
          </a:xfrm>
        </p:spPr>
        <p:txBody>
          <a:bodyPr/>
          <a:lstStyle/>
          <a:p>
            <a:r>
              <a:rPr lang="zh-CN" altLang="en-US" dirty="0" smtClean="0"/>
              <a:t>气功是中国优秀传统文化的重要组成部分，其特有的养生理论蕴含着儒家、道家、佛家等中国哲学思想的文化理念，强调人与自然、人与社会合一，进而达到身心和谐的完美境界。</a:t>
            </a:r>
            <a:endParaRPr lang="zh-CN" altLang="en-US" dirty="0"/>
          </a:p>
        </p:txBody>
      </p:sp>
      <p:sp>
        <p:nvSpPr>
          <p:cNvPr id="4" name="内容占位符 2"/>
          <p:cNvSpPr txBox="1">
            <a:spLocks/>
          </p:cNvSpPr>
          <p:nvPr/>
        </p:nvSpPr>
        <p:spPr bwMode="auto">
          <a:xfrm>
            <a:off x="4572000" y="1428736"/>
            <a:ext cx="4186238"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v"/>
              <a:tabLst/>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As</a:t>
            </a:r>
            <a:r>
              <a:rPr kumimoji="0" lang="en-US" altLang="zh-CN" sz="2400" b="0" i="0" u="none" strike="noStrike" kern="0" cap="none" spc="0" normalizeH="0" noProof="0" dirty="0" smtClean="0">
                <a:ln>
                  <a:noFill/>
                </a:ln>
                <a:solidFill>
                  <a:schemeClr val="tx1"/>
                </a:solidFill>
                <a:effectLst/>
                <a:uLnTx/>
                <a:uFillTx/>
                <a:latin typeface="+mn-lt"/>
                <a:ea typeface="+mn-ea"/>
                <a:cs typeface="+mn-cs"/>
              </a:rPr>
              <a:t> </a:t>
            </a:r>
            <a:r>
              <a:rPr lang="en-US" altLang="zh-CN" sz="2400" kern="0" dirty="0" smtClean="0">
                <a:latin typeface="+mn-lt"/>
              </a:rPr>
              <a:t>a significant element in traditional Chinese culture, Qigong assembles Confucian cultivation of body and mind; Taoist pursuit to transcend worldliness; Chinese keep healthy theory. It also combines the ancient Chinese philosophy of the harmony in human society and between human and nature.</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611188" y="1268413"/>
            <a:ext cx="7772400" cy="3124200"/>
          </a:xfrm>
        </p:spPr>
        <p:txBody>
          <a:bodyPr/>
          <a:lstStyle/>
          <a:p>
            <a:pPr eaLnBrk="1" hangingPunct="1"/>
            <a:r>
              <a:rPr lang="zh-CN" altLang="zh-CN" dirty="0" smtClean="0"/>
              <a:t>气功是中华民族</a:t>
            </a:r>
            <a:r>
              <a:rPr lang="zh-CN" altLang="en-US" dirty="0" smtClean="0"/>
              <a:t>的文化</a:t>
            </a:r>
            <a:r>
              <a:rPr lang="zh-CN" altLang="zh-CN" dirty="0" smtClean="0"/>
              <a:t>瑰宝，</a:t>
            </a:r>
            <a:r>
              <a:rPr lang="zh-CN" altLang="en-US" dirty="0" smtClean="0"/>
              <a:t>它</a:t>
            </a:r>
            <a:r>
              <a:rPr lang="zh-CN" altLang="zh-CN" dirty="0" smtClean="0"/>
              <a:t>历史悠久、源远流长。目前能够证实的至少</a:t>
            </a:r>
            <a:r>
              <a:rPr lang="en-US" altLang="zh-CN" dirty="0" smtClean="0"/>
              <a:t>5000</a:t>
            </a:r>
            <a:r>
              <a:rPr lang="zh-CN" altLang="zh-CN" dirty="0" smtClean="0"/>
              <a:t>年前我们的先人就有意识的进行了呼吸吐纳的气功活动。气功所包含的内容极为丰富。我国古代道家的吐纳、行气、内丹，佛家的禅定、观想，医家的导引、按跷，儒家的修身、养气，武术的内功修炼等等都有气功习练的内容。</a:t>
            </a:r>
            <a:endParaRPr lang="zh-CN" altLang="en-US" b="1" dirty="0" smtClean="0">
              <a:ea typeface="楷体_GB2312" pitchFamily="49" charset="-122"/>
            </a:endParaRPr>
          </a:p>
        </p:txBody>
      </p:sp>
      <p:pic>
        <p:nvPicPr>
          <p:cNvPr id="188419" name="Picture 3" descr="原始舞蹈"/>
          <p:cNvPicPr>
            <a:picLocks noChangeAspect="1" noChangeArrowheads="1"/>
          </p:cNvPicPr>
          <p:nvPr/>
        </p:nvPicPr>
        <p:blipFill>
          <a:blip r:embed="rId2" cstate="print"/>
          <a:srcRect/>
          <a:stretch>
            <a:fillRect/>
          </a:stretch>
        </p:blipFill>
        <p:spPr bwMode="auto">
          <a:xfrm>
            <a:off x="7072330" y="5380194"/>
            <a:ext cx="1709720" cy="10936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88419"/>
                                        </p:tgtEl>
                                        <p:attrNameLst>
                                          <p:attrName>style.visibility</p:attrName>
                                        </p:attrNameLst>
                                      </p:cBhvr>
                                      <p:to>
                                        <p:strVal val="visible"/>
                                      </p:to>
                                    </p:set>
                                    <p:animEffect transition="in" filter="slide(fromBottom)">
                                      <p:cBhvr>
                                        <p:cTn id="7" dur="500"/>
                                        <p:tgtEl>
                                          <p:spTgt spid="188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zh-CN" altLang="zh-CN" smtClean="0"/>
          </a:p>
        </p:txBody>
      </p:sp>
      <p:pic>
        <p:nvPicPr>
          <p:cNvPr id="36867" name="Picture 4" descr="nopic"/>
          <p:cNvPicPr>
            <a:picLocks noGrp="1" noChangeAspect="1" noChangeArrowheads="1"/>
          </p:cNvPicPr>
          <p:nvPr>
            <p:ph type="body" sz="half" idx="1"/>
          </p:nvPr>
        </p:nvPicPr>
        <p:blipFill>
          <a:blip r:embed="rId2" cstate="print"/>
          <a:srcRect/>
          <a:stretch>
            <a:fillRect/>
          </a:stretch>
        </p:blipFill>
        <p:spPr>
          <a:xfrm>
            <a:off x="1524000" y="2286000"/>
            <a:ext cx="3048000" cy="3048000"/>
          </a:xfrm>
          <a:noFill/>
        </p:spPr>
      </p:pic>
      <p:sp>
        <p:nvSpPr>
          <p:cNvPr id="36868" name="Rectangle 5"/>
          <p:cNvSpPr>
            <a:spLocks noGrp="1" noChangeArrowheads="1"/>
          </p:cNvSpPr>
          <p:nvPr>
            <p:ph type="body" sz="half" idx="2"/>
          </p:nvPr>
        </p:nvSpPr>
        <p:spPr>
          <a:xfrm>
            <a:off x="5145088" y="2017713"/>
            <a:ext cx="3694112" cy="3544887"/>
          </a:xfrm>
        </p:spPr>
        <p:txBody>
          <a:bodyPr/>
          <a:lstStyle/>
          <a:p>
            <a:pPr eaLnBrk="1" hangingPunct="1"/>
            <a:r>
              <a:rPr lang="en-US" altLang="zh-CN" sz="3600" dirty="0" smtClean="0"/>
              <a:t>Taoists and Buddhists do it to transcend worldliness;</a:t>
            </a:r>
          </a:p>
        </p:txBody>
      </p:sp>
      <p:pic>
        <p:nvPicPr>
          <p:cNvPr id="36869" name="Picture 6" descr="header_pic_2"/>
          <p:cNvPicPr>
            <a:picLocks noChangeAspect="1" noChangeArrowheads="1"/>
          </p:cNvPicPr>
          <p:nvPr/>
        </p:nvPicPr>
        <p:blipFill>
          <a:blip r:embed="rId3" cstate="print"/>
          <a:srcRect/>
          <a:stretch>
            <a:fillRect/>
          </a:stretch>
        </p:blipFill>
        <p:spPr bwMode="auto">
          <a:xfrm>
            <a:off x="0" y="0"/>
            <a:ext cx="8532813" cy="125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endParaRPr lang="zh-CN" altLang="zh-CN" smtClean="0"/>
          </a:p>
        </p:txBody>
      </p:sp>
      <p:sp>
        <p:nvSpPr>
          <p:cNvPr id="37891" name="Rectangle 5"/>
          <p:cNvSpPr>
            <a:spLocks noGrp="1" noChangeArrowheads="1"/>
          </p:cNvSpPr>
          <p:nvPr>
            <p:ph type="body" sz="half" idx="1"/>
          </p:nvPr>
        </p:nvSpPr>
        <p:spPr/>
        <p:txBody>
          <a:bodyPr/>
          <a:lstStyle/>
          <a:p>
            <a:pPr eaLnBrk="1" hangingPunct="1"/>
            <a:r>
              <a:rPr lang="en-US" altLang="zh-CN" sz="3200" dirty="0" smtClean="0"/>
              <a:t>Confucians practice Qigong to cultivate mind and body.</a:t>
            </a:r>
          </a:p>
        </p:txBody>
      </p:sp>
      <p:pic>
        <p:nvPicPr>
          <p:cNvPr id="37892" name="Picture 7" descr="abc0684"/>
          <p:cNvPicPr>
            <a:picLocks noGrp="1" noChangeAspect="1" noChangeArrowheads="1"/>
          </p:cNvPicPr>
          <p:nvPr>
            <p:ph type="body" sz="half" idx="2"/>
          </p:nvPr>
        </p:nvPicPr>
        <p:blipFill>
          <a:blip r:embed="rId2" cstate="print"/>
          <a:srcRect/>
          <a:stretch>
            <a:fillRect/>
          </a:stretch>
        </p:blipFill>
        <p:spPr>
          <a:xfrm>
            <a:off x="5986463" y="2017713"/>
            <a:ext cx="2125662" cy="4114800"/>
          </a:xfrm>
          <a:noFill/>
        </p:spPr>
      </p:pic>
      <p:pic>
        <p:nvPicPr>
          <p:cNvPr id="37893" name="Picture 8" descr="header_pic_2"/>
          <p:cNvPicPr>
            <a:picLocks noChangeAspect="1" noChangeArrowheads="1"/>
          </p:cNvPicPr>
          <p:nvPr/>
        </p:nvPicPr>
        <p:blipFill>
          <a:blip r:embed="rId3" cstate="print"/>
          <a:srcRect/>
          <a:stretch>
            <a:fillRect/>
          </a:stretch>
        </p:blipFill>
        <p:spPr bwMode="auto">
          <a:xfrm>
            <a:off x="0" y="0"/>
            <a:ext cx="8532813" cy="1252538"/>
          </a:xfrm>
          <a:prstGeom prst="rect">
            <a:avLst/>
          </a:prstGeom>
          <a:noFill/>
          <a:ln w="9525">
            <a:noFill/>
            <a:miter lim="800000"/>
            <a:headEnd/>
            <a:tailEnd/>
          </a:ln>
        </p:spPr>
      </p:pic>
      <p:sp>
        <p:nvSpPr>
          <p:cNvPr id="37894" name="Text Box 9"/>
          <p:cNvSpPr txBox="1">
            <a:spLocks noChangeArrowheads="1"/>
          </p:cNvSpPr>
          <p:nvPr/>
        </p:nvSpPr>
        <p:spPr bwMode="auto">
          <a:xfrm>
            <a:off x="6248400" y="6248400"/>
            <a:ext cx="1600200" cy="457200"/>
          </a:xfrm>
          <a:prstGeom prst="rect">
            <a:avLst/>
          </a:prstGeom>
          <a:noFill/>
          <a:ln w="9525">
            <a:noFill/>
            <a:miter lim="800000"/>
            <a:headEnd/>
            <a:tailEnd/>
          </a:ln>
        </p:spPr>
        <p:txBody>
          <a:bodyPr>
            <a:spAutoFit/>
          </a:bodyPr>
          <a:lstStyle/>
          <a:p>
            <a:pPr>
              <a:spcBef>
                <a:spcPct val="50000"/>
              </a:spcBef>
            </a:pPr>
            <a:r>
              <a:rPr lang="en-US" altLang="zh-CN"/>
              <a:t>Confucius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body" sz="half" idx="1"/>
          </p:nvPr>
        </p:nvSpPr>
        <p:spPr>
          <a:xfrm>
            <a:off x="1182688" y="2017713"/>
            <a:ext cx="6818312" cy="1411287"/>
          </a:xfrm>
        </p:spPr>
        <p:txBody>
          <a:bodyPr/>
          <a:lstStyle/>
          <a:p>
            <a:pPr eaLnBrk="1" hangingPunct="1">
              <a:buFont typeface="Wingdings" pitchFamily="2" charset="2"/>
              <a:buNone/>
            </a:pPr>
            <a:r>
              <a:rPr lang="en-US" altLang="zh-CN" smtClean="0"/>
              <a:t>   Chinese medical physicians use it to cure illness and keep health; </a:t>
            </a:r>
          </a:p>
          <a:p>
            <a:pPr eaLnBrk="1" hangingPunct="1"/>
            <a:endParaRPr lang="en-US" altLang="zh-CN" smtClean="0"/>
          </a:p>
        </p:txBody>
      </p:sp>
      <p:pic>
        <p:nvPicPr>
          <p:cNvPr id="38915" name="Picture 7" descr="五禽戏"/>
          <p:cNvPicPr>
            <a:picLocks noGrp="1" noChangeAspect="1" noChangeArrowheads="1"/>
          </p:cNvPicPr>
          <p:nvPr>
            <p:ph type="body" sz="half" idx="2"/>
          </p:nvPr>
        </p:nvPicPr>
        <p:blipFill>
          <a:blip r:embed="rId2" cstate="print"/>
          <a:srcRect/>
          <a:stretch>
            <a:fillRect/>
          </a:stretch>
        </p:blipFill>
        <p:spPr>
          <a:xfrm>
            <a:off x="1676400" y="3352800"/>
            <a:ext cx="5410200" cy="2797175"/>
          </a:xfrm>
          <a:noFill/>
        </p:spPr>
      </p:pic>
      <p:pic>
        <p:nvPicPr>
          <p:cNvPr id="38916" name="Picture 8" descr="header_pic_2"/>
          <p:cNvPicPr>
            <a:picLocks noGrp="1" noChangeAspect="1" noChangeArrowheads="1"/>
          </p:cNvPicPr>
          <p:nvPr>
            <p:ph type="title"/>
          </p:nvPr>
        </p:nvPicPr>
        <p:blipFill>
          <a:blip r:embed="rId3" cstate="print"/>
          <a:srcRect/>
          <a:stretch>
            <a:fillRect/>
          </a:stretch>
        </p:blipFill>
        <p:spPr>
          <a:xfrm>
            <a:off x="0" y="0"/>
            <a:ext cx="8532813" cy="1252538"/>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endParaRPr lang="zh-CN" altLang="zh-CN" smtClean="0"/>
          </a:p>
        </p:txBody>
      </p:sp>
      <p:sp>
        <p:nvSpPr>
          <p:cNvPr id="39939" name="Rectangle 5"/>
          <p:cNvSpPr>
            <a:spLocks noGrp="1" noChangeArrowheads="1"/>
          </p:cNvSpPr>
          <p:nvPr>
            <p:ph type="body" sz="half" idx="1"/>
          </p:nvPr>
        </p:nvSpPr>
        <p:spPr/>
        <p:txBody>
          <a:bodyPr/>
          <a:lstStyle/>
          <a:p>
            <a:pPr eaLnBrk="1" hangingPunct="1"/>
            <a:r>
              <a:rPr lang="en-US" altLang="zh-CN" smtClean="0"/>
              <a:t>Wushu learners practice it to defend themselves and fight against attacks.</a:t>
            </a:r>
          </a:p>
        </p:txBody>
      </p:sp>
      <p:sp>
        <p:nvSpPr>
          <p:cNvPr id="39940" name="Rectangle 8"/>
          <p:cNvSpPr>
            <a:spLocks noGrp="1" noChangeArrowheads="1"/>
          </p:cNvSpPr>
          <p:nvPr>
            <p:ph type="body" sz="half" idx="2"/>
          </p:nvPr>
        </p:nvSpPr>
        <p:spPr/>
        <p:txBody>
          <a:bodyPr/>
          <a:lstStyle/>
          <a:p>
            <a:pPr eaLnBrk="1" hangingPunct="1"/>
            <a:endParaRPr lang="zh-CN" altLang="zh-CN" smtClean="0"/>
          </a:p>
        </p:txBody>
      </p:sp>
      <p:pic>
        <p:nvPicPr>
          <p:cNvPr id="39941" name="Picture 9" descr="照片 034"/>
          <p:cNvPicPr>
            <a:picLocks noChangeAspect="1" noChangeArrowheads="1"/>
          </p:cNvPicPr>
          <p:nvPr/>
        </p:nvPicPr>
        <p:blipFill>
          <a:blip r:embed="rId2" cstate="print"/>
          <a:srcRect/>
          <a:stretch>
            <a:fillRect/>
          </a:stretch>
        </p:blipFill>
        <p:spPr bwMode="auto">
          <a:xfrm>
            <a:off x="5334000" y="1981200"/>
            <a:ext cx="3028950" cy="4038600"/>
          </a:xfrm>
          <a:prstGeom prst="rect">
            <a:avLst/>
          </a:prstGeom>
          <a:noFill/>
          <a:ln w="9525">
            <a:noFill/>
            <a:miter lim="800000"/>
            <a:headEnd/>
            <a:tailEnd/>
          </a:ln>
        </p:spPr>
      </p:pic>
      <p:pic>
        <p:nvPicPr>
          <p:cNvPr id="39942" name="Picture 10" descr="header_pic_2"/>
          <p:cNvPicPr>
            <a:picLocks noChangeAspect="1" noChangeArrowheads="1"/>
          </p:cNvPicPr>
          <p:nvPr/>
        </p:nvPicPr>
        <p:blipFill>
          <a:blip r:embed="rId3" cstate="print"/>
          <a:srcRect/>
          <a:stretch>
            <a:fillRect/>
          </a:stretch>
        </p:blipFill>
        <p:spPr bwMode="auto">
          <a:xfrm>
            <a:off x="0" y="0"/>
            <a:ext cx="8532813" cy="1252538"/>
          </a:xfrm>
          <a:prstGeom prst="rect">
            <a:avLst/>
          </a:prstGeom>
          <a:noFill/>
          <a:ln w="9525">
            <a:noFill/>
            <a:miter lim="800000"/>
            <a:headEnd/>
            <a:tailEnd/>
          </a:ln>
        </p:spPr>
      </p:pic>
      <p:sp>
        <p:nvSpPr>
          <p:cNvPr id="39943" name="Text Box 11"/>
          <p:cNvSpPr txBox="1">
            <a:spLocks noChangeArrowheads="1"/>
          </p:cNvSpPr>
          <p:nvPr/>
        </p:nvSpPr>
        <p:spPr bwMode="auto">
          <a:xfrm>
            <a:off x="6019800" y="6324600"/>
            <a:ext cx="2514600" cy="457200"/>
          </a:xfrm>
          <a:prstGeom prst="rect">
            <a:avLst/>
          </a:prstGeom>
          <a:noFill/>
          <a:ln w="9525">
            <a:noFill/>
            <a:miter lim="800000"/>
            <a:headEnd/>
            <a:tailEnd/>
          </a:ln>
        </p:spPr>
        <p:txBody>
          <a:bodyPr>
            <a:spAutoFit/>
          </a:bodyPr>
          <a:lstStyle/>
          <a:p>
            <a:pPr>
              <a:spcBef>
                <a:spcPct val="50000"/>
              </a:spcBef>
            </a:pPr>
            <a:r>
              <a:rPr lang="en-US" altLang="zh-CN"/>
              <a:t>Cai Longyun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71472" y="785794"/>
            <a:ext cx="9124987" cy="563562"/>
          </a:xfrm>
        </p:spPr>
        <p:txBody>
          <a:bodyPr/>
          <a:lstStyle/>
          <a:p>
            <a:pPr eaLnBrk="1" hangingPunct="1"/>
            <a:r>
              <a:rPr lang="en-US" altLang="zh-CN" sz="2400" dirty="0" smtClean="0"/>
              <a:t>Qigong has a long history with rich connotations</a:t>
            </a:r>
          </a:p>
        </p:txBody>
      </p:sp>
      <p:sp>
        <p:nvSpPr>
          <p:cNvPr id="43011" name="Rectangle 3"/>
          <p:cNvSpPr>
            <a:spLocks noGrp="1" noChangeArrowheads="1"/>
          </p:cNvSpPr>
          <p:nvPr>
            <p:ph type="body" sz="half" idx="1"/>
          </p:nvPr>
        </p:nvSpPr>
        <p:spPr>
          <a:xfrm>
            <a:off x="762000" y="2017713"/>
            <a:ext cx="8001000" cy="4459287"/>
          </a:xfrm>
        </p:spPr>
        <p:txBody>
          <a:bodyPr/>
          <a:lstStyle/>
          <a:p>
            <a:pPr eaLnBrk="1" hangingPunct="1">
              <a:lnSpc>
                <a:spcPct val="90000"/>
              </a:lnSpc>
            </a:pPr>
            <a:r>
              <a:rPr lang="en-US" altLang="zh-CN" sz="2800" dirty="0" smtClean="0"/>
              <a:t>On the archeological objects of the pottery jars in color which was made during the </a:t>
            </a:r>
            <a:r>
              <a:rPr lang="en-US" altLang="zh-CN" sz="2800" dirty="0" err="1" smtClean="0"/>
              <a:t>Majiayao</a:t>
            </a:r>
            <a:r>
              <a:rPr lang="en-US" altLang="zh-CN" sz="2800" dirty="0" smtClean="0"/>
              <a:t> culture period and excavated in Qinghai Province, China, colorful drawings of people are seen practicing Qigong, indicating that 5000 years B.C., the Chinese ancients did understand to build up health by way of practicing Qigong. </a:t>
            </a:r>
          </a:p>
        </p:txBody>
      </p:sp>
      <p:pic>
        <p:nvPicPr>
          <p:cNvPr id="5" name="Picture 3">
            <a:hlinkClick r:id="rId2" action="ppaction://hlinkfile"/>
          </p:cNvPr>
          <p:cNvPicPr>
            <a:picLocks noChangeAspect="1" noChangeArrowheads="1"/>
          </p:cNvPicPr>
          <p:nvPr/>
        </p:nvPicPr>
        <p:blipFill>
          <a:blip r:embed="rId3" cstate="print"/>
          <a:srcRect l="7001" t="6535" r="3999" b="1894"/>
          <a:stretch>
            <a:fillRect/>
          </a:stretch>
        </p:blipFill>
        <p:spPr bwMode="auto">
          <a:xfrm>
            <a:off x="7143768" y="4929198"/>
            <a:ext cx="1171556" cy="14882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3428992" y="3657600"/>
            <a:ext cx="2151071" cy="2771796"/>
          </a:xfrm>
          <a:prstGeom prst="roundRect">
            <a:avLst>
              <a:gd name="adj" fmla="val 13745"/>
            </a:avLst>
          </a:prstGeom>
          <a:noFill/>
          <a:ln w="38100">
            <a:solidFill>
              <a:schemeClr val="bg2"/>
            </a:solidFill>
            <a:round/>
            <a:headEnd/>
            <a:tailEnd/>
          </a:ln>
        </p:spPr>
        <p:txBody>
          <a:bodyPr anchor="ctr"/>
          <a:lstStyle/>
          <a:p>
            <a:pPr algn="ctr" eaLnBrk="0" hangingPunct="0"/>
            <a:r>
              <a:rPr lang="zh-CN" altLang="en-US" sz="3200" dirty="0" smtClean="0">
                <a:latin typeface="Verdana" pitchFamily="34" charset="0"/>
                <a:ea typeface="宋体" charset="-122"/>
              </a:rPr>
              <a:t>儒</a:t>
            </a:r>
            <a:r>
              <a:rPr lang="en-US" altLang="zh-CN" sz="3200" dirty="0" err="1" smtClean="0">
                <a:latin typeface="Verdana" pitchFamily="34" charset="0"/>
                <a:ea typeface="宋体" charset="-122"/>
              </a:rPr>
              <a:t>Ru</a:t>
            </a:r>
            <a:endParaRPr lang="zh-CN" altLang="en-US" sz="3200" dirty="0">
              <a:latin typeface="Verdana" pitchFamily="34" charset="0"/>
              <a:ea typeface="宋体" charset="-122"/>
            </a:endParaRPr>
          </a:p>
          <a:p>
            <a:pPr algn="ctr" eaLnBrk="0" hangingPunct="0"/>
            <a:r>
              <a:rPr lang="zh-CN" altLang="en-US" sz="3200" dirty="0" smtClean="0">
                <a:latin typeface="Verdana" pitchFamily="34" charset="0"/>
                <a:ea typeface="宋体" charset="-122"/>
              </a:rPr>
              <a:t>释</a:t>
            </a:r>
            <a:r>
              <a:rPr lang="en-US" altLang="zh-CN" sz="3200" dirty="0" smtClean="0">
                <a:latin typeface="Verdana" pitchFamily="34" charset="0"/>
                <a:ea typeface="宋体" charset="-122"/>
              </a:rPr>
              <a:t>Shi</a:t>
            </a:r>
            <a:endParaRPr lang="zh-CN" altLang="en-US" sz="3200" dirty="0">
              <a:latin typeface="Verdana" pitchFamily="34" charset="0"/>
              <a:ea typeface="宋体" charset="-122"/>
            </a:endParaRPr>
          </a:p>
          <a:p>
            <a:pPr algn="ctr" eaLnBrk="0" hangingPunct="0"/>
            <a:r>
              <a:rPr lang="zh-CN" altLang="en-US" sz="3200" dirty="0" smtClean="0">
                <a:latin typeface="Verdana" pitchFamily="34" charset="0"/>
                <a:ea typeface="宋体" charset="-122"/>
              </a:rPr>
              <a:t>道</a:t>
            </a:r>
            <a:r>
              <a:rPr lang="en-US" altLang="zh-CN" sz="3200" dirty="0" smtClean="0"/>
              <a:t>Tao</a:t>
            </a:r>
            <a:endParaRPr lang="zh-CN" altLang="en-US" sz="3200" dirty="0">
              <a:latin typeface="Verdana" pitchFamily="34" charset="0"/>
              <a:ea typeface="宋体" charset="-122"/>
            </a:endParaRPr>
          </a:p>
          <a:p>
            <a:pPr algn="ctr" eaLnBrk="0" hangingPunct="0"/>
            <a:r>
              <a:rPr lang="zh-CN" altLang="en-US" sz="3200" dirty="0" smtClean="0">
                <a:latin typeface="Verdana" pitchFamily="34" charset="0"/>
                <a:ea typeface="宋体" charset="-122"/>
              </a:rPr>
              <a:t>医</a:t>
            </a:r>
            <a:r>
              <a:rPr lang="en-US" altLang="zh-CN" sz="3200" dirty="0" smtClean="0">
                <a:latin typeface="Verdana" pitchFamily="34" charset="0"/>
                <a:ea typeface="宋体" charset="-122"/>
              </a:rPr>
              <a:t>Yi</a:t>
            </a:r>
          </a:p>
          <a:p>
            <a:pPr algn="ctr" eaLnBrk="0" hangingPunct="0"/>
            <a:r>
              <a:rPr lang="zh-CN" altLang="en-US" sz="3200" dirty="0" smtClean="0">
                <a:latin typeface="Verdana" pitchFamily="34" charset="0"/>
                <a:ea typeface="宋体" charset="-122"/>
              </a:rPr>
              <a:t>武</a:t>
            </a:r>
            <a:r>
              <a:rPr lang="en-US" altLang="zh-CN" sz="3200" dirty="0" smtClean="0">
                <a:latin typeface="Verdana" pitchFamily="34" charset="0"/>
                <a:ea typeface="宋体" charset="-122"/>
              </a:rPr>
              <a:t>Wu</a:t>
            </a:r>
            <a:endParaRPr lang="en-US" altLang="zh-CN" sz="3200" dirty="0">
              <a:latin typeface="Verdana" pitchFamily="34" charset="0"/>
              <a:ea typeface="宋体" charset="-122"/>
            </a:endParaRPr>
          </a:p>
        </p:txBody>
      </p:sp>
      <p:sp>
        <p:nvSpPr>
          <p:cNvPr id="12291" name="AutoShape 3"/>
          <p:cNvSpPr>
            <a:spLocks noChangeArrowheads="1"/>
          </p:cNvSpPr>
          <p:nvPr/>
        </p:nvSpPr>
        <p:spPr bwMode="auto">
          <a:xfrm>
            <a:off x="0" y="3657600"/>
            <a:ext cx="3276600" cy="2771796"/>
          </a:xfrm>
          <a:prstGeom prst="roundRect">
            <a:avLst>
              <a:gd name="adj" fmla="val 13745"/>
            </a:avLst>
          </a:prstGeom>
          <a:noFill/>
          <a:ln w="38100">
            <a:solidFill>
              <a:schemeClr val="bg2"/>
            </a:solidFill>
            <a:round/>
            <a:headEnd/>
            <a:tailEnd/>
          </a:ln>
        </p:spPr>
        <p:txBody>
          <a:bodyPr anchor="ctr"/>
          <a:lstStyle/>
          <a:p>
            <a:pPr eaLnBrk="0" hangingPunct="0"/>
            <a:r>
              <a:rPr lang="zh-CN" altLang="en-US" sz="2400" dirty="0">
                <a:latin typeface="Verdana" pitchFamily="34" charset="0"/>
                <a:ea typeface="宋体" charset="-122"/>
              </a:rPr>
              <a:t>远观近择</a:t>
            </a:r>
          </a:p>
          <a:p>
            <a:pPr eaLnBrk="0" hangingPunct="0"/>
            <a:r>
              <a:rPr lang="zh-CN" altLang="en-US" sz="2400" dirty="0">
                <a:latin typeface="Verdana" pitchFamily="34" charset="0"/>
                <a:ea typeface="宋体" charset="-122"/>
              </a:rPr>
              <a:t>取象比</a:t>
            </a:r>
            <a:r>
              <a:rPr lang="zh-CN" altLang="en-US" sz="2400" dirty="0" smtClean="0">
                <a:latin typeface="Verdana" pitchFamily="34" charset="0"/>
                <a:ea typeface="宋体" charset="-122"/>
              </a:rPr>
              <a:t>类</a:t>
            </a:r>
            <a:endParaRPr lang="en-US" altLang="zh-CN" sz="2400" dirty="0" smtClean="0">
              <a:latin typeface="Verdana" pitchFamily="34" charset="0"/>
              <a:ea typeface="宋体" charset="-122"/>
            </a:endParaRPr>
          </a:p>
          <a:p>
            <a:pPr eaLnBrk="0" hangingPunct="0"/>
            <a:r>
              <a:rPr lang="en-US" altLang="zh-CN" sz="2400" dirty="0" smtClean="0">
                <a:latin typeface="Verdana" pitchFamily="34" charset="0"/>
                <a:ea typeface="宋体" charset="-122"/>
              </a:rPr>
              <a:t>To observe and imitate selectively from the nature</a:t>
            </a:r>
            <a:endParaRPr lang="zh-CN" altLang="en-US" sz="2400" dirty="0">
              <a:latin typeface="Verdana" pitchFamily="34" charset="0"/>
              <a:ea typeface="宋体" charset="-122"/>
            </a:endParaRPr>
          </a:p>
          <a:p>
            <a:pPr eaLnBrk="0" hangingPunct="0"/>
            <a:r>
              <a:rPr lang="zh-CN" altLang="en-US" sz="2400" dirty="0">
                <a:latin typeface="Verdana" pitchFamily="34" charset="0"/>
                <a:ea typeface="宋体" charset="-122"/>
              </a:rPr>
              <a:t>（</a:t>
            </a:r>
            <a:r>
              <a:rPr lang="zh-CN" altLang="en-US" sz="2000" dirty="0">
                <a:latin typeface="Verdana" pitchFamily="34" charset="0"/>
                <a:ea typeface="宋体" charset="-122"/>
              </a:rPr>
              <a:t>伸懒腰、闭目、站桩、嘘、呵</a:t>
            </a:r>
            <a:r>
              <a:rPr lang="zh-CN" altLang="en-US" sz="2400" dirty="0">
                <a:latin typeface="Verdana" pitchFamily="34" charset="0"/>
                <a:ea typeface="宋体" charset="-122"/>
              </a:rPr>
              <a:t>）</a:t>
            </a:r>
            <a:endParaRPr lang="en-US" altLang="zh-CN" sz="2400" dirty="0">
              <a:latin typeface="Verdana" pitchFamily="34" charset="0"/>
              <a:ea typeface="宋体" charset="-122"/>
            </a:endParaRPr>
          </a:p>
        </p:txBody>
      </p:sp>
      <p:sp>
        <p:nvSpPr>
          <p:cNvPr id="12292" name="AutoShape 4"/>
          <p:cNvSpPr>
            <a:spLocks noChangeArrowheads="1"/>
          </p:cNvSpPr>
          <p:nvPr/>
        </p:nvSpPr>
        <p:spPr bwMode="auto">
          <a:xfrm>
            <a:off x="5715008" y="3644900"/>
            <a:ext cx="3428992" cy="2855934"/>
          </a:xfrm>
          <a:prstGeom prst="roundRect">
            <a:avLst>
              <a:gd name="adj" fmla="val 13745"/>
            </a:avLst>
          </a:prstGeom>
          <a:noFill/>
          <a:ln w="38100">
            <a:solidFill>
              <a:schemeClr val="bg2"/>
            </a:solidFill>
            <a:round/>
            <a:headEnd/>
            <a:tailEnd/>
          </a:ln>
        </p:spPr>
        <p:txBody>
          <a:bodyPr anchor="ctr"/>
          <a:lstStyle/>
          <a:p>
            <a:pPr eaLnBrk="0" hangingPunct="0"/>
            <a:endParaRPr lang="zh-CN" altLang="en-US" sz="2000" dirty="0">
              <a:latin typeface="Verdana" pitchFamily="34" charset="0"/>
              <a:ea typeface="宋体" charset="-122"/>
            </a:endParaRPr>
          </a:p>
          <a:p>
            <a:pPr eaLnBrk="0" hangingPunct="0"/>
            <a:r>
              <a:rPr lang="zh-CN" altLang="en-US" sz="2800" dirty="0" smtClean="0">
                <a:latin typeface="Verdana" pitchFamily="34" charset="0"/>
                <a:ea typeface="宋体" charset="-122"/>
              </a:rPr>
              <a:t>内</a:t>
            </a:r>
            <a:r>
              <a:rPr lang="zh-CN" altLang="en-US" sz="2800" dirty="0">
                <a:latin typeface="Verdana" pitchFamily="34" charset="0"/>
                <a:ea typeface="宋体" charset="-122"/>
              </a:rPr>
              <a:t>养功</a:t>
            </a:r>
          </a:p>
          <a:p>
            <a:pPr eaLnBrk="0" hangingPunct="0"/>
            <a:r>
              <a:rPr lang="en-US" altLang="zh-CN" sz="2800" dirty="0" err="1" smtClean="0">
                <a:latin typeface="Verdana" pitchFamily="34" charset="0"/>
                <a:ea typeface="宋体" charset="-122"/>
              </a:rPr>
              <a:t>Neiyang</a:t>
            </a:r>
            <a:r>
              <a:rPr lang="en-US" altLang="zh-CN" sz="2800" dirty="0" smtClean="0">
                <a:latin typeface="Verdana" pitchFamily="34" charset="0"/>
                <a:ea typeface="宋体" charset="-122"/>
              </a:rPr>
              <a:t> Gong</a:t>
            </a:r>
            <a:endParaRPr lang="zh-CN" altLang="en-US" sz="2800" dirty="0">
              <a:latin typeface="Verdana" pitchFamily="34" charset="0"/>
              <a:ea typeface="宋体" charset="-122"/>
            </a:endParaRPr>
          </a:p>
          <a:p>
            <a:pPr eaLnBrk="0" hangingPunct="0"/>
            <a:r>
              <a:rPr lang="zh-CN" altLang="en-US" sz="2800" dirty="0">
                <a:latin typeface="Verdana" pitchFamily="34" charset="0"/>
                <a:ea typeface="宋体" charset="-122"/>
              </a:rPr>
              <a:t>放松功</a:t>
            </a:r>
          </a:p>
          <a:p>
            <a:pPr eaLnBrk="0" hangingPunct="0"/>
            <a:r>
              <a:rPr lang="en-US" altLang="zh-CN" sz="2800" dirty="0" err="1" smtClean="0">
                <a:latin typeface="Verdana" pitchFamily="34" charset="0"/>
                <a:ea typeface="宋体" charset="-122"/>
              </a:rPr>
              <a:t>Fangsong</a:t>
            </a:r>
            <a:r>
              <a:rPr lang="en-US" altLang="zh-CN" sz="2800" dirty="0" smtClean="0">
                <a:latin typeface="Verdana" pitchFamily="34" charset="0"/>
                <a:ea typeface="宋体" charset="-122"/>
              </a:rPr>
              <a:t> Gong</a:t>
            </a:r>
            <a:endParaRPr lang="zh-CN" altLang="en-US" sz="2800" dirty="0">
              <a:latin typeface="Verdana" pitchFamily="34" charset="0"/>
              <a:ea typeface="宋体" charset="-122"/>
            </a:endParaRPr>
          </a:p>
          <a:p>
            <a:pPr eaLnBrk="0" hangingPunct="0"/>
            <a:r>
              <a:rPr lang="zh-CN" altLang="en-US" sz="2800" dirty="0">
                <a:latin typeface="Verdana" pitchFamily="34" charset="0"/>
                <a:ea typeface="宋体" charset="-122"/>
              </a:rPr>
              <a:t>健身气</a:t>
            </a:r>
            <a:r>
              <a:rPr lang="zh-CN" altLang="en-US" sz="2800" dirty="0" smtClean="0">
                <a:latin typeface="Verdana" pitchFamily="34" charset="0"/>
                <a:ea typeface="宋体" charset="-122"/>
              </a:rPr>
              <a:t>功</a:t>
            </a:r>
            <a:endParaRPr lang="en-US" altLang="zh-CN" sz="2800" dirty="0" smtClean="0">
              <a:latin typeface="Verdana" pitchFamily="34" charset="0"/>
              <a:ea typeface="宋体" charset="-122"/>
            </a:endParaRPr>
          </a:p>
          <a:p>
            <a:pPr eaLnBrk="0" hangingPunct="0"/>
            <a:r>
              <a:rPr lang="en-US" altLang="zh-CN" sz="2800" dirty="0" smtClean="0">
                <a:latin typeface="Verdana" pitchFamily="34" charset="0"/>
                <a:ea typeface="宋体" charset="-122"/>
              </a:rPr>
              <a:t>Health Qigong</a:t>
            </a:r>
            <a:endParaRPr lang="zh-CN" altLang="en-US" sz="2800" dirty="0">
              <a:latin typeface="Verdana" pitchFamily="34" charset="0"/>
              <a:ea typeface="宋体" charset="-122"/>
            </a:endParaRPr>
          </a:p>
          <a:p>
            <a:pPr eaLnBrk="0" hangingPunct="0"/>
            <a:endParaRPr lang="zh-CN" altLang="en-US" sz="1400" dirty="0">
              <a:latin typeface="Verdana" pitchFamily="34" charset="0"/>
              <a:ea typeface="宋体" charset="-122"/>
            </a:endParaRPr>
          </a:p>
        </p:txBody>
      </p:sp>
      <p:sp>
        <p:nvSpPr>
          <p:cNvPr id="12293" name="Rectangle 5"/>
          <p:cNvSpPr>
            <a:spLocks noGrp="1" noChangeArrowheads="1"/>
          </p:cNvSpPr>
          <p:nvPr>
            <p:ph type="title"/>
          </p:nvPr>
        </p:nvSpPr>
        <p:spPr/>
        <p:txBody>
          <a:bodyPr/>
          <a:lstStyle/>
          <a:p>
            <a:pPr eaLnBrk="1" hangingPunct="1"/>
            <a:r>
              <a:rPr lang="en-US" altLang="zh-CN" dirty="0" smtClean="0">
                <a:solidFill>
                  <a:srgbClr val="FF0000"/>
                </a:solidFill>
                <a:ea typeface="宋体" charset="-122"/>
              </a:rPr>
              <a:t>History</a:t>
            </a:r>
            <a:endParaRPr lang="en-US" altLang="zh-CN" sz="3600" dirty="0" smtClean="0">
              <a:solidFill>
                <a:srgbClr val="FF0000"/>
              </a:solidFill>
              <a:ea typeface="宋体" charset="-122"/>
            </a:endParaRPr>
          </a:p>
        </p:txBody>
      </p:sp>
      <p:sp>
        <p:nvSpPr>
          <p:cNvPr id="12294" name="AutoShape 6"/>
          <p:cNvSpPr>
            <a:spLocks noChangeArrowheads="1"/>
          </p:cNvSpPr>
          <p:nvPr/>
        </p:nvSpPr>
        <p:spPr bwMode="gray">
          <a:xfrm>
            <a:off x="3151188" y="2452688"/>
            <a:ext cx="400050" cy="449262"/>
          </a:xfrm>
          <a:prstGeom prst="chevron">
            <a:avLst>
              <a:gd name="adj" fmla="val 52514"/>
            </a:avLst>
          </a:prstGeom>
          <a:solidFill>
            <a:schemeClr val="accent1"/>
          </a:solidFill>
          <a:ln w="0" algn="ctr">
            <a:noFill/>
            <a:miter lim="800000"/>
            <a:headEnd/>
            <a:tailEnd/>
          </a:ln>
        </p:spPr>
        <p:txBody>
          <a:bodyPr wrap="none" anchor="ctr"/>
          <a:lstStyle/>
          <a:p>
            <a:endParaRPr lang="zh-CN" altLang="en-US">
              <a:ea typeface="宋体" charset="-122"/>
            </a:endParaRPr>
          </a:p>
        </p:txBody>
      </p:sp>
      <p:sp>
        <p:nvSpPr>
          <p:cNvPr id="12295" name="AutoShape 7"/>
          <p:cNvSpPr>
            <a:spLocks noChangeArrowheads="1"/>
          </p:cNvSpPr>
          <p:nvPr/>
        </p:nvSpPr>
        <p:spPr bwMode="gray">
          <a:xfrm>
            <a:off x="5613400" y="2452688"/>
            <a:ext cx="398463" cy="449262"/>
          </a:xfrm>
          <a:prstGeom prst="chevron">
            <a:avLst>
              <a:gd name="adj" fmla="val 52514"/>
            </a:avLst>
          </a:prstGeom>
          <a:solidFill>
            <a:schemeClr val="hlink"/>
          </a:solidFill>
          <a:ln w="0" algn="ctr">
            <a:noFill/>
            <a:miter lim="800000"/>
            <a:headEnd/>
            <a:tailEnd/>
          </a:ln>
        </p:spPr>
        <p:txBody>
          <a:bodyPr wrap="none" anchor="ctr"/>
          <a:lstStyle/>
          <a:p>
            <a:endParaRPr lang="zh-CN" altLang="en-US">
              <a:ea typeface="宋体" charset="-122"/>
            </a:endParaRPr>
          </a:p>
        </p:txBody>
      </p:sp>
      <p:sp>
        <p:nvSpPr>
          <p:cNvPr id="91144" name="Oval 8"/>
          <p:cNvSpPr>
            <a:spLocks noChangeArrowheads="1"/>
          </p:cNvSpPr>
          <p:nvPr/>
        </p:nvSpPr>
        <p:spPr bwMode="gray">
          <a:xfrm>
            <a:off x="6221413" y="18335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91145" name="Oval 9"/>
          <p:cNvSpPr>
            <a:spLocks noChangeArrowheads="1"/>
          </p:cNvSpPr>
          <p:nvPr/>
        </p:nvSpPr>
        <p:spPr bwMode="gray">
          <a:xfrm>
            <a:off x="6221413" y="183356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91146" name="Oval 10"/>
          <p:cNvSpPr>
            <a:spLocks noChangeArrowheads="1"/>
          </p:cNvSpPr>
          <p:nvPr/>
        </p:nvSpPr>
        <p:spPr bwMode="gray">
          <a:xfrm>
            <a:off x="6332538" y="194468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91147" name="Oval 11"/>
          <p:cNvSpPr>
            <a:spLocks noChangeArrowheads="1"/>
          </p:cNvSpPr>
          <p:nvPr/>
        </p:nvSpPr>
        <p:spPr bwMode="gray">
          <a:xfrm>
            <a:off x="6357938" y="19526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12300" name="Oval 12"/>
          <p:cNvSpPr>
            <a:spLocks noChangeArrowheads="1"/>
          </p:cNvSpPr>
          <p:nvPr/>
        </p:nvSpPr>
        <p:spPr bwMode="gray">
          <a:xfrm>
            <a:off x="6411913" y="2016125"/>
            <a:ext cx="1335087" cy="1320800"/>
          </a:xfrm>
          <a:prstGeom prst="ellipse">
            <a:avLst/>
          </a:prstGeom>
          <a:solidFill>
            <a:srgbClr val="333333"/>
          </a:solidFill>
          <a:ln w="38100" algn="ctr">
            <a:noFill/>
            <a:round/>
            <a:headEnd/>
            <a:tailEnd/>
          </a:ln>
        </p:spPr>
        <p:txBody>
          <a:bodyPr anchor="ctr">
            <a:spAutoFit/>
          </a:bodyPr>
          <a:lstStyle/>
          <a:p>
            <a:endParaRPr lang="zh-CN" altLang="en-US">
              <a:ea typeface="宋体" charset="-122"/>
            </a:endParaRPr>
          </a:p>
        </p:txBody>
      </p:sp>
      <p:sp>
        <p:nvSpPr>
          <p:cNvPr id="91149" name="Oval 13"/>
          <p:cNvSpPr>
            <a:spLocks noChangeArrowheads="1"/>
          </p:cNvSpPr>
          <p:nvPr/>
        </p:nvSpPr>
        <p:spPr bwMode="gray">
          <a:xfrm>
            <a:off x="1295400" y="18288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91150" name="Oval 14"/>
          <p:cNvSpPr>
            <a:spLocks noChangeArrowheads="1"/>
          </p:cNvSpPr>
          <p:nvPr/>
        </p:nvSpPr>
        <p:spPr bwMode="gray">
          <a:xfrm>
            <a:off x="1295400" y="1828800"/>
            <a:ext cx="1703388"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91151" name="Oval 15"/>
          <p:cNvSpPr>
            <a:spLocks noChangeArrowheads="1"/>
          </p:cNvSpPr>
          <p:nvPr/>
        </p:nvSpPr>
        <p:spPr bwMode="gray">
          <a:xfrm>
            <a:off x="1406525" y="19383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91152" name="Oval 16"/>
          <p:cNvSpPr>
            <a:spLocks noChangeArrowheads="1"/>
          </p:cNvSpPr>
          <p:nvPr/>
        </p:nvSpPr>
        <p:spPr bwMode="gray">
          <a:xfrm>
            <a:off x="1408113" y="194151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12305" name="Oval 17"/>
          <p:cNvSpPr>
            <a:spLocks noChangeArrowheads="1"/>
          </p:cNvSpPr>
          <p:nvPr/>
        </p:nvSpPr>
        <p:spPr bwMode="gray">
          <a:xfrm>
            <a:off x="1481138" y="2012950"/>
            <a:ext cx="1333500" cy="1320800"/>
          </a:xfrm>
          <a:prstGeom prst="ellipse">
            <a:avLst/>
          </a:prstGeom>
          <a:solidFill>
            <a:srgbClr val="333333"/>
          </a:solidFill>
          <a:ln w="38100" algn="ctr">
            <a:noFill/>
            <a:round/>
            <a:headEnd/>
            <a:tailEnd/>
          </a:ln>
        </p:spPr>
        <p:txBody>
          <a:bodyPr anchor="ctr">
            <a:spAutoFit/>
          </a:bodyPr>
          <a:lstStyle/>
          <a:p>
            <a:endParaRPr lang="zh-CN" altLang="en-US">
              <a:ea typeface="宋体" charset="-122"/>
            </a:endParaRPr>
          </a:p>
        </p:txBody>
      </p:sp>
      <p:grpSp>
        <p:nvGrpSpPr>
          <p:cNvPr id="2" name="Group 18"/>
          <p:cNvGrpSpPr>
            <a:grpSpLocks/>
          </p:cNvGrpSpPr>
          <p:nvPr/>
        </p:nvGrpSpPr>
        <p:grpSpPr bwMode="auto">
          <a:xfrm>
            <a:off x="1501775" y="2032000"/>
            <a:ext cx="1290638" cy="1277938"/>
            <a:chOff x="4166" y="1706"/>
            <a:chExt cx="1252" cy="1252"/>
          </a:xfrm>
        </p:grpSpPr>
        <p:sp>
          <p:nvSpPr>
            <p:cNvPr id="12325"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charset="-122"/>
              </a:endParaRPr>
            </a:p>
          </p:txBody>
        </p:sp>
        <p:sp>
          <p:nvSpPr>
            <p:cNvPr id="12326"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charset="-122"/>
              </a:endParaRPr>
            </a:p>
          </p:txBody>
        </p:sp>
        <p:sp>
          <p:nvSpPr>
            <p:cNvPr id="12327"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12328"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charset="-122"/>
              </a:endParaRPr>
            </a:p>
          </p:txBody>
        </p:sp>
      </p:grpSp>
      <p:sp>
        <p:nvSpPr>
          <p:cNvPr id="91159" name="Oval 23"/>
          <p:cNvSpPr>
            <a:spLocks noChangeArrowheads="1"/>
          </p:cNvSpPr>
          <p:nvPr/>
        </p:nvSpPr>
        <p:spPr bwMode="gray">
          <a:xfrm>
            <a:off x="3759200" y="18335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91160" name="Oval 24"/>
          <p:cNvSpPr>
            <a:spLocks noChangeArrowheads="1"/>
          </p:cNvSpPr>
          <p:nvPr/>
        </p:nvSpPr>
        <p:spPr bwMode="gray">
          <a:xfrm>
            <a:off x="3759200" y="1833563"/>
            <a:ext cx="1703388" cy="1687512"/>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91161" name="Oval 25"/>
          <p:cNvSpPr>
            <a:spLocks noChangeArrowheads="1"/>
          </p:cNvSpPr>
          <p:nvPr/>
        </p:nvSpPr>
        <p:spPr bwMode="gray">
          <a:xfrm>
            <a:off x="3870325" y="19446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91162" name="Oval 26"/>
          <p:cNvSpPr>
            <a:spLocks noChangeArrowheads="1"/>
          </p:cNvSpPr>
          <p:nvPr/>
        </p:nvSpPr>
        <p:spPr bwMode="gray">
          <a:xfrm>
            <a:off x="3871913" y="19462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12311" name="Oval 27"/>
          <p:cNvSpPr>
            <a:spLocks noChangeArrowheads="1"/>
          </p:cNvSpPr>
          <p:nvPr/>
        </p:nvSpPr>
        <p:spPr bwMode="gray">
          <a:xfrm>
            <a:off x="3943350" y="2016125"/>
            <a:ext cx="1333500" cy="1320800"/>
          </a:xfrm>
          <a:prstGeom prst="ellipse">
            <a:avLst/>
          </a:prstGeom>
          <a:solidFill>
            <a:srgbClr val="333333"/>
          </a:solidFill>
          <a:ln w="38100" algn="ctr">
            <a:noFill/>
            <a:round/>
            <a:headEnd/>
            <a:tailEnd/>
          </a:ln>
        </p:spPr>
        <p:txBody>
          <a:bodyPr anchor="ctr">
            <a:spAutoFit/>
          </a:bodyPr>
          <a:lstStyle/>
          <a:p>
            <a:endParaRPr lang="zh-CN" altLang="en-US">
              <a:ea typeface="宋体" charset="-122"/>
            </a:endParaRPr>
          </a:p>
        </p:txBody>
      </p:sp>
      <p:grpSp>
        <p:nvGrpSpPr>
          <p:cNvPr id="3" name="Group 28"/>
          <p:cNvGrpSpPr>
            <a:grpSpLocks/>
          </p:cNvGrpSpPr>
          <p:nvPr/>
        </p:nvGrpSpPr>
        <p:grpSpPr bwMode="auto">
          <a:xfrm>
            <a:off x="3965575" y="2032000"/>
            <a:ext cx="1290638" cy="1277938"/>
            <a:chOff x="4166" y="1706"/>
            <a:chExt cx="1252" cy="1252"/>
          </a:xfrm>
        </p:grpSpPr>
        <p:sp>
          <p:nvSpPr>
            <p:cNvPr id="12321"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charset="-122"/>
              </a:endParaRPr>
            </a:p>
          </p:txBody>
        </p:sp>
        <p:sp>
          <p:nvSpPr>
            <p:cNvPr id="12322"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charset="-122"/>
              </a:endParaRPr>
            </a:p>
          </p:txBody>
        </p:sp>
        <p:sp>
          <p:nvSpPr>
            <p:cNvPr id="12323"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12324"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charset="-122"/>
              </a:endParaRPr>
            </a:p>
          </p:txBody>
        </p:sp>
      </p:grpSp>
      <p:grpSp>
        <p:nvGrpSpPr>
          <p:cNvPr id="4" name="Group 33"/>
          <p:cNvGrpSpPr>
            <a:grpSpLocks/>
          </p:cNvGrpSpPr>
          <p:nvPr/>
        </p:nvGrpSpPr>
        <p:grpSpPr bwMode="auto">
          <a:xfrm>
            <a:off x="6435725" y="2032000"/>
            <a:ext cx="1292225" cy="1277938"/>
            <a:chOff x="4166" y="1706"/>
            <a:chExt cx="1252" cy="1252"/>
          </a:xfrm>
        </p:grpSpPr>
        <p:sp>
          <p:nvSpPr>
            <p:cNvPr id="12317" name="Oval 3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charset="-122"/>
              </a:endParaRPr>
            </a:p>
          </p:txBody>
        </p:sp>
        <p:sp>
          <p:nvSpPr>
            <p:cNvPr id="12318"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charset="-122"/>
              </a:endParaRPr>
            </a:p>
          </p:txBody>
        </p:sp>
        <p:sp>
          <p:nvSpPr>
            <p:cNvPr id="12319" name="Oval 3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12320" name="Oval 3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charset="-122"/>
              </a:endParaRPr>
            </a:p>
          </p:txBody>
        </p:sp>
      </p:grpSp>
      <p:sp>
        <p:nvSpPr>
          <p:cNvPr id="12314" name="Text Box 38"/>
          <p:cNvSpPr txBox="1">
            <a:spLocks noChangeArrowheads="1"/>
          </p:cNvSpPr>
          <p:nvPr/>
        </p:nvSpPr>
        <p:spPr bwMode="gray">
          <a:xfrm>
            <a:off x="1571604" y="2428868"/>
            <a:ext cx="1143008" cy="461665"/>
          </a:xfrm>
          <a:prstGeom prst="rect">
            <a:avLst/>
          </a:prstGeom>
          <a:noFill/>
          <a:ln w="9525" algn="ctr">
            <a:noFill/>
            <a:miter lim="800000"/>
            <a:headEnd/>
            <a:tailEnd/>
          </a:ln>
        </p:spPr>
        <p:txBody>
          <a:bodyPr wrap="square">
            <a:spAutoFit/>
          </a:bodyPr>
          <a:lstStyle/>
          <a:p>
            <a:pPr algn="ctr" eaLnBrk="0" hangingPunct="0"/>
            <a:r>
              <a:rPr lang="en-US" altLang="zh-CN" sz="2400" b="1" dirty="0" smtClean="0">
                <a:solidFill>
                  <a:srgbClr val="000000"/>
                </a:solidFill>
                <a:ea typeface="宋体" charset="-122"/>
              </a:rPr>
              <a:t>Origin</a:t>
            </a:r>
            <a:endParaRPr lang="zh-CN" altLang="en-US" sz="2400" b="1" dirty="0">
              <a:solidFill>
                <a:srgbClr val="000000"/>
              </a:solidFill>
              <a:ea typeface="宋体" charset="-122"/>
            </a:endParaRPr>
          </a:p>
        </p:txBody>
      </p:sp>
      <p:sp>
        <p:nvSpPr>
          <p:cNvPr id="12315" name="Text Box 39"/>
          <p:cNvSpPr txBox="1">
            <a:spLocks noChangeArrowheads="1"/>
          </p:cNvSpPr>
          <p:nvPr/>
        </p:nvSpPr>
        <p:spPr bwMode="gray">
          <a:xfrm>
            <a:off x="3929058" y="2428868"/>
            <a:ext cx="1500198" cy="461665"/>
          </a:xfrm>
          <a:prstGeom prst="rect">
            <a:avLst/>
          </a:prstGeom>
          <a:noFill/>
          <a:ln w="9525" algn="ctr">
            <a:noFill/>
            <a:miter lim="800000"/>
            <a:headEnd/>
            <a:tailEnd/>
          </a:ln>
        </p:spPr>
        <p:txBody>
          <a:bodyPr wrap="square">
            <a:spAutoFit/>
          </a:bodyPr>
          <a:lstStyle/>
          <a:p>
            <a:pPr algn="ctr" eaLnBrk="0" hangingPunct="0"/>
            <a:r>
              <a:rPr lang="en-US" altLang="zh-CN" sz="2400" b="1" dirty="0" smtClean="0">
                <a:solidFill>
                  <a:srgbClr val="000000"/>
                </a:solidFill>
                <a:ea typeface="宋体" charset="-122"/>
              </a:rPr>
              <a:t>Ancient</a:t>
            </a:r>
            <a:endParaRPr lang="zh-CN" altLang="en-US" sz="2400" b="1" dirty="0">
              <a:solidFill>
                <a:srgbClr val="000000"/>
              </a:solidFill>
              <a:ea typeface="宋体" charset="-122"/>
            </a:endParaRPr>
          </a:p>
        </p:txBody>
      </p:sp>
      <p:sp>
        <p:nvSpPr>
          <p:cNvPr id="12316" name="Text Box 40"/>
          <p:cNvSpPr txBox="1">
            <a:spLocks noChangeArrowheads="1"/>
          </p:cNvSpPr>
          <p:nvPr/>
        </p:nvSpPr>
        <p:spPr bwMode="gray">
          <a:xfrm>
            <a:off x="6429388" y="2428868"/>
            <a:ext cx="1341460" cy="461665"/>
          </a:xfrm>
          <a:prstGeom prst="rect">
            <a:avLst/>
          </a:prstGeom>
          <a:noFill/>
          <a:ln w="9525" algn="ctr">
            <a:noFill/>
            <a:miter lim="800000"/>
            <a:headEnd/>
            <a:tailEnd/>
          </a:ln>
        </p:spPr>
        <p:txBody>
          <a:bodyPr wrap="square">
            <a:spAutoFit/>
          </a:bodyPr>
          <a:lstStyle/>
          <a:p>
            <a:pPr algn="ctr" eaLnBrk="0" hangingPunct="0"/>
            <a:r>
              <a:rPr lang="en-US" altLang="zh-CN" sz="2400" b="1" dirty="0" smtClean="0">
                <a:solidFill>
                  <a:srgbClr val="000000"/>
                </a:solidFill>
                <a:ea typeface="宋体" charset="-122"/>
              </a:rPr>
              <a:t>Modern</a:t>
            </a:r>
            <a:endParaRPr lang="zh-CN" altLang="en-US" sz="2400" b="1" dirty="0">
              <a:solidFill>
                <a:srgbClr val="000000"/>
              </a:solidFill>
              <a:ea typeface="宋体"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r>
            <a:br>
              <a:rPr lang="zh-CN" altLang="en-US" dirty="0" smtClean="0"/>
            </a:br>
            <a:endParaRPr lang="zh-CN" altLang="en-US" dirty="0"/>
          </a:p>
        </p:txBody>
      </p:sp>
      <p:pic>
        <p:nvPicPr>
          <p:cNvPr id="82945" name="Picture 1" descr="C:\Users\user\AppData\Roaming\Tencent\Users\436014932\QQ\WinTemp\RichOle\ALD0SSJXWYO$48OSJNRPI~V.jpg"/>
          <p:cNvPicPr>
            <a:picLocks noChangeAspect="1" noChangeArrowheads="1"/>
          </p:cNvPicPr>
          <p:nvPr/>
        </p:nvPicPr>
        <p:blipFill>
          <a:blip r:embed="rId2" cstate="print"/>
          <a:srcRect/>
          <a:stretch>
            <a:fillRect/>
          </a:stretch>
        </p:blipFill>
        <p:spPr bwMode="auto">
          <a:xfrm>
            <a:off x="0" y="0"/>
            <a:ext cx="9144000" cy="4071942"/>
          </a:xfrm>
          <a:prstGeom prst="rect">
            <a:avLst/>
          </a:prstGeom>
          <a:noFill/>
        </p:spPr>
      </p:pic>
      <p:pic>
        <p:nvPicPr>
          <p:cNvPr id="82946" name="Picture 2" descr="C:\Users\user\AppData\Roaming\Tencent\Users\436014932\QQ\WinTemp\RichOle\S8UD~KM8P]35]Y%M2PIN@N1.png"/>
          <p:cNvPicPr>
            <a:picLocks noChangeAspect="1" noChangeArrowheads="1"/>
          </p:cNvPicPr>
          <p:nvPr/>
        </p:nvPicPr>
        <p:blipFill>
          <a:blip r:embed="rId3" cstate="print"/>
          <a:srcRect/>
          <a:stretch>
            <a:fillRect/>
          </a:stretch>
        </p:blipFill>
        <p:spPr bwMode="auto">
          <a:xfrm>
            <a:off x="3857620" y="3322735"/>
            <a:ext cx="5286380" cy="3535266"/>
          </a:xfrm>
          <a:prstGeom prst="rect">
            <a:avLst/>
          </a:prstGeom>
          <a:noFill/>
        </p:spPr>
      </p:pic>
      <p:pic>
        <p:nvPicPr>
          <p:cNvPr id="82947" name="Picture 3" descr="C:\Users\user\AppData\Roaming\Tencent\Users\436014932\QQ\WinTemp\RichOle\0S%7I5$)8ZH@LGCLC%GOY9Y.png"/>
          <p:cNvPicPr>
            <a:picLocks noChangeAspect="1" noChangeArrowheads="1"/>
          </p:cNvPicPr>
          <p:nvPr/>
        </p:nvPicPr>
        <p:blipFill>
          <a:blip r:embed="rId4" cstate="print"/>
          <a:srcRect/>
          <a:stretch>
            <a:fillRect/>
          </a:stretch>
        </p:blipFill>
        <p:spPr bwMode="auto">
          <a:xfrm>
            <a:off x="-1" y="3286125"/>
            <a:ext cx="5602943" cy="3571876"/>
          </a:xfrm>
          <a:prstGeom prst="rect">
            <a:avLst/>
          </a:prstGeom>
          <a:noFill/>
        </p:spPr>
      </p:pic>
      <p:sp>
        <p:nvSpPr>
          <p:cNvPr id="82948" name="AutoShape 4" descr="C:\Users\user\AppData\Roaming\Tencent\Users\436014932\QQ\WinTemp\RichOle\(W1ONQY{43~``1SEVG4F.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2949" name="AutoShape 5" descr="C:\Users\user\AppData\Roaming\Tencent\Users\436014932\QQ\WinTemp\RichOle\(W1ONQY{43~``1SEVG4F.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2950" name="AutoShape 6" descr="C:\Users\user\AppData\Roaming\Tencent\Users\436014932\QQ\WinTemp\RichOle\(W1ONQY{43~``1SEVG4F.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2951" name="AutoShape 7" descr="C:\Users\user\AppData\Roaming\Tencent\Users\436014932\QQ\WinTemp\RichOle\(W1ONQY{43~``1SEVG4F.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2952" name="AutoShape 8" descr="C:\Users\user\AppData\Roaming\Tencent\Users\436014932\QQ\WinTemp\RichOle\(W1ONQY{43~``1SEVG4F.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2953" name="AutoShape 9" descr="C:\Users\user\AppData\Roaming\Tencent\Users\436014932\QQ\WinTemp\RichOle\(W1ONQY{43~``1SEVG4F.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2954" name="AutoShape 10" descr="C:\Users\user\AppData\Roaming\Tencent\Users\436014932\QQ\WinTemp\RichOle\(W1ONQY{43~``1SEVG4F.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2955" name="AutoShape 11" descr="C:\Users\user\AppData\Roaming\Tencent\Users\436014932\QQ\WinTemp\RichOle\(W1ONQY{43~``1SEVG4F.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en-US" altLang="zh-CN" dirty="0" smtClean="0"/>
              <a:t>What is Health Qigong?</a:t>
            </a:r>
            <a:endParaRPr lang="zh-CN" altLang="en-US" dirty="0" smtClean="0"/>
          </a:p>
        </p:txBody>
      </p:sp>
      <p:sp>
        <p:nvSpPr>
          <p:cNvPr id="34819" name="内容占位符 2"/>
          <p:cNvSpPr>
            <a:spLocks noGrp="1"/>
          </p:cNvSpPr>
          <p:nvPr>
            <p:ph idx="1"/>
          </p:nvPr>
        </p:nvSpPr>
        <p:spPr/>
        <p:txBody>
          <a:bodyPr/>
          <a:lstStyle/>
          <a:p>
            <a:r>
              <a:rPr lang="en-US" altLang="zh-CN" dirty="0" smtClean="0"/>
              <a:t>Health Qigong is a traditional Chinese health exercise with improvement of mental and physical health as it aim, it’s a combined system including body movement, breathing exercise and psychological adjustment as its main content. </a:t>
            </a:r>
            <a:endParaRPr lang="zh-CN" altLang="zh-CN" dirty="0" smtClean="0"/>
          </a:p>
          <a:p>
            <a:endParaRPr lang="zh-CN"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219200" y="2286000"/>
            <a:ext cx="7772400" cy="3163888"/>
          </a:xfrm>
        </p:spPr>
        <p:txBody>
          <a:bodyPr/>
          <a:lstStyle/>
          <a:p>
            <a:pPr eaLnBrk="1" hangingPunct="1"/>
            <a:r>
              <a:rPr lang="en-US" altLang="zh-CN" dirty="0" smtClean="0"/>
              <a:t>It known as an component of traditional Chinese culture, originated in ancient China and its functions vary in different traditional Chinese cultural schools. </a:t>
            </a:r>
          </a:p>
          <a:p>
            <a:pPr eaLnBrk="1" hangingPunct="1">
              <a:buFont typeface="Wingdings" pitchFamily="2" charset="2"/>
              <a:buNone/>
            </a:pPr>
            <a:endParaRPr lang="en-US" altLang="zh-CN" dirty="0" smtClean="0"/>
          </a:p>
        </p:txBody>
      </p:sp>
      <p:sp>
        <p:nvSpPr>
          <p:cNvPr id="4" name="标题 3"/>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762000" y="1524000"/>
            <a:ext cx="7772400" cy="4648200"/>
          </a:xfrm>
        </p:spPr>
        <p:txBody>
          <a:bodyPr/>
          <a:lstStyle/>
          <a:p>
            <a:pPr eaLnBrk="1" hangingPunct="1">
              <a:lnSpc>
                <a:spcPct val="90000"/>
              </a:lnSpc>
            </a:pPr>
            <a:r>
              <a:rPr lang="zh-CN" altLang="en-US" sz="3100" b="1" dirty="0" smtClean="0">
                <a:solidFill>
                  <a:srgbClr val="FE0E14"/>
                </a:solidFill>
                <a:latin typeface="楷体_GB2312" pitchFamily="49" charset="-122"/>
                <a:ea typeface="楷体_GB2312" pitchFamily="49" charset="-122"/>
              </a:rPr>
              <a:t>健身气功是以增进身心健康为目的，以自身形体活动、呼吸吐纳、心理调节相结合为主要运动形式的民族传统体育项目，是中华悠久文化的组成部分。</a:t>
            </a:r>
            <a:r>
              <a:rPr lang="zh-CN" altLang="en-US" sz="3100" b="1" dirty="0" smtClean="0">
                <a:solidFill>
                  <a:srgbClr val="FE0E14"/>
                </a:solidFill>
                <a:latin typeface="Tahoma" pitchFamily="34" charset="0"/>
                <a:ea typeface="楷体_GB2312" pitchFamily="49" charset="-122"/>
              </a:rPr>
              <a:t>”</a:t>
            </a:r>
            <a:r>
              <a:rPr lang="zh-CN" altLang="en-US" sz="3100" b="1" dirty="0" smtClean="0">
                <a:solidFill>
                  <a:srgbClr val="CCFF33"/>
                </a:solidFill>
                <a:latin typeface="楷体_GB2312" pitchFamily="49" charset="-122"/>
                <a:ea typeface="楷体_GB2312" pitchFamily="49" charset="-122"/>
              </a:rPr>
              <a:t> </a:t>
            </a:r>
            <a:endParaRPr lang="en-US" altLang="zh-CN" sz="3100" b="1" dirty="0" smtClean="0">
              <a:solidFill>
                <a:srgbClr val="CCFF33"/>
              </a:solidFill>
              <a:latin typeface="楷体_GB2312" pitchFamily="49" charset="-122"/>
              <a:ea typeface="楷体_GB2312" pitchFamily="49" charset="-122"/>
            </a:endParaRPr>
          </a:p>
          <a:p>
            <a:pPr eaLnBrk="1" hangingPunct="1">
              <a:lnSpc>
                <a:spcPct val="90000"/>
              </a:lnSpc>
            </a:pPr>
            <a:endParaRPr lang="en-US" altLang="zh-CN" sz="3100" b="1" dirty="0" smtClean="0">
              <a:solidFill>
                <a:srgbClr val="CCFF33"/>
              </a:solidFill>
              <a:latin typeface="楷体_GB2312" pitchFamily="49" charset="-122"/>
              <a:ea typeface="楷体_GB2312" pitchFamily="49" charset="-122"/>
            </a:endParaRPr>
          </a:p>
          <a:p>
            <a:pPr eaLnBrk="1" hangingPunct="1">
              <a:lnSpc>
                <a:spcPct val="90000"/>
              </a:lnSpc>
            </a:pPr>
            <a:r>
              <a:rPr lang="en-US" altLang="zh-CN" sz="3100" b="1" dirty="0" smtClean="0">
                <a:latin typeface="楷体_GB2312" pitchFamily="49" charset="-122"/>
                <a:ea typeface="楷体_GB2312" pitchFamily="49" charset="-122"/>
              </a:rPr>
              <a:t>2002</a:t>
            </a:r>
            <a:r>
              <a:rPr lang="zh-CN" altLang="en-US" sz="3100" b="1" dirty="0" smtClean="0">
                <a:latin typeface="楷体_GB2312" pitchFamily="49" charset="-122"/>
                <a:ea typeface="楷体_GB2312" pitchFamily="49" charset="-122"/>
              </a:rPr>
              <a:t>年，健身气功成为中国国家体育总局正式认可的第</a:t>
            </a:r>
            <a:r>
              <a:rPr lang="en-US" altLang="zh-CN" sz="3100" b="1" dirty="0" smtClean="0">
                <a:solidFill>
                  <a:srgbClr val="FE0E14"/>
                </a:solidFill>
                <a:latin typeface="楷体_GB2312" pitchFamily="49" charset="-122"/>
                <a:ea typeface="楷体_GB2312" pitchFamily="49" charset="-122"/>
              </a:rPr>
              <a:t>62</a:t>
            </a:r>
            <a:r>
              <a:rPr lang="zh-CN" altLang="en-US" sz="3100" b="1" dirty="0" smtClean="0">
                <a:latin typeface="楷体_GB2312" pitchFamily="49" charset="-122"/>
                <a:ea typeface="楷体_GB2312" pitchFamily="49" charset="-122"/>
              </a:rPr>
              <a:t>个体育运动项目。</a:t>
            </a:r>
          </a:p>
        </p:txBody>
      </p:sp>
      <p:sp>
        <p:nvSpPr>
          <p:cNvPr id="26627" name="Rectangle 3"/>
          <p:cNvSpPr>
            <a:spLocks noGrp="1" noChangeArrowheads="1"/>
          </p:cNvSpPr>
          <p:nvPr>
            <p:ph type="title"/>
          </p:nvPr>
        </p:nvSpPr>
        <p:spPr>
          <a:xfrm>
            <a:off x="755650" y="765175"/>
            <a:ext cx="7800975" cy="563563"/>
          </a:xfrm>
        </p:spPr>
        <p:txBody>
          <a:bodyPr/>
          <a:lstStyle/>
          <a:p>
            <a:pPr eaLnBrk="1" hangingPunct="1"/>
            <a:r>
              <a:rPr lang="zh-CN" altLang="en-US" sz="3600" dirty="0" smtClean="0">
                <a:solidFill>
                  <a:srgbClr val="FF9900"/>
                </a:solidFill>
                <a:latin typeface="华文隶书" pitchFamily="2" charset="-122"/>
                <a:ea typeface="华文隶书" pitchFamily="2" charset="-122"/>
              </a:rPr>
              <a:t>健身气功</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zh-CN" altLang="en-US" smtClean="0">
              <a:ea typeface="宋体" pitchFamily="2" charset="-122"/>
            </a:endParaRPr>
          </a:p>
        </p:txBody>
      </p:sp>
      <p:sp>
        <p:nvSpPr>
          <p:cNvPr id="27651" name="Rectangle 3"/>
          <p:cNvSpPr>
            <a:spLocks noGrp="1" noChangeArrowheads="1"/>
          </p:cNvSpPr>
          <p:nvPr>
            <p:ph type="body" idx="1"/>
          </p:nvPr>
        </p:nvSpPr>
        <p:spPr/>
        <p:txBody>
          <a:bodyPr/>
          <a:lstStyle/>
          <a:p>
            <a:pPr algn="just" eaLnBrk="1" hangingPunct="1">
              <a:lnSpc>
                <a:spcPct val="130000"/>
              </a:lnSpc>
              <a:buFont typeface="Wingdings" pitchFamily="2" charset="2"/>
              <a:buChar char=""/>
            </a:pPr>
            <a:r>
              <a:rPr lang="zh-CN" altLang="en-US" b="1" smtClean="0">
                <a:ea typeface="宋体" pitchFamily="2" charset="-122"/>
              </a:rPr>
              <a:t>健身气功是一门关于和谐的学问，在理论上以人体生命整体观为指导，在实践上以三调合一为基准，既体现了中华传统文化智慧，也吻合现代养生学理念，是当今人们健身养生的时尚运动。</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CN" dirty="0" smtClean="0">
                <a:ea typeface="PMingLiU" pitchFamily="18" charset="-120"/>
              </a:rPr>
              <a:t>Health Qigong</a:t>
            </a:r>
            <a:endParaRPr lang="zh-CN" altLang="en-US" dirty="0" smtClean="0">
              <a:ea typeface="PMingLiU" pitchFamily="18" charset="-120"/>
            </a:endParaRPr>
          </a:p>
        </p:txBody>
      </p:sp>
      <p:sp>
        <p:nvSpPr>
          <p:cNvPr id="232451" name="AutoShape 3"/>
          <p:cNvSpPr>
            <a:spLocks noChangeArrowheads="1"/>
          </p:cNvSpPr>
          <p:nvPr/>
        </p:nvSpPr>
        <p:spPr bwMode="gray">
          <a:xfrm>
            <a:off x="2057400" y="2381250"/>
            <a:ext cx="5530850" cy="2743200"/>
          </a:xfrm>
          <a:prstGeom prst="upArrow">
            <a:avLst>
              <a:gd name="adj1" fmla="val 57824"/>
              <a:gd name="adj2" fmla="val 54398"/>
            </a:avLst>
          </a:prstGeom>
          <a:gradFill rotWithShape="1">
            <a:gsLst>
              <a:gs pos="0">
                <a:schemeClr val="bg2"/>
              </a:gs>
              <a:gs pos="100000">
                <a:schemeClr val="bg2">
                  <a:gamma/>
                  <a:tint val="0"/>
                  <a:invGamma/>
                </a:schemeClr>
              </a:gs>
            </a:gsLst>
            <a:lin ang="5400000" scaled="1"/>
          </a:gradFill>
          <a:ln w="9525" algn="ctr">
            <a:noFill/>
            <a:miter lim="800000"/>
            <a:headEnd/>
            <a:tailEnd/>
          </a:ln>
          <a:effectLst/>
        </p:spPr>
        <p:txBody>
          <a:bodyPr wrap="none" anchor="ctr"/>
          <a:lstStyle/>
          <a:p>
            <a:pPr>
              <a:defRPr/>
            </a:pPr>
            <a:endParaRPr lang="zh-CN" altLang="en-US">
              <a:ea typeface="宋体" pitchFamily="2" charset="-122"/>
            </a:endParaRPr>
          </a:p>
        </p:txBody>
      </p:sp>
      <p:sp>
        <p:nvSpPr>
          <p:cNvPr id="232452" name="AutoShape 4"/>
          <p:cNvSpPr>
            <a:spLocks noChangeArrowheads="1"/>
          </p:cNvSpPr>
          <p:nvPr/>
        </p:nvSpPr>
        <p:spPr bwMode="gray">
          <a:xfrm>
            <a:off x="1908175" y="1628775"/>
            <a:ext cx="5791200" cy="574675"/>
          </a:xfrm>
          <a:prstGeom prst="roundRect">
            <a:avLst>
              <a:gd name="adj" fmla="val 50000"/>
            </a:avLst>
          </a:prstGeom>
          <a:gradFill rotWithShape="1">
            <a:gsLst>
              <a:gs pos="0">
                <a:schemeClr val="hlink">
                  <a:alpha val="99001"/>
                </a:schemeClr>
              </a:gs>
              <a:gs pos="50000">
                <a:schemeClr val="hlink">
                  <a:gamma/>
                  <a:tint val="64314"/>
                  <a:invGamma/>
                </a:schemeClr>
              </a:gs>
              <a:gs pos="100000">
                <a:schemeClr val="hlink">
                  <a:alpha val="99001"/>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defRPr/>
            </a:pPr>
            <a:r>
              <a:rPr lang="zh-TW" altLang="en-US" sz="3200" b="1" dirty="0">
                <a:solidFill>
                  <a:srgbClr val="FE0E14"/>
                </a:solidFill>
                <a:effectLst>
                  <a:outerShdw blurRad="38100" dist="38100" dir="2700000" algn="tl">
                    <a:srgbClr val="000000"/>
                  </a:outerShdw>
                </a:effectLst>
                <a:latin typeface="宋体" pitchFamily="2" charset="-122"/>
                <a:ea typeface="宋体" pitchFamily="2" charset="-122"/>
              </a:rPr>
              <a:t>健</a:t>
            </a:r>
            <a:r>
              <a:rPr lang="zh-TW" altLang="zh-CN" sz="3200" b="1" dirty="0">
                <a:solidFill>
                  <a:srgbClr val="FE0E14"/>
                </a:solidFill>
                <a:effectLst>
                  <a:outerShdw blurRad="38100" dist="38100" dir="2700000" algn="tl">
                    <a:srgbClr val="000000"/>
                  </a:outerShdw>
                </a:effectLst>
                <a:latin typeface="宋体" pitchFamily="2" charset="-122"/>
                <a:ea typeface="宋体" pitchFamily="2" charset="-122"/>
              </a:rPr>
              <a:t> </a:t>
            </a:r>
            <a:r>
              <a:rPr lang="zh-TW" altLang="en-US" sz="3200" b="1" dirty="0">
                <a:solidFill>
                  <a:srgbClr val="FE0E14"/>
                </a:solidFill>
                <a:effectLst>
                  <a:outerShdw blurRad="38100" dist="38100" dir="2700000" algn="tl">
                    <a:srgbClr val="000000"/>
                  </a:outerShdw>
                </a:effectLst>
                <a:latin typeface="宋体" pitchFamily="2" charset="-122"/>
                <a:ea typeface="宋体" pitchFamily="2" charset="-122"/>
              </a:rPr>
              <a:t> 身</a:t>
            </a:r>
            <a:r>
              <a:rPr lang="zh-TW" altLang="zh-CN" sz="3200" b="1" dirty="0">
                <a:solidFill>
                  <a:srgbClr val="FE0E14"/>
                </a:solidFill>
                <a:effectLst>
                  <a:outerShdw blurRad="38100" dist="38100" dir="2700000" algn="tl">
                    <a:srgbClr val="000000"/>
                  </a:outerShdw>
                </a:effectLst>
                <a:latin typeface="宋体" pitchFamily="2" charset="-122"/>
                <a:ea typeface="宋体" pitchFamily="2" charset="-122"/>
              </a:rPr>
              <a:t>  </a:t>
            </a:r>
            <a:r>
              <a:rPr lang="zh-CN" altLang="en-US" sz="3200" b="1" dirty="0">
                <a:solidFill>
                  <a:srgbClr val="FE0E14"/>
                </a:solidFill>
                <a:effectLst>
                  <a:outerShdw blurRad="38100" dist="38100" dir="2700000" algn="tl">
                    <a:srgbClr val="000000"/>
                  </a:outerShdw>
                </a:effectLst>
                <a:latin typeface="宋体" pitchFamily="2" charset="-122"/>
                <a:ea typeface="宋体" pitchFamily="2" charset="-122"/>
              </a:rPr>
              <a:t>气</a:t>
            </a:r>
            <a:r>
              <a:rPr lang="zh-TW" altLang="zh-CN" sz="3200" b="1" dirty="0">
                <a:solidFill>
                  <a:srgbClr val="FE0E14"/>
                </a:solidFill>
                <a:effectLst>
                  <a:outerShdw blurRad="38100" dist="38100" dir="2700000" algn="tl">
                    <a:srgbClr val="000000"/>
                  </a:outerShdw>
                </a:effectLst>
                <a:latin typeface="宋体" pitchFamily="2" charset="-122"/>
                <a:ea typeface="宋体" pitchFamily="2" charset="-122"/>
              </a:rPr>
              <a:t> </a:t>
            </a:r>
            <a:r>
              <a:rPr lang="zh-TW" altLang="en-US" sz="3200" b="1" dirty="0">
                <a:solidFill>
                  <a:srgbClr val="FE0E14"/>
                </a:solidFill>
                <a:effectLst>
                  <a:outerShdw blurRad="38100" dist="38100" dir="2700000" algn="tl">
                    <a:srgbClr val="000000"/>
                  </a:outerShdw>
                </a:effectLst>
                <a:latin typeface="宋体" pitchFamily="2" charset="-122"/>
                <a:ea typeface="宋体" pitchFamily="2" charset="-122"/>
              </a:rPr>
              <a:t> </a:t>
            </a:r>
            <a:r>
              <a:rPr lang="zh-CN" altLang="en-US" sz="3200" b="1" dirty="0">
                <a:solidFill>
                  <a:srgbClr val="FE0E14"/>
                </a:solidFill>
                <a:effectLst>
                  <a:outerShdw blurRad="38100" dist="38100" dir="2700000" algn="tl">
                    <a:srgbClr val="000000"/>
                  </a:outerShdw>
                </a:effectLst>
                <a:latin typeface="宋体" pitchFamily="2" charset="-122"/>
                <a:ea typeface="宋体" pitchFamily="2" charset="-122"/>
              </a:rPr>
              <a:t>功</a:t>
            </a:r>
            <a:r>
              <a:rPr lang="zh-TW" altLang="en-US" sz="3200" b="1" dirty="0">
                <a:solidFill>
                  <a:srgbClr val="FE0E14"/>
                </a:solidFill>
                <a:effectLst>
                  <a:outerShdw blurRad="38100" dist="38100" dir="2700000" algn="tl">
                    <a:srgbClr val="000000"/>
                  </a:outerShdw>
                </a:effectLst>
                <a:latin typeface="宋体" pitchFamily="2" charset="-122"/>
                <a:ea typeface="宋体" pitchFamily="2" charset="-122"/>
              </a:rPr>
              <a:t> </a:t>
            </a:r>
            <a:endParaRPr lang="zh-CN" altLang="en-US" sz="3200" b="1" dirty="0">
              <a:solidFill>
                <a:srgbClr val="FE0E14"/>
              </a:solidFill>
              <a:effectLst>
                <a:outerShdw blurRad="38100" dist="38100" dir="2700000" algn="tl">
                  <a:srgbClr val="000000"/>
                </a:outerShdw>
              </a:effectLst>
              <a:latin typeface="宋体" pitchFamily="2" charset="-122"/>
              <a:ea typeface="宋体" pitchFamily="2" charset="-122"/>
            </a:endParaRPr>
          </a:p>
        </p:txBody>
      </p:sp>
      <p:sp>
        <p:nvSpPr>
          <p:cNvPr id="29701" name="Text Box 5"/>
          <p:cNvSpPr txBox="1">
            <a:spLocks noChangeArrowheads="1"/>
          </p:cNvSpPr>
          <p:nvPr/>
        </p:nvSpPr>
        <p:spPr bwMode="gray">
          <a:xfrm>
            <a:off x="4170363" y="2843213"/>
            <a:ext cx="1085850" cy="579437"/>
          </a:xfrm>
          <a:prstGeom prst="rect">
            <a:avLst/>
          </a:prstGeom>
          <a:noFill/>
          <a:ln w="9525" algn="ctr">
            <a:noFill/>
            <a:miter lim="800000"/>
            <a:headEnd/>
            <a:tailEnd/>
          </a:ln>
        </p:spPr>
        <p:txBody>
          <a:bodyPr wrap="none">
            <a:spAutoFit/>
          </a:bodyPr>
          <a:lstStyle/>
          <a:p>
            <a:pPr algn="ctr" eaLnBrk="0" hangingPunct="0"/>
            <a:r>
              <a:rPr lang="en-US" altLang="zh-CN" sz="3200">
                <a:ea typeface="宋体" pitchFamily="2" charset="-122"/>
              </a:rPr>
              <a:t>1568</a:t>
            </a:r>
          </a:p>
        </p:txBody>
      </p:sp>
      <p:grpSp>
        <p:nvGrpSpPr>
          <p:cNvPr id="29702" name="Group 6"/>
          <p:cNvGrpSpPr>
            <a:grpSpLocks/>
          </p:cNvGrpSpPr>
          <p:nvPr/>
        </p:nvGrpSpPr>
        <p:grpSpPr bwMode="auto">
          <a:xfrm>
            <a:off x="971550" y="4221163"/>
            <a:ext cx="1579563" cy="2070100"/>
            <a:chOff x="576" y="2476"/>
            <a:chExt cx="995" cy="1304"/>
          </a:xfrm>
        </p:grpSpPr>
        <p:grpSp>
          <p:nvGrpSpPr>
            <p:cNvPr id="29722" name="Group 7"/>
            <p:cNvGrpSpPr>
              <a:grpSpLocks/>
            </p:cNvGrpSpPr>
            <p:nvPr/>
          </p:nvGrpSpPr>
          <p:grpSpPr bwMode="auto">
            <a:xfrm>
              <a:off x="576" y="2476"/>
              <a:ext cx="936" cy="954"/>
              <a:chOff x="624" y="1584"/>
              <a:chExt cx="1248" cy="1296"/>
            </a:xfrm>
          </p:grpSpPr>
          <p:grpSp>
            <p:nvGrpSpPr>
              <p:cNvPr id="29724" name="Group 8"/>
              <p:cNvGrpSpPr>
                <a:grpSpLocks/>
              </p:cNvGrpSpPr>
              <p:nvPr/>
            </p:nvGrpSpPr>
            <p:grpSpPr bwMode="auto">
              <a:xfrm>
                <a:off x="624" y="1584"/>
                <a:ext cx="1248" cy="1296"/>
                <a:chOff x="2016" y="1920"/>
                <a:chExt cx="1680" cy="1680"/>
              </a:xfrm>
            </p:grpSpPr>
            <p:sp>
              <p:nvSpPr>
                <p:cNvPr id="232457" name="Oval 9"/>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29727" name="Freeform 10"/>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prstDash val="solid"/>
                  <a:round/>
                  <a:headEnd/>
                  <a:tailEnd/>
                </a:ln>
              </p:spPr>
              <p:txBody>
                <a:bodyPr/>
                <a:lstStyle/>
                <a:p>
                  <a:endParaRPr lang="zh-CN" altLang="en-US"/>
                </a:p>
              </p:txBody>
            </p:sp>
          </p:grpSp>
          <p:sp>
            <p:nvSpPr>
              <p:cNvPr id="232459" name="Text Box 11"/>
              <p:cNvSpPr txBox="1">
                <a:spLocks noChangeArrowheads="1"/>
              </p:cNvSpPr>
              <p:nvPr/>
            </p:nvSpPr>
            <p:spPr bwMode="gray">
              <a:xfrm>
                <a:off x="780" y="2202"/>
                <a:ext cx="923" cy="391"/>
              </a:xfrm>
              <a:prstGeom prst="rect">
                <a:avLst/>
              </a:prstGeom>
              <a:noFill/>
              <a:ln w="9525">
                <a:noFill/>
                <a:miter lim="800000"/>
                <a:headEnd/>
                <a:tailEnd/>
              </a:ln>
              <a:effectLst/>
            </p:spPr>
            <p:txBody>
              <a:bodyPr wrap="none">
                <a:spAutoFit/>
              </a:bodyPr>
              <a:lstStyle/>
              <a:p>
                <a:pPr algn="ctr" eaLnBrk="0" hangingPunct="0">
                  <a:defRPr/>
                </a:pPr>
                <a:r>
                  <a:rPr lang="zh-CN" altLang="en-US" sz="2400" b="1">
                    <a:solidFill>
                      <a:schemeClr val="bg2"/>
                    </a:solidFill>
                    <a:effectLst>
                      <a:outerShdw blurRad="38100" dist="38100" dir="2700000" algn="tl">
                        <a:srgbClr val="C0C0C0"/>
                      </a:outerShdw>
                    </a:effectLst>
                    <a:ea typeface="PMingLiU" pitchFamily="18" charset="-120"/>
                  </a:rPr>
                  <a:t>易筋经</a:t>
                </a:r>
                <a:endParaRPr lang="zh-CN" altLang="en-US" sz="2400" b="1">
                  <a:solidFill>
                    <a:schemeClr val="bg2"/>
                  </a:solidFill>
                  <a:effectLst>
                    <a:outerShdw blurRad="38100" dist="38100" dir="2700000" algn="tl">
                      <a:srgbClr val="C0C0C0"/>
                    </a:outerShdw>
                  </a:effectLst>
                  <a:ea typeface="宋体" pitchFamily="2" charset="-122"/>
                </a:endParaRPr>
              </a:p>
            </p:txBody>
          </p:sp>
        </p:grpSp>
        <p:sp>
          <p:nvSpPr>
            <p:cNvPr id="29723" name="Oval 12"/>
            <p:cNvSpPr>
              <a:spLocks noChangeArrowheads="1"/>
            </p:cNvSpPr>
            <p:nvPr/>
          </p:nvSpPr>
          <p:spPr bwMode="gray">
            <a:xfrm>
              <a:off x="576" y="3504"/>
              <a:ext cx="995" cy="276"/>
            </a:xfrm>
            <a:prstGeom prst="ellipse">
              <a:avLst/>
            </a:prstGeom>
            <a:gradFill rotWithShape="1">
              <a:gsLst>
                <a:gs pos="0">
                  <a:srgbClr val="C0C0C0"/>
                </a:gs>
                <a:gs pos="100000">
                  <a:schemeClr val="bg1"/>
                </a:gs>
              </a:gsLst>
              <a:path path="shape">
                <a:fillToRect l="50000" t="50000" r="50000" b="50000"/>
              </a:path>
            </a:gradFill>
            <a:ln w="9525">
              <a:noFill/>
              <a:round/>
              <a:headEnd/>
              <a:tailEnd/>
            </a:ln>
          </p:spPr>
          <p:txBody>
            <a:bodyPr wrap="none" anchor="ctr"/>
            <a:lstStyle/>
            <a:p>
              <a:pPr algn="ctr"/>
              <a:endParaRPr lang="zh-CN" altLang="en-US">
                <a:ea typeface="宋体" pitchFamily="2" charset="-122"/>
              </a:endParaRPr>
            </a:p>
          </p:txBody>
        </p:sp>
      </p:grpSp>
      <p:grpSp>
        <p:nvGrpSpPr>
          <p:cNvPr id="29703" name="Group 13"/>
          <p:cNvGrpSpPr>
            <a:grpSpLocks/>
          </p:cNvGrpSpPr>
          <p:nvPr/>
        </p:nvGrpSpPr>
        <p:grpSpPr bwMode="auto">
          <a:xfrm>
            <a:off x="2971800" y="4254500"/>
            <a:ext cx="1617663" cy="2070100"/>
            <a:chOff x="1776" y="2476"/>
            <a:chExt cx="1019" cy="1304"/>
          </a:xfrm>
        </p:grpSpPr>
        <p:grpSp>
          <p:nvGrpSpPr>
            <p:cNvPr id="29717" name="Group 14"/>
            <p:cNvGrpSpPr>
              <a:grpSpLocks/>
            </p:cNvGrpSpPr>
            <p:nvPr/>
          </p:nvGrpSpPr>
          <p:grpSpPr bwMode="auto">
            <a:xfrm>
              <a:off x="1776" y="2476"/>
              <a:ext cx="960" cy="958"/>
              <a:chOff x="2016" y="1920"/>
              <a:chExt cx="1680" cy="1680"/>
            </a:xfrm>
          </p:grpSpPr>
          <p:sp>
            <p:nvSpPr>
              <p:cNvPr id="232463" name="Oval 15"/>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232464" name="Freeform 16"/>
              <p:cNvSpPr>
                <a:spLocks/>
              </p:cNvSpPr>
              <p:nvPr/>
            </p:nvSpPr>
            <p:spPr bwMode="gray">
              <a:xfrm>
                <a:off x="2209" y="1948"/>
                <a:ext cx="1295" cy="633"/>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headEnd/>
                <a:tailEnd/>
              </a:ln>
              <a:effectLst/>
            </p:spPr>
            <p:txBody>
              <a:bodyPr/>
              <a:lstStyle/>
              <a:p>
                <a:pPr>
                  <a:defRPr/>
                </a:pPr>
                <a:endParaRPr lang="zh-CN" altLang="en-US"/>
              </a:p>
            </p:txBody>
          </p:sp>
        </p:grpSp>
        <p:sp>
          <p:nvSpPr>
            <p:cNvPr id="232465" name="Text Box 17"/>
            <p:cNvSpPr txBox="1">
              <a:spLocks noChangeArrowheads="1"/>
            </p:cNvSpPr>
            <p:nvPr/>
          </p:nvSpPr>
          <p:spPr bwMode="gray">
            <a:xfrm>
              <a:off x="1824" y="2936"/>
              <a:ext cx="864" cy="288"/>
            </a:xfrm>
            <a:prstGeom prst="rect">
              <a:avLst/>
            </a:prstGeom>
            <a:noFill/>
            <a:ln w="9525">
              <a:noFill/>
              <a:miter lim="800000"/>
              <a:headEnd/>
              <a:tailEnd/>
            </a:ln>
            <a:effectLst/>
          </p:spPr>
          <p:txBody>
            <a:bodyPr>
              <a:spAutoFit/>
            </a:bodyPr>
            <a:lstStyle/>
            <a:p>
              <a:pPr algn="ctr" eaLnBrk="0" hangingPunct="0">
                <a:defRPr/>
              </a:pPr>
              <a:r>
                <a:rPr lang="zh-CN" altLang="en-US" sz="2400" b="1">
                  <a:solidFill>
                    <a:schemeClr val="bg2"/>
                  </a:solidFill>
                  <a:effectLst>
                    <a:outerShdw blurRad="38100" dist="38100" dir="2700000" algn="tl">
                      <a:srgbClr val="C0C0C0"/>
                    </a:outerShdw>
                  </a:effectLst>
                  <a:ea typeface="PMingLiU" pitchFamily="18" charset="-120"/>
                </a:rPr>
                <a:t>五禽戏</a:t>
              </a:r>
            </a:p>
          </p:txBody>
        </p:sp>
        <p:sp>
          <p:nvSpPr>
            <p:cNvPr id="29719" name="Oval 18"/>
            <p:cNvSpPr>
              <a:spLocks noChangeArrowheads="1"/>
            </p:cNvSpPr>
            <p:nvPr/>
          </p:nvSpPr>
          <p:spPr bwMode="gray">
            <a:xfrm>
              <a:off x="1800" y="3504"/>
              <a:ext cx="995" cy="276"/>
            </a:xfrm>
            <a:prstGeom prst="ellipse">
              <a:avLst/>
            </a:prstGeom>
            <a:gradFill rotWithShape="1">
              <a:gsLst>
                <a:gs pos="0">
                  <a:srgbClr val="C0C0C0"/>
                </a:gs>
                <a:gs pos="100000">
                  <a:schemeClr val="bg1"/>
                </a:gs>
              </a:gsLst>
              <a:path path="shape">
                <a:fillToRect l="50000" t="50000" r="50000" b="50000"/>
              </a:path>
            </a:gradFill>
            <a:ln w="9525">
              <a:noFill/>
              <a:round/>
              <a:headEnd/>
              <a:tailEnd/>
            </a:ln>
          </p:spPr>
          <p:txBody>
            <a:bodyPr wrap="none" anchor="ctr"/>
            <a:lstStyle/>
            <a:p>
              <a:pPr algn="ctr"/>
              <a:endParaRPr lang="zh-CN" altLang="en-US">
                <a:ea typeface="宋体" pitchFamily="2" charset="-122"/>
              </a:endParaRPr>
            </a:p>
          </p:txBody>
        </p:sp>
      </p:grpSp>
      <p:grpSp>
        <p:nvGrpSpPr>
          <p:cNvPr id="29704" name="Group 19"/>
          <p:cNvGrpSpPr>
            <a:grpSpLocks/>
          </p:cNvGrpSpPr>
          <p:nvPr/>
        </p:nvGrpSpPr>
        <p:grpSpPr bwMode="auto">
          <a:xfrm>
            <a:off x="5029200" y="4210050"/>
            <a:ext cx="1631950" cy="2114550"/>
            <a:chOff x="3072" y="2448"/>
            <a:chExt cx="1028" cy="1332"/>
          </a:xfrm>
        </p:grpSpPr>
        <p:grpSp>
          <p:nvGrpSpPr>
            <p:cNvPr id="29712" name="Group 20"/>
            <p:cNvGrpSpPr>
              <a:grpSpLocks/>
            </p:cNvGrpSpPr>
            <p:nvPr/>
          </p:nvGrpSpPr>
          <p:grpSpPr bwMode="auto">
            <a:xfrm>
              <a:off x="3072" y="2448"/>
              <a:ext cx="960" cy="958"/>
              <a:chOff x="2016" y="1920"/>
              <a:chExt cx="1680" cy="1680"/>
            </a:xfrm>
          </p:grpSpPr>
          <p:sp>
            <p:nvSpPr>
              <p:cNvPr id="232469" name="Oval 21"/>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232470" name="Freeform 22"/>
              <p:cNvSpPr>
                <a:spLocks/>
              </p:cNvSpPr>
              <p:nvPr/>
            </p:nvSpPr>
            <p:spPr bwMode="gray">
              <a:xfrm>
                <a:off x="2208" y="1948"/>
                <a:ext cx="1295" cy="633"/>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w="0">
                <a:noFill/>
                <a:prstDash val="solid"/>
                <a:round/>
                <a:headEnd/>
                <a:tailEnd/>
              </a:ln>
              <a:effectLst/>
            </p:spPr>
            <p:txBody>
              <a:bodyPr/>
              <a:lstStyle/>
              <a:p>
                <a:pPr>
                  <a:defRPr/>
                </a:pPr>
                <a:endParaRPr lang="zh-CN" altLang="en-US"/>
              </a:p>
            </p:txBody>
          </p:sp>
        </p:grpSp>
        <p:sp>
          <p:nvSpPr>
            <p:cNvPr id="232471" name="Text Box 23"/>
            <p:cNvSpPr txBox="1">
              <a:spLocks noChangeArrowheads="1"/>
            </p:cNvSpPr>
            <p:nvPr/>
          </p:nvSpPr>
          <p:spPr bwMode="gray">
            <a:xfrm>
              <a:off x="3120" y="2908"/>
              <a:ext cx="864" cy="288"/>
            </a:xfrm>
            <a:prstGeom prst="rect">
              <a:avLst/>
            </a:prstGeom>
            <a:noFill/>
            <a:ln w="9525">
              <a:noFill/>
              <a:miter lim="800000"/>
              <a:headEnd/>
              <a:tailEnd/>
            </a:ln>
            <a:effectLst/>
          </p:spPr>
          <p:txBody>
            <a:bodyPr>
              <a:spAutoFit/>
            </a:bodyPr>
            <a:lstStyle/>
            <a:p>
              <a:pPr algn="ctr" eaLnBrk="0" hangingPunct="0">
                <a:defRPr/>
              </a:pPr>
              <a:r>
                <a:rPr lang="zh-CN" altLang="en-US" sz="2400" b="1">
                  <a:solidFill>
                    <a:schemeClr val="bg2"/>
                  </a:solidFill>
                  <a:effectLst>
                    <a:outerShdw blurRad="38100" dist="38100" dir="2700000" algn="tl">
                      <a:srgbClr val="C0C0C0"/>
                    </a:outerShdw>
                  </a:effectLst>
                  <a:ea typeface="PMingLiU" pitchFamily="18" charset="-120"/>
                </a:rPr>
                <a:t>六字决</a:t>
              </a:r>
            </a:p>
          </p:txBody>
        </p:sp>
        <p:sp>
          <p:nvSpPr>
            <p:cNvPr id="29714" name="Oval 24"/>
            <p:cNvSpPr>
              <a:spLocks noChangeArrowheads="1"/>
            </p:cNvSpPr>
            <p:nvPr/>
          </p:nvSpPr>
          <p:spPr bwMode="gray">
            <a:xfrm>
              <a:off x="3105" y="3504"/>
              <a:ext cx="995" cy="276"/>
            </a:xfrm>
            <a:prstGeom prst="ellipse">
              <a:avLst/>
            </a:prstGeom>
            <a:gradFill rotWithShape="1">
              <a:gsLst>
                <a:gs pos="0">
                  <a:srgbClr val="C0C0C0"/>
                </a:gs>
                <a:gs pos="100000">
                  <a:schemeClr val="bg1"/>
                </a:gs>
              </a:gsLst>
              <a:path path="shape">
                <a:fillToRect l="50000" t="50000" r="50000" b="50000"/>
              </a:path>
            </a:gradFill>
            <a:ln w="9525">
              <a:noFill/>
              <a:round/>
              <a:headEnd/>
              <a:tailEnd/>
            </a:ln>
          </p:spPr>
          <p:txBody>
            <a:bodyPr wrap="none" anchor="ctr"/>
            <a:lstStyle/>
            <a:p>
              <a:pPr algn="ctr"/>
              <a:endParaRPr lang="zh-CN" altLang="en-US">
                <a:ea typeface="宋体" pitchFamily="2" charset="-122"/>
              </a:endParaRPr>
            </a:p>
          </p:txBody>
        </p:sp>
      </p:grpSp>
      <p:grpSp>
        <p:nvGrpSpPr>
          <p:cNvPr id="29705" name="Group 25"/>
          <p:cNvGrpSpPr>
            <a:grpSpLocks/>
          </p:cNvGrpSpPr>
          <p:nvPr/>
        </p:nvGrpSpPr>
        <p:grpSpPr bwMode="auto">
          <a:xfrm>
            <a:off x="6934200" y="4210050"/>
            <a:ext cx="1579563" cy="2114550"/>
            <a:chOff x="4272" y="2448"/>
            <a:chExt cx="995" cy="1332"/>
          </a:xfrm>
        </p:grpSpPr>
        <p:grpSp>
          <p:nvGrpSpPr>
            <p:cNvPr id="29706" name="Group 26"/>
            <p:cNvGrpSpPr>
              <a:grpSpLocks/>
            </p:cNvGrpSpPr>
            <p:nvPr/>
          </p:nvGrpSpPr>
          <p:grpSpPr bwMode="auto">
            <a:xfrm>
              <a:off x="4272" y="2448"/>
              <a:ext cx="960" cy="965"/>
              <a:chOff x="2400" y="1488"/>
              <a:chExt cx="1152" cy="1152"/>
            </a:xfrm>
          </p:grpSpPr>
          <p:grpSp>
            <p:nvGrpSpPr>
              <p:cNvPr id="29708" name="Group 27"/>
              <p:cNvGrpSpPr>
                <a:grpSpLocks/>
              </p:cNvGrpSpPr>
              <p:nvPr/>
            </p:nvGrpSpPr>
            <p:grpSpPr bwMode="auto">
              <a:xfrm>
                <a:off x="2400" y="1488"/>
                <a:ext cx="1152" cy="1152"/>
                <a:chOff x="2016" y="1920"/>
                <a:chExt cx="1680" cy="1680"/>
              </a:xfrm>
            </p:grpSpPr>
            <p:sp>
              <p:nvSpPr>
                <p:cNvPr id="232476" name="Oval 28"/>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29711" name="Freeform 29"/>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prstDash val="solid"/>
                  <a:round/>
                  <a:headEnd/>
                  <a:tailEnd/>
                </a:ln>
              </p:spPr>
              <p:txBody>
                <a:bodyPr/>
                <a:lstStyle/>
                <a:p>
                  <a:endParaRPr lang="zh-CN" altLang="en-US"/>
                </a:p>
              </p:txBody>
            </p:sp>
          </p:grpSp>
          <p:sp>
            <p:nvSpPr>
              <p:cNvPr id="232478" name="Text Box 30"/>
              <p:cNvSpPr txBox="1">
                <a:spLocks noChangeArrowheads="1"/>
              </p:cNvSpPr>
              <p:nvPr/>
            </p:nvSpPr>
            <p:spPr bwMode="gray">
              <a:xfrm>
                <a:off x="2546" y="1988"/>
                <a:ext cx="829" cy="344"/>
              </a:xfrm>
              <a:prstGeom prst="rect">
                <a:avLst/>
              </a:prstGeom>
              <a:noFill/>
              <a:ln w="9525">
                <a:noFill/>
                <a:miter lim="800000"/>
                <a:headEnd/>
                <a:tailEnd/>
              </a:ln>
              <a:effectLst/>
            </p:spPr>
            <p:txBody>
              <a:bodyPr wrap="none">
                <a:spAutoFit/>
              </a:bodyPr>
              <a:lstStyle/>
              <a:p>
                <a:pPr algn="ctr" eaLnBrk="0" hangingPunct="0">
                  <a:defRPr/>
                </a:pPr>
                <a:r>
                  <a:rPr lang="zh-CN" altLang="en-US" sz="2400" b="1">
                    <a:solidFill>
                      <a:schemeClr val="bg2"/>
                    </a:solidFill>
                    <a:effectLst>
                      <a:outerShdw blurRad="38100" dist="38100" dir="2700000" algn="tl">
                        <a:srgbClr val="C0C0C0"/>
                      </a:outerShdw>
                    </a:effectLst>
                    <a:ea typeface="PMingLiU" pitchFamily="18" charset="-120"/>
                  </a:rPr>
                  <a:t>八段锦</a:t>
                </a:r>
                <a:endParaRPr lang="zh-CN" altLang="en-US" sz="2400" b="1">
                  <a:solidFill>
                    <a:schemeClr val="bg2"/>
                  </a:solidFill>
                  <a:effectLst>
                    <a:outerShdw blurRad="38100" dist="38100" dir="2700000" algn="tl">
                      <a:srgbClr val="C0C0C0"/>
                    </a:outerShdw>
                  </a:effectLst>
                  <a:ea typeface="宋体" pitchFamily="2" charset="-122"/>
                </a:endParaRPr>
              </a:p>
            </p:txBody>
          </p:sp>
        </p:grpSp>
        <p:sp>
          <p:nvSpPr>
            <p:cNvPr id="29707" name="Oval 31"/>
            <p:cNvSpPr>
              <a:spLocks noChangeArrowheads="1"/>
            </p:cNvSpPr>
            <p:nvPr/>
          </p:nvSpPr>
          <p:spPr bwMode="gray">
            <a:xfrm>
              <a:off x="4272" y="3504"/>
              <a:ext cx="995" cy="276"/>
            </a:xfrm>
            <a:prstGeom prst="ellipse">
              <a:avLst/>
            </a:prstGeom>
            <a:gradFill rotWithShape="1">
              <a:gsLst>
                <a:gs pos="0">
                  <a:srgbClr val="C0C0C0"/>
                </a:gs>
                <a:gs pos="100000">
                  <a:schemeClr val="bg1"/>
                </a:gs>
              </a:gsLst>
              <a:path path="shape">
                <a:fillToRect l="50000" t="50000" r="50000" b="50000"/>
              </a:path>
            </a:gradFill>
            <a:ln w="9525">
              <a:noFill/>
              <a:round/>
              <a:headEnd/>
              <a:tailEnd/>
            </a:ln>
          </p:spPr>
          <p:txBody>
            <a:bodyPr wrap="none" anchor="ctr"/>
            <a:lstStyle/>
            <a:p>
              <a:pPr algn="ctr"/>
              <a:endParaRPr lang="zh-CN" altLang="en-US">
                <a:ea typeface="宋体" pitchFamily="2" charset="-122"/>
              </a:endParaRPr>
            </a:p>
          </p:txBody>
        </p:sp>
      </p:grpSp>
      <p:sp>
        <p:nvSpPr>
          <p:cNvPr id="32" name="TextBox 31"/>
          <p:cNvSpPr txBox="1"/>
          <p:nvPr/>
        </p:nvSpPr>
        <p:spPr>
          <a:xfrm>
            <a:off x="857224" y="6000768"/>
            <a:ext cx="1785950" cy="400110"/>
          </a:xfrm>
          <a:prstGeom prst="rect">
            <a:avLst/>
          </a:prstGeom>
          <a:noFill/>
        </p:spPr>
        <p:txBody>
          <a:bodyPr wrap="square" rtlCol="0">
            <a:spAutoFit/>
          </a:bodyPr>
          <a:lstStyle/>
          <a:p>
            <a:r>
              <a:rPr lang="en-US" altLang="zh-CN" sz="2000" b="1" dirty="0" smtClean="0">
                <a:solidFill>
                  <a:srgbClr val="C00000"/>
                </a:solidFill>
              </a:rPr>
              <a:t>Yi  Jing  </a:t>
            </a:r>
            <a:r>
              <a:rPr lang="en-US" altLang="zh-CN" sz="2000" b="1" dirty="0" err="1" smtClean="0">
                <a:solidFill>
                  <a:srgbClr val="C00000"/>
                </a:solidFill>
              </a:rPr>
              <a:t>Jing</a:t>
            </a:r>
            <a:endParaRPr lang="zh-CN" altLang="en-US" sz="2000" b="1" dirty="0">
              <a:solidFill>
                <a:srgbClr val="C00000"/>
              </a:solidFill>
            </a:endParaRPr>
          </a:p>
        </p:txBody>
      </p:sp>
      <p:sp>
        <p:nvSpPr>
          <p:cNvPr id="33" name="TextBox 32"/>
          <p:cNvSpPr txBox="1"/>
          <p:nvPr/>
        </p:nvSpPr>
        <p:spPr>
          <a:xfrm>
            <a:off x="3000364" y="6000768"/>
            <a:ext cx="1785950" cy="400110"/>
          </a:xfrm>
          <a:prstGeom prst="rect">
            <a:avLst/>
          </a:prstGeom>
          <a:noFill/>
        </p:spPr>
        <p:txBody>
          <a:bodyPr wrap="square" rtlCol="0">
            <a:spAutoFit/>
          </a:bodyPr>
          <a:lstStyle/>
          <a:p>
            <a:r>
              <a:rPr lang="en-US" altLang="zh-CN" sz="2000" b="1" dirty="0" smtClean="0">
                <a:solidFill>
                  <a:srgbClr val="C00000"/>
                </a:solidFill>
              </a:rPr>
              <a:t>Wu  Qin  Xi</a:t>
            </a:r>
            <a:endParaRPr lang="zh-CN" altLang="en-US" sz="2000" b="1" dirty="0">
              <a:solidFill>
                <a:srgbClr val="C00000"/>
              </a:solidFill>
            </a:endParaRPr>
          </a:p>
        </p:txBody>
      </p:sp>
      <p:sp>
        <p:nvSpPr>
          <p:cNvPr id="34" name="TextBox 33"/>
          <p:cNvSpPr txBox="1"/>
          <p:nvPr/>
        </p:nvSpPr>
        <p:spPr>
          <a:xfrm>
            <a:off x="5143504" y="6000768"/>
            <a:ext cx="1785950" cy="400110"/>
          </a:xfrm>
          <a:prstGeom prst="rect">
            <a:avLst/>
          </a:prstGeom>
          <a:noFill/>
        </p:spPr>
        <p:txBody>
          <a:bodyPr wrap="square" rtlCol="0">
            <a:spAutoFit/>
          </a:bodyPr>
          <a:lstStyle/>
          <a:p>
            <a:r>
              <a:rPr lang="en-US" altLang="zh-CN" sz="2000" b="1" dirty="0" smtClean="0">
                <a:solidFill>
                  <a:srgbClr val="C00000"/>
                </a:solidFill>
              </a:rPr>
              <a:t>Liu  </a:t>
            </a:r>
            <a:r>
              <a:rPr lang="en-US" altLang="zh-CN" sz="2000" b="1" dirty="0" err="1" smtClean="0">
                <a:solidFill>
                  <a:srgbClr val="C00000"/>
                </a:solidFill>
              </a:rPr>
              <a:t>Zi</a:t>
            </a:r>
            <a:r>
              <a:rPr lang="en-US" altLang="zh-CN" sz="2000" b="1" dirty="0" smtClean="0">
                <a:solidFill>
                  <a:srgbClr val="C00000"/>
                </a:solidFill>
              </a:rPr>
              <a:t>  </a:t>
            </a:r>
            <a:r>
              <a:rPr lang="en-US" altLang="zh-CN" sz="2000" b="1" dirty="0" err="1" smtClean="0">
                <a:solidFill>
                  <a:srgbClr val="C00000"/>
                </a:solidFill>
              </a:rPr>
              <a:t>Jue</a:t>
            </a:r>
            <a:endParaRPr lang="zh-CN" altLang="en-US" sz="2000" b="1" dirty="0">
              <a:solidFill>
                <a:srgbClr val="C00000"/>
              </a:solidFill>
            </a:endParaRPr>
          </a:p>
        </p:txBody>
      </p:sp>
      <p:sp>
        <p:nvSpPr>
          <p:cNvPr id="35" name="TextBox 34"/>
          <p:cNvSpPr txBox="1"/>
          <p:nvPr/>
        </p:nvSpPr>
        <p:spPr>
          <a:xfrm>
            <a:off x="7072330" y="6000768"/>
            <a:ext cx="1857388" cy="400110"/>
          </a:xfrm>
          <a:prstGeom prst="rect">
            <a:avLst/>
          </a:prstGeom>
          <a:noFill/>
        </p:spPr>
        <p:txBody>
          <a:bodyPr wrap="square" rtlCol="0">
            <a:spAutoFit/>
          </a:bodyPr>
          <a:lstStyle/>
          <a:p>
            <a:r>
              <a:rPr lang="en-US" altLang="zh-CN" sz="2000" b="1" dirty="0" err="1" smtClean="0">
                <a:solidFill>
                  <a:srgbClr val="C00000"/>
                </a:solidFill>
              </a:rPr>
              <a:t>Ba</a:t>
            </a:r>
            <a:r>
              <a:rPr lang="en-US" altLang="zh-CN" sz="2000" b="1" dirty="0" smtClean="0">
                <a:solidFill>
                  <a:srgbClr val="C00000"/>
                </a:solidFill>
              </a:rPr>
              <a:t>  </a:t>
            </a:r>
            <a:r>
              <a:rPr lang="en-US" altLang="zh-CN" sz="2000" b="1" dirty="0" err="1" smtClean="0">
                <a:solidFill>
                  <a:srgbClr val="C00000"/>
                </a:solidFill>
              </a:rPr>
              <a:t>Duan</a:t>
            </a:r>
            <a:r>
              <a:rPr lang="en-US" altLang="zh-CN" sz="2000" b="1" dirty="0" smtClean="0">
                <a:solidFill>
                  <a:srgbClr val="C00000"/>
                </a:solidFill>
              </a:rPr>
              <a:t>  Jin</a:t>
            </a:r>
            <a:endParaRPr lang="zh-CN" altLang="en-US" sz="2000" b="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sz="quarter"/>
          </p:nvPr>
        </p:nvSpPr>
        <p:spPr>
          <a:xfrm>
            <a:off x="914400" y="2286000"/>
            <a:ext cx="838200" cy="2133600"/>
          </a:xfrm>
        </p:spPr>
        <p:txBody>
          <a:bodyPr/>
          <a:lstStyle/>
          <a:p>
            <a:pPr eaLnBrk="1" hangingPunct="1"/>
            <a:r>
              <a:rPr lang="zh-CN" altLang="en-US" sz="4000" b="0" dirty="0" smtClean="0">
                <a:solidFill>
                  <a:srgbClr val="FE0E14"/>
                </a:solidFill>
                <a:ea typeface="华文行楷" pitchFamily="2" charset="-122"/>
              </a:rPr>
              <a:t>易</a:t>
            </a:r>
            <a:br>
              <a:rPr lang="zh-CN" altLang="en-US" sz="4000" b="0" dirty="0" smtClean="0">
                <a:solidFill>
                  <a:srgbClr val="FE0E14"/>
                </a:solidFill>
                <a:ea typeface="华文行楷" pitchFamily="2" charset="-122"/>
              </a:rPr>
            </a:br>
            <a:r>
              <a:rPr lang="zh-CN" altLang="en-US" sz="4000" b="0" dirty="0" smtClean="0">
                <a:solidFill>
                  <a:srgbClr val="FE0E14"/>
                </a:solidFill>
                <a:ea typeface="华文行楷" pitchFamily="2" charset="-122"/>
              </a:rPr>
              <a:t>筋</a:t>
            </a:r>
            <a:br>
              <a:rPr lang="zh-CN" altLang="en-US" sz="4000" b="0" dirty="0" smtClean="0">
                <a:solidFill>
                  <a:srgbClr val="FE0E14"/>
                </a:solidFill>
                <a:ea typeface="华文行楷" pitchFamily="2" charset="-122"/>
              </a:rPr>
            </a:br>
            <a:r>
              <a:rPr lang="zh-CN" altLang="en-US" sz="4000" b="0" dirty="0" smtClean="0">
                <a:solidFill>
                  <a:srgbClr val="FE0E14"/>
                </a:solidFill>
                <a:ea typeface="华文行楷" pitchFamily="2" charset="-122"/>
              </a:rPr>
              <a:t>经</a:t>
            </a:r>
          </a:p>
        </p:txBody>
      </p:sp>
      <p:grpSp>
        <p:nvGrpSpPr>
          <p:cNvPr id="2" name="Group 3"/>
          <p:cNvGrpSpPr>
            <a:grpSpLocks/>
          </p:cNvGrpSpPr>
          <p:nvPr/>
        </p:nvGrpSpPr>
        <p:grpSpPr bwMode="auto">
          <a:xfrm>
            <a:off x="2635250" y="1739900"/>
            <a:ext cx="4906963" cy="4652963"/>
            <a:chOff x="1642" y="996"/>
            <a:chExt cx="3001" cy="2699"/>
          </a:xfrm>
        </p:grpSpPr>
        <p:pic>
          <p:nvPicPr>
            <p:cNvPr id="36881" name="Picture 4" descr="易筋经传统4"/>
            <p:cNvPicPr>
              <a:picLocks noChangeAspect="1" noChangeArrowheads="1"/>
            </p:cNvPicPr>
            <p:nvPr/>
          </p:nvPicPr>
          <p:blipFill>
            <a:blip r:embed="rId2" cstate="print"/>
            <a:srcRect/>
            <a:stretch>
              <a:fillRect/>
            </a:stretch>
          </p:blipFill>
          <p:spPr bwMode="auto">
            <a:xfrm>
              <a:off x="1642" y="996"/>
              <a:ext cx="1458" cy="2564"/>
            </a:xfrm>
            <a:prstGeom prst="rect">
              <a:avLst/>
            </a:prstGeom>
            <a:noFill/>
            <a:ln w="9525">
              <a:noFill/>
              <a:miter lim="800000"/>
              <a:headEnd/>
              <a:tailEnd/>
            </a:ln>
          </p:spPr>
        </p:pic>
        <p:pic>
          <p:nvPicPr>
            <p:cNvPr id="36882" name="Picture 5" descr="48"/>
            <p:cNvPicPr>
              <a:picLocks noChangeAspect="1" noChangeArrowheads="1"/>
            </p:cNvPicPr>
            <p:nvPr/>
          </p:nvPicPr>
          <p:blipFill>
            <a:blip r:embed="rId3" cstate="print"/>
            <a:srcRect/>
            <a:stretch>
              <a:fillRect/>
            </a:stretch>
          </p:blipFill>
          <p:spPr bwMode="auto">
            <a:xfrm>
              <a:off x="3077" y="1207"/>
              <a:ext cx="1566" cy="2151"/>
            </a:xfrm>
            <a:prstGeom prst="rect">
              <a:avLst/>
            </a:prstGeom>
            <a:noFill/>
            <a:ln w="9525">
              <a:noFill/>
              <a:miter lim="800000"/>
              <a:headEnd/>
              <a:tailEnd/>
            </a:ln>
          </p:spPr>
        </p:pic>
        <p:sp>
          <p:nvSpPr>
            <p:cNvPr id="36883" name="Text Box 6"/>
            <p:cNvSpPr txBox="1">
              <a:spLocks noChangeArrowheads="1"/>
            </p:cNvSpPr>
            <p:nvPr/>
          </p:nvSpPr>
          <p:spPr bwMode="auto">
            <a:xfrm>
              <a:off x="2472" y="3430"/>
              <a:ext cx="1179" cy="265"/>
            </a:xfrm>
            <a:prstGeom prst="rect">
              <a:avLst/>
            </a:prstGeom>
            <a:noFill/>
            <a:ln w="9525">
              <a:noFill/>
              <a:miter lim="800000"/>
              <a:headEnd/>
              <a:tailEnd/>
            </a:ln>
          </p:spPr>
          <p:txBody>
            <a:bodyPr>
              <a:spAutoFit/>
            </a:bodyPr>
            <a:lstStyle/>
            <a:p>
              <a:pPr algn="ctr">
                <a:spcBef>
                  <a:spcPct val="50000"/>
                </a:spcBef>
              </a:pPr>
              <a:r>
                <a:rPr lang="zh-CN" altLang="en-US" sz="2400">
                  <a:solidFill>
                    <a:srgbClr val="66FF33"/>
                  </a:solidFill>
                  <a:ea typeface="华文行楷" pitchFamily="2" charset="-122"/>
                </a:rPr>
                <a:t>青龙探爪势</a:t>
              </a:r>
            </a:p>
          </p:txBody>
        </p:sp>
      </p:grpSp>
      <p:grpSp>
        <p:nvGrpSpPr>
          <p:cNvPr id="3" name="Group 7"/>
          <p:cNvGrpSpPr>
            <a:grpSpLocks/>
          </p:cNvGrpSpPr>
          <p:nvPr/>
        </p:nvGrpSpPr>
        <p:grpSpPr bwMode="auto">
          <a:xfrm>
            <a:off x="2797175" y="1819275"/>
            <a:ext cx="4916488" cy="4546600"/>
            <a:chOff x="1734" y="928"/>
            <a:chExt cx="2915" cy="2757"/>
          </a:xfrm>
        </p:grpSpPr>
        <p:pic>
          <p:nvPicPr>
            <p:cNvPr id="36878" name="Picture 8" descr="易筋经传统6"/>
            <p:cNvPicPr>
              <a:picLocks noChangeAspect="1" noChangeArrowheads="1"/>
            </p:cNvPicPr>
            <p:nvPr/>
          </p:nvPicPr>
          <p:blipFill>
            <a:blip r:embed="rId4" cstate="print"/>
            <a:srcRect/>
            <a:stretch>
              <a:fillRect/>
            </a:stretch>
          </p:blipFill>
          <p:spPr bwMode="auto">
            <a:xfrm>
              <a:off x="1734" y="928"/>
              <a:ext cx="1148" cy="2579"/>
            </a:xfrm>
            <a:prstGeom prst="rect">
              <a:avLst/>
            </a:prstGeom>
            <a:noFill/>
            <a:ln w="9525">
              <a:noFill/>
              <a:miter lim="800000"/>
              <a:headEnd/>
              <a:tailEnd/>
            </a:ln>
          </p:spPr>
        </p:pic>
        <p:pic>
          <p:nvPicPr>
            <p:cNvPr id="36879" name="Picture 9" descr="36"/>
            <p:cNvPicPr>
              <a:picLocks noChangeAspect="1" noChangeArrowheads="1"/>
            </p:cNvPicPr>
            <p:nvPr/>
          </p:nvPicPr>
          <p:blipFill>
            <a:blip r:embed="rId5" cstate="print"/>
            <a:srcRect/>
            <a:stretch>
              <a:fillRect/>
            </a:stretch>
          </p:blipFill>
          <p:spPr bwMode="auto">
            <a:xfrm>
              <a:off x="2866" y="1162"/>
              <a:ext cx="1783" cy="2137"/>
            </a:xfrm>
            <a:prstGeom prst="rect">
              <a:avLst/>
            </a:prstGeom>
            <a:noFill/>
            <a:ln w="9525">
              <a:noFill/>
              <a:miter lim="800000"/>
              <a:headEnd/>
              <a:tailEnd/>
            </a:ln>
          </p:spPr>
        </p:pic>
        <p:sp>
          <p:nvSpPr>
            <p:cNvPr id="36880" name="Text Box 10"/>
            <p:cNvSpPr txBox="1">
              <a:spLocks noChangeAspect="1" noChangeArrowheads="1"/>
            </p:cNvSpPr>
            <p:nvPr/>
          </p:nvSpPr>
          <p:spPr bwMode="auto">
            <a:xfrm>
              <a:off x="2142" y="3408"/>
              <a:ext cx="1753" cy="277"/>
            </a:xfrm>
            <a:prstGeom prst="rect">
              <a:avLst/>
            </a:prstGeom>
            <a:noFill/>
            <a:ln w="9525">
              <a:noFill/>
              <a:miter lim="800000"/>
              <a:headEnd/>
              <a:tailEnd/>
            </a:ln>
          </p:spPr>
          <p:txBody>
            <a:bodyPr>
              <a:spAutoFit/>
            </a:bodyPr>
            <a:lstStyle/>
            <a:p>
              <a:pPr algn="ctr">
                <a:spcBef>
                  <a:spcPct val="50000"/>
                </a:spcBef>
              </a:pPr>
              <a:r>
                <a:rPr lang="zh-CN" altLang="en-US" sz="2400">
                  <a:solidFill>
                    <a:srgbClr val="66FF33"/>
                  </a:solidFill>
                  <a:ea typeface="华文行楷" pitchFamily="2" charset="-122"/>
                </a:rPr>
                <a:t>九鬼拔马刀势</a:t>
              </a:r>
            </a:p>
          </p:txBody>
        </p:sp>
      </p:grpSp>
      <p:grpSp>
        <p:nvGrpSpPr>
          <p:cNvPr id="4" name="Group 11"/>
          <p:cNvGrpSpPr>
            <a:grpSpLocks/>
          </p:cNvGrpSpPr>
          <p:nvPr/>
        </p:nvGrpSpPr>
        <p:grpSpPr bwMode="auto">
          <a:xfrm>
            <a:off x="2393950" y="1819275"/>
            <a:ext cx="5578475" cy="4575175"/>
            <a:chOff x="1316" y="918"/>
            <a:chExt cx="3514" cy="2882"/>
          </a:xfrm>
        </p:grpSpPr>
        <p:pic>
          <p:nvPicPr>
            <p:cNvPr id="36875" name="Picture 12" descr="5"/>
            <p:cNvPicPr>
              <a:picLocks noChangeAspect="1" noChangeArrowheads="1"/>
            </p:cNvPicPr>
            <p:nvPr/>
          </p:nvPicPr>
          <p:blipFill>
            <a:blip r:embed="rId6" cstate="print"/>
            <a:srcRect/>
            <a:stretch>
              <a:fillRect/>
            </a:stretch>
          </p:blipFill>
          <p:spPr bwMode="auto">
            <a:xfrm>
              <a:off x="1316" y="918"/>
              <a:ext cx="1729" cy="2821"/>
            </a:xfrm>
            <a:prstGeom prst="rect">
              <a:avLst/>
            </a:prstGeom>
            <a:noFill/>
            <a:ln w="9525">
              <a:noFill/>
              <a:miter lim="800000"/>
              <a:headEnd/>
              <a:tailEnd/>
            </a:ln>
          </p:spPr>
        </p:pic>
        <p:pic>
          <p:nvPicPr>
            <p:cNvPr id="36876" name="Picture 13" descr="7d"/>
            <p:cNvPicPr>
              <a:picLocks noChangeAspect="1" noChangeArrowheads="1"/>
            </p:cNvPicPr>
            <p:nvPr/>
          </p:nvPicPr>
          <p:blipFill>
            <a:blip r:embed="rId7" cstate="print"/>
            <a:srcRect/>
            <a:stretch>
              <a:fillRect/>
            </a:stretch>
          </p:blipFill>
          <p:spPr bwMode="auto">
            <a:xfrm>
              <a:off x="3046" y="1162"/>
              <a:ext cx="1784" cy="2337"/>
            </a:xfrm>
            <a:prstGeom prst="rect">
              <a:avLst/>
            </a:prstGeom>
            <a:noFill/>
            <a:ln w="9525">
              <a:noFill/>
              <a:miter lim="800000"/>
              <a:headEnd/>
              <a:tailEnd/>
            </a:ln>
          </p:spPr>
        </p:pic>
        <p:sp>
          <p:nvSpPr>
            <p:cNvPr id="36877" name="Text Box 14"/>
            <p:cNvSpPr txBox="1">
              <a:spLocks noChangeArrowheads="1"/>
            </p:cNvSpPr>
            <p:nvPr/>
          </p:nvSpPr>
          <p:spPr bwMode="auto">
            <a:xfrm>
              <a:off x="2295" y="3513"/>
              <a:ext cx="1487" cy="287"/>
            </a:xfrm>
            <a:prstGeom prst="rect">
              <a:avLst/>
            </a:prstGeom>
            <a:noFill/>
            <a:ln w="9525">
              <a:noFill/>
              <a:miter lim="800000"/>
              <a:headEnd/>
              <a:tailEnd/>
            </a:ln>
          </p:spPr>
          <p:txBody>
            <a:bodyPr>
              <a:spAutoFit/>
            </a:bodyPr>
            <a:lstStyle/>
            <a:p>
              <a:pPr algn="ctr">
                <a:spcBef>
                  <a:spcPct val="50000"/>
                </a:spcBef>
              </a:pPr>
              <a:r>
                <a:rPr lang="zh-CN" altLang="en-US" sz="2400">
                  <a:solidFill>
                    <a:srgbClr val="66FF33"/>
                  </a:solidFill>
                  <a:ea typeface="华文行楷" pitchFamily="2" charset="-122"/>
                </a:rPr>
                <a:t>摘星换斗势</a:t>
              </a:r>
            </a:p>
          </p:txBody>
        </p:sp>
      </p:grpSp>
      <p:grpSp>
        <p:nvGrpSpPr>
          <p:cNvPr id="5" name="Group 15"/>
          <p:cNvGrpSpPr>
            <a:grpSpLocks/>
          </p:cNvGrpSpPr>
          <p:nvPr/>
        </p:nvGrpSpPr>
        <p:grpSpPr bwMode="auto">
          <a:xfrm>
            <a:off x="2124075" y="1700213"/>
            <a:ext cx="5613400" cy="4518025"/>
            <a:chOff x="3089" y="69"/>
            <a:chExt cx="2325" cy="2125"/>
          </a:xfrm>
        </p:grpSpPr>
        <p:pic>
          <p:nvPicPr>
            <p:cNvPr id="36872" name="Picture 16" descr="图8"/>
            <p:cNvPicPr>
              <a:picLocks noChangeAspect="1" noChangeArrowheads="1"/>
            </p:cNvPicPr>
            <p:nvPr/>
          </p:nvPicPr>
          <p:blipFill>
            <a:blip r:embed="rId8" cstate="print"/>
            <a:srcRect/>
            <a:stretch>
              <a:fillRect/>
            </a:stretch>
          </p:blipFill>
          <p:spPr bwMode="auto">
            <a:xfrm>
              <a:off x="3089" y="69"/>
              <a:ext cx="1009" cy="2059"/>
            </a:xfrm>
            <a:prstGeom prst="rect">
              <a:avLst/>
            </a:prstGeom>
            <a:noFill/>
            <a:ln w="9525">
              <a:noFill/>
              <a:miter lim="800000"/>
              <a:headEnd/>
              <a:tailEnd/>
            </a:ln>
          </p:spPr>
        </p:pic>
        <p:pic>
          <p:nvPicPr>
            <p:cNvPr id="36873" name="Picture 17" descr="掉尾势（备用）"/>
            <p:cNvPicPr>
              <a:picLocks noChangeAspect="1" noChangeArrowheads="1"/>
            </p:cNvPicPr>
            <p:nvPr/>
          </p:nvPicPr>
          <p:blipFill>
            <a:blip r:embed="rId9" cstate="print"/>
            <a:srcRect/>
            <a:stretch>
              <a:fillRect/>
            </a:stretch>
          </p:blipFill>
          <p:spPr bwMode="auto">
            <a:xfrm>
              <a:off x="4110" y="255"/>
              <a:ext cx="1304" cy="1708"/>
            </a:xfrm>
            <a:prstGeom prst="rect">
              <a:avLst/>
            </a:prstGeom>
            <a:noFill/>
            <a:ln w="9525">
              <a:noFill/>
              <a:miter lim="800000"/>
              <a:headEnd/>
              <a:tailEnd/>
            </a:ln>
          </p:spPr>
        </p:pic>
        <p:sp>
          <p:nvSpPr>
            <p:cNvPr id="36874" name="Text Box 18"/>
            <p:cNvSpPr txBox="1">
              <a:spLocks noChangeArrowheads="1"/>
            </p:cNvSpPr>
            <p:nvPr/>
          </p:nvSpPr>
          <p:spPr bwMode="auto">
            <a:xfrm>
              <a:off x="3833" y="1979"/>
              <a:ext cx="907" cy="215"/>
            </a:xfrm>
            <a:prstGeom prst="rect">
              <a:avLst/>
            </a:prstGeom>
            <a:noFill/>
            <a:ln w="9525">
              <a:noFill/>
              <a:miter lim="800000"/>
              <a:headEnd/>
              <a:tailEnd/>
            </a:ln>
          </p:spPr>
          <p:txBody>
            <a:bodyPr>
              <a:spAutoFit/>
            </a:bodyPr>
            <a:lstStyle/>
            <a:p>
              <a:pPr>
                <a:spcBef>
                  <a:spcPct val="50000"/>
                </a:spcBef>
              </a:pPr>
              <a:r>
                <a:rPr lang="zh-CN" altLang="en-US" sz="2400">
                  <a:solidFill>
                    <a:srgbClr val="66FF33"/>
                  </a:solidFill>
                  <a:ea typeface="华文行楷" pitchFamily="2" charset="-122"/>
                </a:rPr>
                <a:t> 掉 尾 势</a:t>
              </a:r>
            </a:p>
          </p:txBody>
        </p:sp>
      </p:grpSp>
      <p:sp>
        <p:nvSpPr>
          <p:cNvPr id="36871" name="Rectangle 19"/>
          <p:cNvSpPr>
            <a:spLocks noChangeArrowheads="1"/>
          </p:cNvSpPr>
          <p:nvPr/>
        </p:nvSpPr>
        <p:spPr bwMode="auto">
          <a:xfrm>
            <a:off x="539750" y="692150"/>
            <a:ext cx="8001000" cy="838200"/>
          </a:xfrm>
          <a:prstGeom prst="rect">
            <a:avLst/>
          </a:prstGeom>
          <a:noFill/>
          <a:ln w="9525">
            <a:noFill/>
            <a:miter lim="800000"/>
            <a:headEnd/>
            <a:tailEnd/>
          </a:ln>
        </p:spPr>
        <p:txBody>
          <a:bodyPr/>
          <a:lstStyle/>
          <a:p>
            <a:pPr algn="ctr"/>
            <a:r>
              <a:rPr kumimoji="1" lang="en-US" altLang="zh-CN" sz="3600" b="1" dirty="0" smtClean="0">
                <a:solidFill>
                  <a:srgbClr val="FFCC00"/>
                </a:solidFill>
                <a:latin typeface="Tahoma" pitchFamily="34" charset="0"/>
                <a:ea typeface="华文行楷" pitchFamily="2" charset="-122"/>
              </a:rPr>
              <a:t>Yi  Jin  Jing</a:t>
            </a:r>
            <a:endParaRPr kumimoji="1" lang="zh-CN" altLang="en-US" sz="3600" b="1" dirty="0">
              <a:solidFill>
                <a:srgbClr val="FFCC00"/>
              </a:solidFill>
              <a:latin typeface="Tahoma" pitchFamily="34" charset="0"/>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zh-CN" altLang="en-US" smtClean="0"/>
              <a:t>易筋经   </a:t>
            </a:r>
            <a:r>
              <a:rPr lang="en-US" altLang="zh-CN" smtClean="0"/>
              <a:t>Yi Jin Jing</a:t>
            </a:r>
          </a:p>
        </p:txBody>
      </p:sp>
      <p:sp>
        <p:nvSpPr>
          <p:cNvPr id="49155" name="Rectangle 6"/>
          <p:cNvSpPr>
            <a:spLocks noGrp="1" noChangeArrowheads="1"/>
          </p:cNvSpPr>
          <p:nvPr>
            <p:ph type="body" sz="half" idx="1"/>
          </p:nvPr>
        </p:nvSpPr>
        <p:spPr>
          <a:xfrm>
            <a:off x="214282" y="1785926"/>
            <a:ext cx="8534400" cy="4114800"/>
          </a:xfrm>
        </p:spPr>
        <p:txBody>
          <a:bodyPr/>
          <a:lstStyle/>
          <a:p>
            <a:pPr eaLnBrk="1" hangingPunct="1">
              <a:lnSpc>
                <a:spcPct val="80000"/>
              </a:lnSpc>
            </a:pPr>
            <a:r>
              <a:rPr lang="en-US" altLang="zh-CN" dirty="0" smtClean="0"/>
              <a:t>Yi Jin Jing is a method of health-building exercise that came down from ancient China, and its purpose is to strengthen the muscles and tendons. By the textual research, Yi Jin Jing germinated from regimens in the Qin and Han Dynasties. Legend goes that the monk </a:t>
            </a:r>
            <a:r>
              <a:rPr lang="en-US" altLang="zh-CN" dirty="0" err="1" smtClean="0"/>
              <a:t>Bodhidharma</a:t>
            </a:r>
            <a:r>
              <a:rPr lang="en-US" altLang="zh-CN" dirty="0" smtClean="0"/>
              <a:t>,  the founder of Zen in China,  advanced Yi Jin Jing. And then the monks in </a:t>
            </a:r>
            <a:r>
              <a:rPr lang="en-US" altLang="zh-CN" dirty="0" err="1" smtClean="0"/>
              <a:t>Shaolin</a:t>
            </a:r>
            <a:r>
              <a:rPr lang="en-US" altLang="zh-CN" dirty="0" smtClean="0"/>
              <a:t> Temple developed it and used it for health promotion. In the Tang and Song Dynasties, Yi Jin Jing developed greatly. It began to spread out of the temple from the Ming Dynasty. Yi Jin Jing has been greatly influencing the traditional Chinese national sports.</a:t>
            </a:r>
          </a:p>
          <a:p>
            <a:pPr eaLnBrk="1" hangingPunct="1">
              <a:lnSpc>
                <a:spcPct val="80000"/>
              </a:lnSpc>
            </a:pPr>
            <a:endParaRPr lang="en-US" altLang="zh-CN" sz="1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357554" y="714356"/>
            <a:ext cx="4246564" cy="649288"/>
          </a:xfrm>
          <a:prstGeom prst="rect">
            <a:avLst/>
          </a:prstGeom>
          <a:noFill/>
          <a:ln w="9525">
            <a:noFill/>
            <a:miter lim="800000"/>
            <a:headEnd/>
            <a:tailEnd/>
          </a:ln>
        </p:spPr>
        <p:txBody>
          <a:bodyPr anchor="b"/>
          <a:lstStyle/>
          <a:p>
            <a:r>
              <a:rPr lang="en-US" altLang="zh-CN" sz="3600" b="1" dirty="0" smtClean="0">
                <a:solidFill>
                  <a:srgbClr val="FFCC00"/>
                </a:solidFill>
                <a:latin typeface="Verdana" pitchFamily="34" charset="0"/>
                <a:ea typeface="华文行楷" pitchFamily="2" charset="-122"/>
              </a:rPr>
              <a:t>Wu Qin Xi</a:t>
            </a:r>
            <a:endParaRPr lang="zh-CN" altLang="en-US" sz="3600" b="1" dirty="0">
              <a:solidFill>
                <a:srgbClr val="FFCC00"/>
              </a:solidFill>
              <a:latin typeface="Verdana" pitchFamily="34" charset="0"/>
              <a:ea typeface="华文行楷" pitchFamily="2" charset="-122"/>
            </a:endParaRPr>
          </a:p>
        </p:txBody>
      </p:sp>
      <p:grpSp>
        <p:nvGrpSpPr>
          <p:cNvPr id="2" name="Group 3"/>
          <p:cNvGrpSpPr>
            <a:grpSpLocks/>
          </p:cNvGrpSpPr>
          <p:nvPr/>
        </p:nvGrpSpPr>
        <p:grpSpPr bwMode="auto">
          <a:xfrm>
            <a:off x="1752600" y="1676400"/>
            <a:ext cx="6343650" cy="4298950"/>
            <a:chOff x="930" y="885"/>
            <a:chExt cx="3996" cy="2708"/>
          </a:xfrm>
        </p:grpSpPr>
        <p:grpSp>
          <p:nvGrpSpPr>
            <p:cNvPr id="37909" name="Group 4"/>
            <p:cNvGrpSpPr>
              <a:grpSpLocks/>
            </p:cNvGrpSpPr>
            <p:nvPr/>
          </p:nvGrpSpPr>
          <p:grpSpPr bwMode="auto">
            <a:xfrm>
              <a:off x="1468" y="885"/>
              <a:ext cx="2817" cy="2708"/>
              <a:chOff x="1604" y="832"/>
              <a:chExt cx="2817" cy="2708"/>
            </a:xfrm>
          </p:grpSpPr>
          <p:pic>
            <p:nvPicPr>
              <p:cNvPr id="37912" name="Picture 5" descr="陈希夷9"/>
              <p:cNvPicPr>
                <a:picLocks noChangeAspect="1" noChangeArrowheads="1"/>
              </p:cNvPicPr>
              <p:nvPr/>
            </p:nvPicPr>
            <p:blipFill>
              <a:blip r:embed="rId2" cstate="print"/>
              <a:srcRect/>
              <a:stretch>
                <a:fillRect/>
              </a:stretch>
            </p:blipFill>
            <p:spPr bwMode="auto">
              <a:xfrm>
                <a:off x="1604" y="835"/>
                <a:ext cx="1182" cy="2705"/>
              </a:xfrm>
              <a:prstGeom prst="rect">
                <a:avLst/>
              </a:prstGeom>
              <a:noFill/>
              <a:ln w="9525">
                <a:noFill/>
                <a:miter lim="800000"/>
                <a:headEnd/>
                <a:tailEnd/>
              </a:ln>
            </p:spPr>
          </p:pic>
          <p:pic>
            <p:nvPicPr>
              <p:cNvPr id="37913" name="Picture 6" descr="图13"/>
              <p:cNvPicPr>
                <a:picLocks noChangeAspect="1" noChangeArrowheads="1"/>
              </p:cNvPicPr>
              <p:nvPr/>
            </p:nvPicPr>
            <p:blipFill>
              <a:blip r:embed="rId3" cstate="print"/>
              <a:srcRect/>
              <a:stretch>
                <a:fillRect/>
              </a:stretch>
            </p:blipFill>
            <p:spPr bwMode="auto">
              <a:xfrm>
                <a:off x="2779" y="832"/>
                <a:ext cx="1642" cy="2705"/>
              </a:xfrm>
              <a:prstGeom prst="rect">
                <a:avLst/>
              </a:prstGeom>
              <a:noFill/>
              <a:ln w="9525">
                <a:noFill/>
                <a:miter lim="800000"/>
                <a:headEnd/>
                <a:tailEnd/>
              </a:ln>
            </p:spPr>
          </p:pic>
        </p:grpSp>
        <p:sp>
          <p:nvSpPr>
            <p:cNvPr id="37910" name="Text Box 7"/>
            <p:cNvSpPr txBox="1">
              <a:spLocks noChangeArrowheads="1"/>
            </p:cNvSpPr>
            <p:nvPr/>
          </p:nvSpPr>
          <p:spPr bwMode="auto">
            <a:xfrm>
              <a:off x="930" y="1389"/>
              <a:ext cx="277" cy="1769"/>
            </a:xfrm>
            <a:prstGeom prst="rect">
              <a:avLst/>
            </a:prstGeom>
            <a:noFill/>
            <a:ln w="9525">
              <a:noFill/>
              <a:miter lim="800000"/>
              <a:headEnd/>
              <a:tailEnd/>
            </a:ln>
          </p:spPr>
          <p:txBody>
            <a:bodyPr vert="eaVert">
              <a:spAutoFit/>
            </a:bodyPr>
            <a:lstStyle/>
            <a:p>
              <a:pPr>
                <a:lnSpc>
                  <a:spcPct val="70000"/>
                </a:lnSpc>
                <a:spcBef>
                  <a:spcPct val="50000"/>
                </a:spcBef>
              </a:pPr>
              <a:r>
                <a:rPr lang="zh-CN" altLang="en-US" sz="2400">
                  <a:solidFill>
                    <a:srgbClr val="66FF33"/>
                  </a:solidFill>
                  <a:ea typeface="华文行楷" pitchFamily="2" charset="-122"/>
                </a:rPr>
                <a:t>四时坐功却病图诀</a:t>
              </a:r>
            </a:p>
          </p:txBody>
        </p:sp>
        <p:sp>
          <p:nvSpPr>
            <p:cNvPr id="37911" name="Text Box 8"/>
            <p:cNvSpPr txBox="1">
              <a:spLocks noChangeArrowheads="1"/>
            </p:cNvSpPr>
            <p:nvPr/>
          </p:nvSpPr>
          <p:spPr bwMode="auto">
            <a:xfrm>
              <a:off x="4649" y="1570"/>
              <a:ext cx="277" cy="1451"/>
            </a:xfrm>
            <a:prstGeom prst="rect">
              <a:avLst/>
            </a:prstGeom>
            <a:noFill/>
            <a:ln w="9525">
              <a:noFill/>
              <a:miter lim="800000"/>
              <a:headEnd/>
              <a:tailEnd/>
            </a:ln>
          </p:spPr>
          <p:txBody>
            <a:bodyPr vert="eaVert">
              <a:spAutoFit/>
            </a:bodyPr>
            <a:lstStyle/>
            <a:p>
              <a:pPr>
                <a:lnSpc>
                  <a:spcPct val="70000"/>
                </a:lnSpc>
                <a:spcBef>
                  <a:spcPct val="50000"/>
                </a:spcBef>
              </a:pPr>
              <a:r>
                <a:rPr lang="zh-CN" altLang="en-US" sz="2400">
                  <a:solidFill>
                    <a:srgbClr val="66FF33"/>
                  </a:solidFill>
                  <a:latin typeface="华文行楷" pitchFamily="2" charset="-122"/>
                  <a:ea typeface="华文行楷" pitchFamily="2" charset="-122"/>
                </a:rPr>
                <a:t>虎戏：虎  举</a:t>
              </a:r>
            </a:p>
          </p:txBody>
        </p:sp>
      </p:grpSp>
      <p:grpSp>
        <p:nvGrpSpPr>
          <p:cNvPr id="4" name="Group 9"/>
          <p:cNvGrpSpPr>
            <a:grpSpLocks/>
          </p:cNvGrpSpPr>
          <p:nvPr/>
        </p:nvGrpSpPr>
        <p:grpSpPr bwMode="auto">
          <a:xfrm>
            <a:off x="1524000" y="1752600"/>
            <a:ext cx="6715125" cy="4273550"/>
            <a:chOff x="1037" y="875"/>
            <a:chExt cx="4230" cy="2831"/>
          </a:xfrm>
        </p:grpSpPr>
        <p:grpSp>
          <p:nvGrpSpPr>
            <p:cNvPr id="37904" name="Group 10"/>
            <p:cNvGrpSpPr>
              <a:grpSpLocks noChangeAspect="1"/>
            </p:cNvGrpSpPr>
            <p:nvPr/>
          </p:nvGrpSpPr>
          <p:grpSpPr bwMode="auto">
            <a:xfrm>
              <a:off x="1610" y="875"/>
              <a:ext cx="3015" cy="2831"/>
              <a:chOff x="1746" y="1334"/>
              <a:chExt cx="2819" cy="2402"/>
            </a:xfrm>
          </p:grpSpPr>
          <p:pic>
            <p:nvPicPr>
              <p:cNvPr id="37907" name="Picture 11" descr="图35侧"/>
              <p:cNvPicPr>
                <a:picLocks noChangeAspect="1" noChangeArrowheads="1"/>
              </p:cNvPicPr>
              <p:nvPr/>
            </p:nvPicPr>
            <p:blipFill>
              <a:blip r:embed="rId4" cstate="print"/>
              <a:srcRect/>
              <a:stretch>
                <a:fillRect/>
              </a:stretch>
            </p:blipFill>
            <p:spPr bwMode="auto">
              <a:xfrm flipH="1">
                <a:off x="3073" y="1334"/>
                <a:ext cx="1492" cy="2402"/>
              </a:xfrm>
              <a:prstGeom prst="rect">
                <a:avLst/>
              </a:prstGeom>
              <a:noFill/>
              <a:ln w="9525">
                <a:noFill/>
                <a:miter lim="800000"/>
                <a:headEnd/>
                <a:tailEnd/>
              </a:ln>
            </p:spPr>
          </p:pic>
          <p:pic>
            <p:nvPicPr>
              <p:cNvPr id="37908" name="Picture 12" descr="导引图14"/>
              <p:cNvPicPr>
                <a:picLocks noChangeAspect="1" noChangeArrowheads="1"/>
              </p:cNvPicPr>
              <p:nvPr/>
            </p:nvPicPr>
            <p:blipFill>
              <a:blip r:embed="rId5" cstate="print"/>
              <a:srcRect/>
              <a:stretch>
                <a:fillRect/>
              </a:stretch>
            </p:blipFill>
            <p:spPr bwMode="auto">
              <a:xfrm>
                <a:off x="1746" y="1616"/>
                <a:ext cx="1358" cy="2092"/>
              </a:xfrm>
              <a:prstGeom prst="rect">
                <a:avLst/>
              </a:prstGeom>
              <a:noFill/>
              <a:ln w="9525">
                <a:noFill/>
                <a:miter lim="800000"/>
                <a:headEnd/>
                <a:tailEnd/>
              </a:ln>
            </p:spPr>
          </p:pic>
        </p:grpSp>
        <p:sp>
          <p:nvSpPr>
            <p:cNvPr id="37905" name="Text Box 13"/>
            <p:cNvSpPr txBox="1">
              <a:spLocks noChangeArrowheads="1"/>
            </p:cNvSpPr>
            <p:nvPr/>
          </p:nvSpPr>
          <p:spPr bwMode="auto">
            <a:xfrm>
              <a:off x="1037" y="1525"/>
              <a:ext cx="346" cy="1633"/>
            </a:xfrm>
            <a:prstGeom prst="rect">
              <a:avLst/>
            </a:prstGeom>
            <a:noFill/>
            <a:ln w="9525">
              <a:noFill/>
              <a:miter lim="800000"/>
              <a:headEnd/>
              <a:tailEnd/>
            </a:ln>
          </p:spPr>
          <p:txBody>
            <a:bodyPr vert="eaVert">
              <a:spAutoFit/>
            </a:bodyPr>
            <a:lstStyle/>
            <a:p>
              <a:pPr>
                <a:spcBef>
                  <a:spcPct val="50000"/>
                </a:spcBef>
              </a:pPr>
              <a:r>
                <a:rPr lang="zh-CN" altLang="en-US" sz="2400">
                  <a:solidFill>
                    <a:srgbClr val="66FF33"/>
                  </a:solidFill>
                  <a:ea typeface="华文行楷" pitchFamily="2" charset="-122"/>
                </a:rPr>
                <a:t>导引图：引背痛</a:t>
              </a:r>
            </a:p>
          </p:txBody>
        </p:sp>
        <p:sp>
          <p:nvSpPr>
            <p:cNvPr id="37906" name="Text Box 14"/>
            <p:cNvSpPr txBox="1">
              <a:spLocks noChangeArrowheads="1"/>
            </p:cNvSpPr>
            <p:nvPr/>
          </p:nvSpPr>
          <p:spPr bwMode="auto">
            <a:xfrm>
              <a:off x="4921" y="1570"/>
              <a:ext cx="346" cy="1633"/>
            </a:xfrm>
            <a:prstGeom prst="rect">
              <a:avLst/>
            </a:prstGeom>
            <a:noFill/>
            <a:ln w="9525">
              <a:noFill/>
              <a:miter lim="800000"/>
              <a:headEnd/>
              <a:tailEnd/>
            </a:ln>
          </p:spPr>
          <p:txBody>
            <a:bodyPr vert="eaVert">
              <a:spAutoFit/>
            </a:bodyPr>
            <a:lstStyle/>
            <a:p>
              <a:pPr>
                <a:spcBef>
                  <a:spcPct val="50000"/>
                </a:spcBef>
              </a:pPr>
              <a:r>
                <a:rPr lang="zh-CN" altLang="en-US" sz="2400">
                  <a:solidFill>
                    <a:srgbClr val="66FF33"/>
                  </a:solidFill>
                  <a:ea typeface="华文行楷" pitchFamily="2" charset="-122"/>
                </a:rPr>
                <a:t>鹿戏：鹿奔</a:t>
              </a:r>
            </a:p>
          </p:txBody>
        </p:sp>
      </p:grpSp>
      <p:grpSp>
        <p:nvGrpSpPr>
          <p:cNvPr id="6" name="Group 15"/>
          <p:cNvGrpSpPr>
            <a:grpSpLocks/>
          </p:cNvGrpSpPr>
          <p:nvPr/>
        </p:nvGrpSpPr>
        <p:grpSpPr bwMode="auto">
          <a:xfrm>
            <a:off x="1600200" y="1752600"/>
            <a:ext cx="6664325" cy="4475163"/>
            <a:chOff x="1889" y="1832"/>
            <a:chExt cx="4198" cy="2819"/>
          </a:xfrm>
        </p:grpSpPr>
        <p:grpSp>
          <p:nvGrpSpPr>
            <p:cNvPr id="37899" name="Group 16"/>
            <p:cNvGrpSpPr>
              <a:grpSpLocks/>
            </p:cNvGrpSpPr>
            <p:nvPr/>
          </p:nvGrpSpPr>
          <p:grpSpPr bwMode="auto">
            <a:xfrm>
              <a:off x="2426" y="1832"/>
              <a:ext cx="3075" cy="2819"/>
              <a:chOff x="447" y="1106"/>
              <a:chExt cx="3075" cy="2819"/>
            </a:xfrm>
          </p:grpSpPr>
          <p:pic>
            <p:nvPicPr>
              <p:cNvPr id="37902" name="Picture 17" descr="图78侧"/>
              <p:cNvPicPr>
                <a:picLocks noChangeAspect="1" noChangeArrowheads="1"/>
              </p:cNvPicPr>
              <p:nvPr/>
            </p:nvPicPr>
            <p:blipFill>
              <a:blip r:embed="rId6" cstate="print"/>
              <a:srcRect/>
              <a:stretch>
                <a:fillRect/>
              </a:stretch>
            </p:blipFill>
            <p:spPr bwMode="auto">
              <a:xfrm>
                <a:off x="1769" y="1106"/>
                <a:ext cx="1753" cy="2819"/>
              </a:xfrm>
              <a:prstGeom prst="rect">
                <a:avLst/>
              </a:prstGeom>
              <a:noFill/>
              <a:ln w="9525">
                <a:noFill/>
                <a:miter lim="800000"/>
                <a:headEnd/>
                <a:tailEnd/>
              </a:ln>
            </p:spPr>
          </p:pic>
          <p:pic>
            <p:nvPicPr>
              <p:cNvPr id="37903" name="Picture 18" descr="五禽书5"/>
              <p:cNvPicPr>
                <a:picLocks noChangeAspect="1" noChangeArrowheads="1"/>
              </p:cNvPicPr>
              <p:nvPr/>
            </p:nvPicPr>
            <p:blipFill>
              <a:blip r:embed="rId7" cstate="print"/>
              <a:srcRect/>
              <a:stretch>
                <a:fillRect/>
              </a:stretch>
            </p:blipFill>
            <p:spPr bwMode="auto">
              <a:xfrm>
                <a:off x="447" y="1434"/>
                <a:ext cx="1344" cy="2453"/>
              </a:xfrm>
              <a:prstGeom prst="rect">
                <a:avLst/>
              </a:prstGeom>
              <a:noFill/>
              <a:ln w="9525">
                <a:noFill/>
                <a:miter lim="800000"/>
                <a:headEnd/>
                <a:tailEnd/>
              </a:ln>
            </p:spPr>
          </p:pic>
        </p:grpSp>
        <p:sp>
          <p:nvSpPr>
            <p:cNvPr id="37900" name="Text Box 19"/>
            <p:cNvSpPr txBox="1">
              <a:spLocks noChangeArrowheads="1"/>
            </p:cNvSpPr>
            <p:nvPr/>
          </p:nvSpPr>
          <p:spPr bwMode="auto">
            <a:xfrm>
              <a:off x="1889" y="2205"/>
              <a:ext cx="346" cy="1815"/>
            </a:xfrm>
            <a:prstGeom prst="rect">
              <a:avLst/>
            </a:prstGeom>
            <a:noFill/>
            <a:ln w="9525">
              <a:noFill/>
              <a:miter lim="800000"/>
              <a:headEnd/>
              <a:tailEnd/>
            </a:ln>
          </p:spPr>
          <p:txBody>
            <a:bodyPr vert="eaVert">
              <a:spAutoFit/>
            </a:bodyPr>
            <a:lstStyle/>
            <a:p>
              <a:pPr>
                <a:spcBef>
                  <a:spcPct val="50000"/>
                </a:spcBef>
              </a:pPr>
              <a:r>
                <a:rPr lang="en-US" altLang="zh-CN" sz="2400">
                  <a:solidFill>
                    <a:srgbClr val="66FF33"/>
                  </a:solidFill>
                  <a:ea typeface="华文行楷" pitchFamily="2" charset="-122"/>
                </a:rPr>
                <a:t>《</a:t>
              </a:r>
              <a:r>
                <a:rPr lang="zh-CN" altLang="en-US" sz="2400">
                  <a:solidFill>
                    <a:srgbClr val="66FF33"/>
                  </a:solidFill>
                  <a:ea typeface="华文行楷" pitchFamily="2" charset="-122"/>
                </a:rPr>
                <a:t>赤凤髓</a:t>
              </a:r>
              <a:r>
                <a:rPr lang="en-US" altLang="zh-CN" sz="2400">
                  <a:solidFill>
                    <a:srgbClr val="66FF33"/>
                  </a:solidFill>
                  <a:ea typeface="华文行楷" pitchFamily="2" charset="-122"/>
                </a:rPr>
                <a:t>》</a:t>
              </a:r>
              <a:r>
                <a:rPr lang="zh-CN" altLang="en-US" sz="2400">
                  <a:solidFill>
                    <a:srgbClr val="66FF33"/>
                  </a:solidFill>
                  <a:ea typeface="华文行楷" pitchFamily="2" charset="-122"/>
                </a:rPr>
                <a:t>：鸟形</a:t>
              </a:r>
            </a:p>
          </p:txBody>
        </p:sp>
        <p:sp>
          <p:nvSpPr>
            <p:cNvPr id="37901" name="Text Box 20"/>
            <p:cNvSpPr txBox="1">
              <a:spLocks noChangeArrowheads="1"/>
            </p:cNvSpPr>
            <p:nvPr/>
          </p:nvSpPr>
          <p:spPr bwMode="auto">
            <a:xfrm>
              <a:off x="5741" y="2478"/>
              <a:ext cx="346" cy="1724"/>
            </a:xfrm>
            <a:prstGeom prst="rect">
              <a:avLst/>
            </a:prstGeom>
            <a:noFill/>
            <a:ln w="9525">
              <a:noFill/>
              <a:miter lim="800000"/>
              <a:headEnd/>
              <a:tailEnd/>
            </a:ln>
          </p:spPr>
          <p:txBody>
            <a:bodyPr vert="eaVert">
              <a:spAutoFit/>
            </a:bodyPr>
            <a:lstStyle/>
            <a:p>
              <a:pPr>
                <a:spcBef>
                  <a:spcPct val="50000"/>
                </a:spcBef>
              </a:pPr>
              <a:r>
                <a:rPr lang="zh-CN" altLang="en-US" sz="2400">
                  <a:solidFill>
                    <a:srgbClr val="66FF33"/>
                  </a:solidFill>
                  <a:ea typeface="华文行楷" pitchFamily="2" charset="-122"/>
                </a:rPr>
                <a:t>鸟戏：鸟伸</a:t>
              </a:r>
            </a:p>
          </p:txBody>
        </p:sp>
      </p:grpSp>
      <p:grpSp>
        <p:nvGrpSpPr>
          <p:cNvPr id="8" name="Group 21"/>
          <p:cNvGrpSpPr>
            <a:grpSpLocks/>
          </p:cNvGrpSpPr>
          <p:nvPr/>
        </p:nvGrpSpPr>
        <p:grpSpPr bwMode="auto">
          <a:xfrm>
            <a:off x="900113" y="1700213"/>
            <a:ext cx="7742237" cy="4057650"/>
            <a:chOff x="534" y="1144"/>
            <a:chExt cx="4877" cy="2556"/>
          </a:xfrm>
        </p:grpSpPr>
        <p:pic>
          <p:nvPicPr>
            <p:cNvPr id="37895" name="Picture 22" descr="图89"/>
            <p:cNvPicPr>
              <a:picLocks noChangeAspect="1" noChangeArrowheads="1"/>
            </p:cNvPicPr>
            <p:nvPr/>
          </p:nvPicPr>
          <p:blipFill>
            <a:blip r:embed="rId8" cstate="print"/>
            <a:srcRect/>
            <a:stretch>
              <a:fillRect/>
            </a:stretch>
          </p:blipFill>
          <p:spPr bwMode="auto">
            <a:xfrm>
              <a:off x="3152" y="1144"/>
              <a:ext cx="1916" cy="2547"/>
            </a:xfrm>
            <a:prstGeom prst="rect">
              <a:avLst/>
            </a:prstGeom>
            <a:noFill/>
            <a:ln w="9525">
              <a:noFill/>
              <a:miter lim="800000"/>
              <a:headEnd/>
              <a:tailEnd/>
            </a:ln>
          </p:spPr>
        </p:pic>
        <p:sp>
          <p:nvSpPr>
            <p:cNvPr id="37896" name="Text Box 23"/>
            <p:cNvSpPr txBox="1">
              <a:spLocks noChangeArrowheads="1"/>
            </p:cNvSpPr>
            <p:nvPr/>
          </p:nvSpPr>
          <p:spPr bwMode="auto">
            <a:xfrm>
              <a:off x="5064" y="1371"/>
              <a:ext cx="347" cy="1381"/>
            </a:xfrm>
            <a:prstGeom prst="rect">
              <a:avLst/>
            </a:prstGeom>
            <a:noFill/>
            <a:ln w="9525">
              <a:noFill/>
              <a:miter lim="800000"/>
              <a:headEnd/>
              <a:tailEnd/>
            </a:ln>
          </p:spPr>
          <p:txBody>
            <a:bodyPr vert="eaVert">
              <a:spAutoFit/>
            </a:bodyPr>
            <a:lstStyle/>
            <a:p>
              <a:pPr>
                <a:spcBef>
                  <a:spcPct val="50000"/>
                </a:spcBef>
              </a:pPr>
              <a:r>
                <a:rPr lang="zh-CN" altLang="en-US" sz="2400">
                  <a:solidFill>
                    <a:srgbClr val="FE0E14"/>
                  </a:solidFill>
                  <a:ea typeface="华文行楷" pitchFamily="2" charset="-122"/>
                </a:rPr>
                <a:t>鸟戏：鸟飞</a:t>
              </a:r>
            </a:p>
          </p:txBody>
        </p:sp>
        <p:sp>
          <p:nvSpPr>
            <p:cNvPr id="37897" name="Text Box 24"/>
            <p:cNvSpPr txBox="1">
              <a:spLocks noChangeArrowheads="1"/>
            </p:cNvSpPr>
            <p:nvPr/>
          </p:nvSpPr>
          <p:spPr bwMode="auto">
            <a:xfrm>
              <a:off x="534" y="1317"/>
              <a:ext cx="328" cy="1887"/>
            </a:xfrm>
            <a:prstGeom prst="rect">
              <a:avLst/>
            </a:prstGeom>
            <a:noFill/>
            <a:ln w="9525">
              <a:noFill/>
              <a:miter lim="800000"/>
              <a:headEnd/>
              <a:tailEnd/>
            </a:ln>
          </p:spPr>
          <p:txBody>
            <a:bodyPr vert="eaVert">
              <a:spAutoFit/>
            </a:bodyPr>
            <a:lstStyle/>
            <a:p>
              <a:pPr>
                <a:spcBef>
                  <a:spcPct val="50000"/>
                </a:spcBef>
              </a:pPr>
              <a:r>
                <a:rPr lang="zh-CN" altLang="en-US" sz="2200">
                  <a:solidFill>
                    <a:srgbClr val="FE0E14"/>
                  </a:solidFill>
                  <a:ea typeface="华文行楷" pitchFamily="2" charset="-122"/>
                </a:rPr>
                <a:t>华祖庵五禽戏雕像</a:t>
              </a:r>
            </a:p>
          </p:txBody>
        </p:sp>
        <p:pic>
          <p:nvPicPr>
            <p:cNvPr id="37898" name="Picture 25" descr="复件 DSC01389"/>
            <p:cNvPicPr>
              <a:picLocks noChangeAspect="1" noChangeArrowheads="1"/>
            </p:cNvPicPr>
            <p:nvPr/>
          </p:nvPicPr>
          <p:blipFill>
            <a:blip r:embed="rId9" cstate="print"/>
            <a:srcRect/>
            <a:stretch>
              <a:fillRect/>
            </a:stretch>
          </p:blipFill>
          <p:spPr bwMode="auto">
            <a:xfrm>
              <a:off x="902" y="1144"/>
              <a:ext cx="2251" cy="2556"/>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zh-CN" altLang="en-US" smtClean="0"/>
              <a:t>五禽戏   </a:t>
            </a:r>
            <a:r>
              <a:rPr lang="en-US" altLang="zh-CN" smtClean="0"/>
              <a:t>Wu Qin Xi</a:t>
            </a:r>
          </a:p>
        </p:txBody>
      </p:sp>
      <p:sp>
        <p:nvSpPr>
          <p:cNvPr id="47107" name="Rectangle 6"/>
          <p:cNvSpPr>
            <a:spLocks noGrp="1" noChangeArrowheads="1"/>
          </p:cNvSpPr>
          <p:nvPr>
            <p:ph type="body" sz="half" idx="1"/>
          </p:nvPr>
        </p:nvSpPr>
        <p:spPr>
          <a:xfrm>
            <a:off x="457200" y="2133599"/>
            <a:ext cx="8001000" cy="3998913"/>
          </a:xfrm>
        </p:spPr>
        <p:txBody>
          <a:bodyPr/>
          <a:lstStyle/>
          <a:p>
            <a:pPr eaLnBrk="1" hangingPunct="1">
              <a:lnSpc>
                <a:spcPct val="80000"/>
              </a:lnSpc>
            </a:pPr>
            <a:r>
              <a:rPr lang="en-US" altLang="zh-CN" sz="3200" dirty="0" smtClean="0"/>
              <a:t>Wu Qin Xi (frolics of five animals) was developed by </a:t>
            </a:r>
            <a:r>
              <a:rPr lang="en-US" altLang="zh-CN" sz="3200" dirty="0" err="1" smtClean="0"/>
              <a:t>Hua</a:t>
            </a:r>
            <a:r>
              <a:rPr lang="en-US" altLang="zh-CN" sz="3200" dirty="0" smtClean="0"/>
              <a:t> </a:t>
            </a:r>
            <a:r>
              <a:rPr lang="en-US" altLang="zh-CN" sz="3200" dirty="0" err="1" smtClean="0"/>
              <a:t>Tuo</a:t>
            </a:r>
            <a:r>
              <a:rPr lang="en-US" altLang="zh-CN" sz="3200" dirty="0" smtClean="0"/>
              <a:t>, the most famous doctor in the Eastern Han Dynasty. It imitates the tiger, deer, bear, monkey and bird, and combines </a:t>
            </a:r>
            <a:r>
              <a:rPr lang="en-US" altLang="zh-CN" sz="3200" dirty="0" err="1" smtClean="0"/>
              <a:t>Tu</a:t>
            </a:r>
            <a:r>
              <a:rPr lang="en-US" altLang="zh-CN" sz="3200" dirty="0" smtClean="0"/>
              <a:t> Na (the art of expiration and inspiration) and Dao Yin (the movements of the limbs in Qigong) with the theories of Viscera, Channels and  Collaterals, </a:t>
            </a:r>
            <a:r>
              <a:rPr lang="en-US" altLang="zh-CN" sz="3200" dirty="0" err="1" smtClean="0"/>
              <a:t>Qi</a:t>
            </a:r>
            <a:r>
              <a:rPr lang="en-US" altLang="zh-CN" sz="3200" dirty="0" smtClean="0"/>
              <a:t> and Blood in Traditional Chinese Medicine.</a:t>
            </a:r>
          </a:p>
          <a:p>
            <a:pPr eaLnBrk="1" hangingPunct="1">
              <a:lnSpc>
                <a:spcPct val="80000"/>
              </a:lnSpc>
            </a:pPr>
            <a:endParaRPr lang="en-US" altLang="zh-CN"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928926" y="785794"/>
            <a:ext cx="4818068" cy="649288"/>
          </a:xfrm>
          <a:prstGeom prst="rect">
            <a:avLst/>
          </a:prstGeom>
          <a:noFill/>
          <a:ln w="9525">
            <a:noFill/>
            <a:miter lim="800000"/>
            <a:headEnd/>
            <a:tailEnd/>
          </a:ln>
        </p:spPr>
        <p:txBody>
          <a:bodyPr anchor="b"/>
          <a:lstStyle/>
          <a:p>
            <a:r>
              <a:rPr lang="en-US" altLang="zh-CN" sz="4000" b="1" dirty="0" smtClean="0">
                <a:solidFill>
                  <a:srgbClr val="FFFF00"/>
                </a:solidFill>
                <a:latin typeface="Verdana" pitchFamily="34" charset="0"/>
                <a:ea typeface="华文行楷" pitchFamily="2" charset="-122"/>
              </a:rPr>
              <a:t>Liu </a:t>
            </a:r>
            <a:r>
              <a:rPr lang="en-US" altLang="zh-CN" sz="4000" b="1" dirty="0" err="1" smtClean="0">
                <a:solidFill>
                  <a:srgbClr val="FFFF00"/>
                </a:solidFill>
                <a:latin typeface="Verdana" pitchFamily="34" charset="0"/>
                <a:ea typeface="华文行楷" pitchFamily="2" charset="-122"/>
              </a:rPr>
              <a:t>Zi</a:t>
            </a:r>
            <a:r>
              <a:rPr lang="en-US" altLang="zh-CN" sz="4000" b="1" dirty="0" smtClean="0">
                <a:solidFill>
                  <a:srgbClr val="FFFF00"/>
                </a:solidFill>
                <a:latin typeface="Verdana" pitchFamily="34" charset="0"/>
                <a:ea typeface="华文行楷" pitchFamily="2" charset="-122"/>
              </a:rPr>
              <a:t> </a:t>
            </a:r>
            <a:r>
              <a:rPr lang="en-US" altLang="zh-CN" sz="4000" b="1" dirty="0" err="1" smtClean="0">
                <a:solidFill>
                  <a:srgbClr val="FFFF00"/>
                </a:solidFill>
                <a:latin typeface="Verdana" pitchFamily="34" charset="0"/>
                <a:ea typeface="华文行楷" pitchFamily="2" charset="-122"/>
              </a:rPr>
              <a:t>Jue</a:t>
            </a:r>
            <a:endParaRPr lang="zh-CN" altLang="en-US" sz="4000" b="1" dirty="0">
              <a:solidFill>
                <a:srgbClr val="FFFF00"/>
              </a:solidFill>
              <a:latin typeface="Verdana" pitchFamily="34" charset="0"/>
              <a:ea typeface="华文行楷" pitchFamily="2" charset="-122"/>
            </a:endParaRPr>
          </a:p>
        </p:txBody>
      </p:sp>
      <p:grpSp>
        <p:nvGrpSpPr>
          <p:cNvPr id="2" name="Group 3"/>
          <p:cNvGrpSpPr>
            <a:grpSpLocks/>
          </p:cNvGrpSpPr>
          <p:nvPr/>
        </p:nvGrpSpPr>
        <p:grpSpPr bwMode="auto">
          <a:xfrm>
            <a:off x="1433513" y="1828800"/>
            <a:ext cx="6365875" cy="4268788"/>
            <a:chOff x="849" y="871"/>
            <a:chExt cx="4010" cy="2874"/>
          </a:xfrm>
        </p:grpSpPr>
        <p:grpSp>
          <p:nvGrpSpPr>
            <p:cNvPr id="38921" name="Group 4"/>
            <p:cNvGrpSpPr>
              <a:grpSpLocks noChangeAspect="1"/>
            </p:cNvGrpSpPr>
            <p:nvPr/>
          </p:nvGrpSpPr>
          <p:grpSpPr bwMode="auto">
            <a:xfrm>
              <a:off x="1348" y="871"/>
              <a:ext cx="2925" cy="2874"/>
              <a:chOff x="1745" y="836"/>
              <a:chExt cx="2821" cy="2789"/>
            </a:xfrm>
          </p:grpSpPr>
          <p:pic>
            <p:nvPicPr>
              <p:cNvPr id="38924" name="Picture 5" descr="第四式　四字决"/>
              <p:cNvPicPr>
                <a:picLocks noChangeAspect="1" noChangeArrowheads="1"/>
              </p:cNvPicPr>
              <p:nvPr/>
            </p:nvPicPr>
            <p:blipFill>
              <a:blip r:embed="rId2" cstate="print"/>
              <a:srcRect/>
              <a:stretch>
                <a:fillRect/>
              </a:stretch>
            </p:blipFill>
            <p:spPr bwMode="auto">
              <a:xfrm>
                <a:off x="2914" y="844"/>
                <a:ext cx="1652" cy="2781"/>
              </a:xfrm>
              <a:prstGeom prst="rect">
                <a:avLst/>
              </a:prstGeom>
              <a:noFill/>
              <a:ln w="9525">
                <a:noFill/>
                <a:miter lim="800000"/>
                <a:headEnd/>
                <a:tailEnd/>
              </a:ln>
            </p:spPr>
          </p:pic>
          <p:pic>
            <p:nvPicPr>
              <p:cNvPr id="38925" name="Picture 6" descr="12"/>
              <p:cNvPicPr>
                <a:picLocks noChangeAspect="1" noChangeArrowheads="1"/>
              </p:cNvPicPr>
              <p:nvPr/>
            </p:nvPicPr>
            <p:blipFill>
              <a:blip r:embed="rId3" cstate="print"/>
              <a:srcRect/>
              <a:stretch>
                <a:fillRect/>
              </a:stretch>
            </p:blipFill>
            <p:spPr bwMode="auto">
              <a:xfrm>
                <a:off x="1745" y="836"/>
                <a:ext cx="1191" cy="2788"/>
              </a:xfrm>
              <a:prstGeom prst="rect">
                <a:avLst/>
              </a:prstGeom>
              <a:noFill/>
              <a:ln w="9525">
                <a:noFill/>
                <a:miter lim="800000"/>
                <a:headEnd/>
                <a:tailEnd/>
              </a:ln>
            </p:spPr>
          </p:pic>
        </p:grpSp>
        <p:sp>
          <p:nvSpPr>
            <p:cNvPr id="38922" name="Text Box 7"/>
            <p:cNvSpPr txBox="1">
              <a:spLocks noChangeArrowheads="1"/>
            </p:cNvSpPr>
            <p:nvPr/>
          </p:nvSpPr>
          <p:spPr bwMode="auto">
            <a:xfrm>
              <a:off x="849" y="1344"/>
              <a:ext cx="327" cy="2140"/>
            </a:xfrm>
            <a:prstGeom prst="rect">
              <a:avLst/>
            </a:prstGeom>
            <a:noFill/>
            <a:ln w="9525">
              <a:noFill/>
              <a:miter lim="800000"/>
              <a:headEnd/>
              <a:tailEnd/>
            </a:ln>
          </p:spPr>
          <p:txBody>
            <a:bodyPr vert="eaVert">
              <a:spAutoFit/>
            </a:bodyPr>
            <a:lstStyle/>
            <a:p>
              <a:pPr>
                <a:spcBef>
                  <a:spcPct val="50000"/>
                </a:spcBef>
              </a:pPr>
              <a:r>
                <a:rPr lang="zh-CN" altLang="en-US" sz="2200">
                  <a:solidFill>
                    <a:srgbClr val="66FF33"/>
                  </a:solidFill>
                  <a:ea typeface="华文行楷" pitchFamily="2" charset="-122"/>
                </a:rPr>
                <a:t>服气祛病图说：平和架</a:t>
              </a:r>
            </a:p>
          </p:txBody>
        </p:sp>
        <p:sp>
          <p:nvSpPr>
            <p:cNvPr id="38923" name="Text Box 8"/>
            <p:cNvSpPr txBox="1">
              <a:spLocks noChangeArrowheads="1"/>
            </p:cNvSpPr>
            <p:nvPr/>
          </p:nvSpPr>
          <p:spPr bwMode="auto">
            <a:xfrm>
              <a:off x="4513" y="1344"/>
              <a:ext cx="346" cy="1905"/>
            </a:xfrm>
            <a:prstGeom prst="rect">
              <a:avLst/>
            </a:prstGeom>
            <a:noFill/>
            <a:ln w="9525">
              <a:noFill/>
              <a:miter lim="800000"/>
              <a:headEnd/>
              <a:tailEnd/>
            </a:ln>
          </p:spPr>
          <p:txBody>
            <a:bodyPr vert="eaVert">
              <a:spAutoFit/>
            </a:bodyPr>
            <a:lstStyle/>
            <a:p>
              <a:pPr>
                <a:spcBef>
                  <a:spcPct val="50000"/>
                </a:spcBef>
              </a:pPr>
              <a:r>
                <a:rPr lang="zh-CN" altLang="en-US" sz="2400">
                  <a:solidFill>
                    <a:srgbClr val="66FF33"/>
                  </a:solidFill>
                  <a:ea typeface="华文行楷" pitchFamily="2" charset="-122"/>
                </a:rPr>
                <a:t>六字诀：呬字诀</a:t>
              </a:r>
            </a:p>
          </p:txBody>
        </p:sp>
      </p:grpSp>
      <p:grpSp>
        <p:nvGrpSpPr>
          <p:cNvPr id="4" name="Group 9"/>
          <p:cNvGrpSpPr>
            <a:grpSpLocks/>
          </p:cNvGrpSpPr>
          <p:nvPr/>
        </p:nvGrpSpPr>
        <p:grpSpPr bwMode="auto">
          <a:xfrm>
            <a:off x="1295400" y="1905000"/>
            <a:ext cx="6443663" cy="4254500"/>
            <a:chOff x="1131" y="1017"/>
            <a:chExt cx="3683" cy="2406"/>
          </a:xfrm>
        </p:grpSpPr>
        <p:pic>
          <p:nvPicPr>
            <p:cNvPr id="38917" name="Picture 10" descr="导引图38"/>
            <p:cNvPicPr>
              <a:picLocks noChangeAspect="1" noChangeArrowheads="1"/>
            </p:cNvPicPr>
            <p:nvPr/>
          </p:nvPicPr>
          <p:blipFill>
            <a:blip r:embed="rId4" cstate="print"/>
            <a:srcRect/>
            <a:stretch>
              <a:fillRect/>
            </a:stretch>
          </p:blipFill>
          <p:spPr bwMode="auto">
            <a:xfrm>
              <a:off x="1634" y="1017"/>
              <a:ext cx="1162" cy="2406"/>
            </a:xfrm>
            <a:prstGeom prst="rect">
              <a:avLst/>
            </a:prstGeom>
            <a:noFill/>
            <a:ln w="9525">
              <a:noFill/>
              <a:miter lim="800000"/>
              <a:headEnd/>
              <a:tailEnd/>
            </a:ln>
          </p:spPr>
        </p:pic>
        <p:pic>
          <p:nvPicPr>
            <p:cNvPr id="38918" name="Picture 11" descr="第五式　吹字诀"/>
            <p:cNvPicPr>
              <a:picLocks noChangeAspect="1" noChangeArrowheads="1"/>
            </p:cNvPicPr>
            <p:nvPr/>
          </p:nvPicPr>
          <p:blipFill>
            <a:blip r:embed="rId5" cstate="print"/>
            <a:srcRect/>
            <a:stretch>
              <a:fillRect/>
            </a:stretch>
          </p:blipFill>
          <p:spPr bwMode="auto">
            <a:xfrm>
              <a:off x="2813" y="1307"/>
              <a:ext cx="1501" cy="2079"/>
            </a:xfrm>
            <a:prstGeom prst="rect">
              <a:avLst/>
            </a:prstGeom>
            <a:noFill/>
            <a:ln w="9525">
              <a:noFill/>
              <a:miter lim="800000"/>
              <a:headEnd/>
              <a:tailEnd/>
            </a:ln>
          </p:spPr>
        </p:pic>
        <p:sp>
          <p:nvSpPr>
            <p:cNvPr id="38919" name="Text Box 12"/>
            <p:cNvSpPr txBox="1">
              <a:spLocks noChangeArrowheads="1"/>
            </p:cNvSpPr>
            <p:nvPr/>
          </p:nvSpPr>
          <p:spPr bwMode="auto">
            <a:xfrm>
              <a:off x="1131" y="1616"/>
              <a:ext cx="314" cy="1542"/>
            </a:xfrm>
            <a:prstGeom prst="rect">
              <a:avLst/>
            </a:prstGeom>
            <a:noFill/>
            <a:ln w="9525">
              <a:noFill/>
              <a:miter lim="800000"/>
              <a:headEnd/>
              <a:tailEnd/>
            </a:ln>
          </p:spPr>
          <p:txBody>
            <a:bodyPr vert="eaVert">
              <a:spAutoFit/>
            </a:bodyPr>
            <a:lstStyle/>
            <a:p>
              <a:pPr>
                <a:spcBef>
                  <a:spcPct val="50000"/>
                </a:spcBef>
              </a:pPr>
              <a:r>
                <a:rPr lang="zh-CN" altLang="en-US" sz="2400">
                  <a:solidFill>
                    <a:srgbClr val="66FF33"/>
                  </a:solidFill>
                  <a:ea typeface="华文行楷" pitchFamily="2" charset="-122"/>
                </a:rPr>
                <a:t>导引图：龙息</a:t>
              </a:r>
            </a:p>
          </p:txBody>
        </p:sp>
        <p:sp>
          <p:nvSpPr>
            <p:cNvPr id="38920" name="Text Box 13"/>
            <p:cNvSpPr txBox="1">
              <a:spLocks noChangeArrowheads="1"/>
            </p:cNvSpPr>
            <p:nvPr/>
          </p:nvSpPr>
          <p:spPr bwMode="auto">
            <a:xfrm>
              <a:off x="4500" y="1480"/>
              <a:ext cx="314" cy="1542"/>
            </a:xfrm>
            <a:prstGeom prst="rect">
              <a:avLst/>
            </a:prstGeom>
            <a:noFill/>
            <a:ln w="9525">
              <a:noFill/>
              <a:miter lim="800000"/>
              <a:headEnd/>
              <a:tailEnd/>
            </a:ln>
          </p:spPr>
          <p:txBody>
            <a:bodyPr vert="eaVert">
              <a:spAutoFit/>
            </a:bodyPr>
            <a:lstStyle/>
            <a:p>
              <a:pPr>
                <a:spcBef>
                  <a:spcPct val="50000"/>
                </a:spcBef>
              </a:pPr>
              <a:r>
                <a:rPr lang="zh-CN" altLang="en-US" sz="2400">
                  <a:solidFill>
                    <a:srgbClr val="66FF33"/>
                  </a:solidFill>
                  <a:ea typeface="华文行楷" pitchFamily="2" charset="-122"/>
                </a:rPr>
                <a:t>六字诀：吹字诀</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To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E:\照片\比利时照片\DSC_2507.JPG"/>
          <p:cNvPicPr>
            <a:picLocks noChangeAspect="1" noChangeArrowheads="1"/>
          </p:cNvPicPr>
          <p:nvPr/>
        </p:nvPicPr>
        <p:blipFill>
          <a:blip r:embed="rId2" cstate="print"/>
          <a:srcRect/>
          <a:stretch>
            <a:fillRect/>
          </a:stretch>
        </p:blipFill>
        <p:spPr bwMode="auto">
          <a:xfrm>
            <a:off x="0" y="0"/>
            <a:ext cx="9098366"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zh-CN" altLang="en-US" smtClean="0"/>
              <a:t>六字诀   </a:t>
            </a:r>
            <a:r>
              <a:rPr lang="en-US" altLang="zh-CN" smtClean="0"/>
              <a:t>Liu Zi Jue</a:t>
            </a:r>
          </a:p>
        </p:txBody>
      </p:sp>
      <p:sp>
        <p:nvSpPr>
          <p:cNvPr id="50179" name="Rectangle 6"/>
          <p:cNvSpPr>
            <a:spLocks noGrp="1" noChangeArrowheads="1"/>
          </p:cNvSpPr>
          <p:nvPr>
            <p:ph type="body" sz="half" idx="1"/>
          </p:nvPr>
        </p:nvSpPr>
        <p:spPr>
          <a:xfrm>
            <a:off x="381000" y="1981200"/>
            <a:ext cx="8382000" cy="4876800"/>
          </a:xfrm>
        </p:spPr>
        <p:txBody>
          <a:bodyPr/>
          <a:lstStyle/>
          <a:p>
            <a:pPr eaLnBrk="1" hangingPunct="1">
              <a:lnSpc>
                <a:spcPct val="90000"/>
              </a:lnSpc>
            </a:pPr>
            <a:r>
              <a:rPr lang="en-US" altLang="zh-CN" dirty="0" smtClean="0"/>
              <a:t>Liu </a:t>
            </a:r>
            <a:r>
              <a:rPr lang="en-US" altLang="zh-CN" dirty="0" err="1" smtClean="0"/>
              <a:t>Zi</a:t>
            </a:r>
            <a:r>
              <a:rPr lang="en-US" altLang="zh-CN" dirty="0" smtClean="0"/>
              <a:t> </a:t>
            </a:r>
            <a:r>
              <a:rPr lang="en-US" altLang="zh-CN" dirty="0" err="1" smtClean="0"/>
              <a:t>Jue</a:t>
            </a:r>
            <a:r>
              <a:rPr lang="en-US" altLang="zh-CN" dirty="0" smtClean="0"/>
              <a:t> (the art of expiration in producing six different sounds) is a traditional exercise of health promotion. It is practiced through the art of expiration. Liu </a:t>
            </a:r>
            <a:r>
              <a:rPr lang="en-US" altLang="zh-CN" dirty="0" err="1" smtClean="0"/>
              <a:t>Zi</a:t>
            </a:r>
            <a:r>
              <a:rPr lang="en-US" altLang="zh-CN" dirty="0" smtClean="0"/>
              <a:t> </a:t>
            </a:r>
            <a:r>
              <a:rPr lang="en-US" altLang="zh-CN" dirty="0" err="1" smtClean="0"/>
              <a:t>Jue</a:t>
            </a:r>
            <a:r>
              <a:rPr lang="en-US" altLang="zh-CN" dirty="0" smtClean="0"/>
              <a:t> is of a long history and has been spread wide. There existed the records of Liu </a:t>
            </a:r>
            <a:r>
              <a:rPr lang="en-US" altLang="zh-CN" dirty="0" err="1" smtClean="0"/>
              <a:t>Zi</a:t>
            </a:r>
            <a:r>
              <a:rPr lang="en-US" altLang="zh-CN" dirty="0" smtClean="0"/>
              <a:t> </a:t>
            </a:r>
            <a:r>
              <a:rPr lang="en-US" altLang="zh-CN" dirty="0" err="1" smtClean="0"/>
              <a:t>Jue</a:t>
            </a:r>
            <a:r>
              <a:rPr lang="en-US" altLang="zh-CN" dirty="0" smtClean="0"/>
              <a:t> in the Southern and Northern Dynasties. During the process of its spread, the masters of medicine and regimen in various generations replenished and improved it in different aspects. </a:t>
            </a:r>
          </a:p>
          <a:p>
            <a:pPr eaLnBrk="1" hangingPunct="1">
              <a:lnSpc>
                <a:spcPct val="90000"/>
              </a:lnSpc>
            </a:pPr>
            <a:endParaRPr lang="en-US" altLang="zh-CN"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39750" y="476250"/>
            <a:ext cx="7237413" cy="955675"/>
          </a:xfrm>
          <a:prstGeom prst="rect">
            <a:avLst/>
          </a:prstGeom>
          <a:noFill/>
          <a:ln w="9525">
            <a:noFill/>
            <a:miter lim="800000"/>
            <a:headEnd/>
            <a:tailEnd/>
          </a:ln>
        </p:spPr>
        <p:txBody>
          <a:bodyPr anchor="b"/>
          <a:lstStyle/>
          <a:p>
            <a:pPr algn="ctr"/>
            <a:r>
              <a:rPr lang="en-US" altLang="zh-CN" sz="4000" dirty="0" smtClean="0">
                <a:solidFill>
                  <a:srgbClr val="FFFF00"/>
                </a:solidFill>
                <a:latin typeface="Verdana" pitchFamily="34" charset="0"/>
                <a:ea typeface="华文行楷" pitchFamily="2" charset="-122"/>
              </a:rPr>
              <a:t>    </a:t>
            </a:r>
            <a:r>
              <a:rPr lang="en-US" altLang="zh-CN" sz="4000" b="1" dirty="0" err="1" smtClean="0">
                <a:solidFill>
                  <a:srgbClr val="FFFF00"/>
                </a:solidFill>
                <a:latin typeface="Verdana" pitchFamily="34" charset="0"/>
                <a:ea typeface="华文行楷" pitchFamily="2" charset="-122"/>
              </a:rPr>
              <a:t>Ba</a:t>
            </a:r>
            <a:r>
              <a:rPr lang="en-US" altLang="zh-CN" sz="4000" b="1" dirty="0" smtClean="0">
                <a:solidFill>
                  <a:srgbClr val="FFFF00"/>
                </a:solidFill>
                <a:latin typeface="Verdana" pitchFamily="34" charset="0"/>
                <a:ea typeface="华文行楷" pitchFamily="2" charset="-122"/>
              </a:rPr>
              <a:t> </a:t>
            </a:r>
            <a:r>
              <a:rPr lang="en-US" altLang="zh-CN" sz="4000" b="1" dirty="0" err="1" smtClean="0">
                <a:solidFill>
                  <a:srgbClr val="FFFF00"/>
                </a:solidFill>
                <a:latin typeface="Verdana" pitchFamily="34" charset="0"/>
                <a:ea typeface="华文行楷" pitchFamily="2" charset="-122"/>
              </a:rPr>
              <a:t>Duan</a:t>
            </a:r>
            <a:r>
              <a:rPr lang="en-US" altLang="zh-CN" sz="4000" b="1" dirty="0" smtClean="0">
                <a:solidFill>
                  <a:srgbClr val="FFFF00"/>
                </a:solidFill>
                <a:latin typeface="Verdana" pitchFamily="34" charset="0"/>
                <a:ea typeface="华文行楷" pitchFamily="2" charset="-122"/>
              </a:rPr>
              <a:t> Jin</a:t>
            </a:r>
            <a:endParaRPr lang="zh-CN" altLang="en-US" sz="2000" b="1" dirty="0">
              <a:solidFill>
                <a:srgbClr val="FFFF00"/>
              </a:solidFill>
              <a:latin typeface="Verdana" pitchFamily="34" charset="0"/>
              <a:ea typeface="华文行楷" pitchFamily="2" charset="-122"/>
            </a:endParaRPr>
          </a:p>
        </p:txBody>
      </p:sp>
      <p:grpSp>
        <p:nvGrpSpPr>
          <p:cNvPr id="2" name="Group 3"/>
          <p:cNvGrpSpPr>
            <a:grpSpLocks/>
          </p:cNvGrpSpPr>
          <p:nvPr/>
        </p:nvGrpSpPr>
        <p:grpSpPr bwMode="auto">
          <a:xfrm>
            <a:off x="2070100" y="1900238"/>
            <a:ext cx="5378450" cy="4419600"/>
            <a:chOff x="1208" y="928"/>
            <a:chExt cx="3428" cy="2769"/>
          </a:xfrm>
        </p:grpSpPr>
        <p:grpSp>
          <p:nvGrpSpPr>
            <p:cNvPr id="39955" name="Group 4"/>
            <p:cNvGrpSpPr>
              <a:grpSpLocks noChangeAspect="1"/>
            </p:cNvGrpSpPr>
            <p:nvPr/>
          </p:nvGrpSpPr>
          <p:grpSpPr bwMode="auto">
            <a:xfrm>
              <a:off x="1208" y="928"/>
              <a:ext cx="3428" cy="2614"/>
              <a:chOff x="1256" y="1128"/>
              <a:chExt cx="3167" cy="2416"/>
            </a:xfrm>
          </p:grpSpPr>
          <p:pic>
            <p:nvPicPr>
              <p:cNvPr id="39957" name="Picture 5" descr="八段锦2"/>
              <p:cNvPicPr>
                <a:picLocks noChangeAspect="1" noChangeArrowheads="1"/>
              </p:cNvPicPr>
              <p:nvPr/>
            </p:nvPicPr>
            <p:blipFill>
              <a:blip r:embed="rId2" cstate="print"/>
              <a:srcRect/>
              <a:stretch>
                <a:fillRect/>
              </a:stretch>
            </p:blipFill>
            <p:spPr bwMode="auto">
              <a:xfrm>
                <a:off x="1256" y="1128"/>
                <a:ext cx="1720" cy="2413"/>
              </a:xfrm>
              <a:prstGeom prst="rect">
                <a:avLst/>
              </a:prstGeom>
              <a:noFill/>
              <a:ln w="9525">
                <a:noFill/>
                <a:miter lim="800000"/>
                <a:headEnd/>
                <a:tailEnd/>
              </a:ln>
            </p:spPr>
          </p:pic>
          <p:pic>
            <p:nvPicPr>
              <p:cNvPr id="39958" name="Picture 6" descr="第二式　左右弯弓似射雕"/>
              <p:cNvPicPr>
                <a:picLocks noChangeAspect="1" noChangeArrowheads="1"/>
              </p:cNvPicPr>
              <p:nvPr/>
            </p:nvPicPr>
            <p:blipFill>
              <a:blip r:embed="rId3" cstate="print"/>
              <a:srcRect/>
              <a:stretch>
                <a:fillRect/>
              </a:stretch>
            </p:blipFill>
            <p:spPr bwMode="auto">
              <a:xfrm flipH="1">
                <a:off x="2975" y="1128"/>
                <a:ext cx="1448" cy="2416"/>
              </a:xfrm>
              <a:prstGeom prst="rect">
                <a:avLst/>
              </a:prstGeom>
              <a:noFill/>
              <a:ln w="9525">
                <a:noFill/>
                <a:miter lim="800000"/>
                <a:headEnd/>
                <a:tailEnd/>
              </a:ln>
            </p:spPr>
          </p:pic>
        </p:grpSp>
        <p:sp>
          <p:nvSpPr>
            <p:cNvPr id="39956" name="Text Box 7"/>
            <p:cNvSpPr txBox="1">
              <a:spLocks noChangeArrowheads="1"/>
            </p:cNvSpPr>
            <p:nvPr/>
          </p:nvSpPr>
          <p:spPr bwMode="auto">
            <a:xfrm>
              <a:off x="2197" y="3411"/>
              <a:ext cx="1588" cy="286"/>
            </a:xfrm>
            <a:prstGeom prst="rect">
              <a:avLst/>
            </a:prstGeom>
            <a:noFill/>
            <a:ln w="9525">
              <a:noFill/>
              <a:miter lim="800000"/>
              <a:headEnd/>
              <a:tailEnd/>
            </a:ln>
          </p:spPr>
          <p:txBody>
            <a:bodyPr>
              <a:spAutoFit/>
            </a:bodyPr>
            <a:lstStyle/>
            <a:p>
              <a:pPr>
                <a:spcBef>
                  <a:spcPct val="50000"/>
                </a:spcBef>
              </a:pPr>
              <a:r>
                <a:rPr lang="zh-CN" altLang="en-US" sz="2400">
                  <a:solidFill>
                    <a:srgbClr val="66FF33"/>
                  </a:solidFill>
                  <a:ea typeface="华文行楷" pitchFamily="2" charset="-122"/>
                </a:rPr>
                <a:t>左右弯弓似射雕</a:t>
              </a:r>
            </a:p>
          </p:txBody>
        </p:sp>
      </p:grpSp>
      <p:grpSp>
        <p:nvGrpSpPr>
          <p:cNvPr id="4" name="Group 8"/>
          <p:cNvGrpSpPr>
            <a:grpSpLocks/>
          </p:cNvGrpSpPr>
          <p:nvPr/>
        </p:nvGrpSpPr>
        <p:grpSpPr bwMode="auto">
          <a:xfrm>
            <a:off x="2311400" y="1898650"/>
            <a:ext cx="4870450" cy="4305300"/>
            <a:chOff x="1219" y="1168"/>
            <a:chExt cx="2352" cy="2023"/>
          </a:xfrm>
        </p:grpSpPr>
        <p:grpSp>
          <p:nvGrpSpPr>
            <p:cNvPr id="39951" name="Group 9"/>
            <p:cNvGrpSpPr>
              <a:grpSpLocks/>
            </p:cNvGrpSpPr>
            <p:nvPr/>
          </p:nvGrpSpPr>
          <p:grpSpPr bwMode="auto">
            <a:xfrm>
              <a:off x="1219" y="1168"/>
              <a:ext cx="2352" cy="1849"/>
              <a:chOff x="1401" y="1803"/>
              <a:chExt cx="2352" cy="1849"/>
            </a:xfrm>
          </p:grpSpPr>
          <p:pic>
            <p:nvPicPr>
              <p:cNvPr id="39953" name="Picture 10" descr="第七式　攥拳怒目增气力"/>
              <p:cNvPicPr>
                <a:picLocks noChangeAspect="1" noChangeArrowheads="1"/>
              </p:cNvPicPr>
              <p:nvPr/>
            </p:nvPicPr>
            <p:blipFill>
              <a:blip r:embed="rId4" cstate="print"/>
              <a:srcRect/>
              <a:stretch>
                <a:fillRect/>
              </a:stretch>
            </p:blipFill>
            <p:spPr bwMode="auto">
              <a:xfrm flipH="1">
                <a:off x="2636" y="1803"/>
                <a:ext cx="1117" cy="1849"/>
              </a:xfrm>
              <a:prstGeom prst="rect">
                <a:avLst/>
              </a:prstGeom>
              <a:noFill/>
              <a:ln w="9525">
                <a:noFill/>
                <a:miter lim="800000"/>
                <a:headEnd/>
                <a:tailEnd/>
              </a:ln>
            </p:spPr>
          </p:pic>
          <p:pic>
            <p:nvPicPr>
              <p:cNvPr id="39954" name="Picture 11" descr="八段锦7"/>
              <p:cNvPicPr>
                <a:picLocks noChangeAspect="1" noChangeArrowheads="1"/>
              </p:cNvPicPr>
              <p:nvPr/>
            </p:nvPicPr>
            <p:blipFill>
              <a:blip r:embed="rId5" cstate="print"/>
              <a:srcRect/>
              <a:stretch>
                <a:fillRect/>
              </a:stretch>
            </p:blipFill>
            <p:spPr bwMode="auto">
              <a:xfrm>
                <a:off x="1401" y="1803"/>
                <a:ext cx="1235" cy="1843"/>
              </a:xfrm>
              <a:prstGeom prst="rect">
                <a:avLst/>
              </a:prstGeom>
              <a:noFill/>
              <a:ln w="9525">
                <a:noFill/>
                <a:miter lim="800000"/>
                <a:headEnd/>
                <a:tailEnd/>
              </a:ln>
            </p:spPr>
          </p:pic>
        </p:grpSp>
        <p:sp>
          <p:nvSpPr>
            <p:cNvPr id="39952" name="Text Box 12"/>
            <p:cNvSpPr txBox="1">
              <a:spLocks noChangeArrowheads="1"/>
            </p:cNvSpPr>
            <p:nvPr/>
          </p:nvSpPr>
          <p:spPr bwMode="auto">
            <a:xfrm>
              <a:off x="1610" y="2976"/>
              <a:ext cx="1814" cy="215"/>
            </a:xfrm>
            <a:prstGeom prst="rect">
              <a:avLst/>
            </a:prstGeom>
            <a:noFill/>
            <a:ln w="9525">
              <a:noFill/>
              <a:miter lim="800000"/>
              <a:headEnd/>
              <a:tailEnd/>
            </a:ln>
          </p:spPr>
          <p:txBody>
            <a:bodyPr>
              <a:spAutoFit/>
            </a:bodyPr>
            <a:lstStyle/>
            <a:p>
              <a:pPr>
                <a:spcBef>
                  <a:spcPct val="50000"/>
                </a:spcBef>
              </a:pPr>
              <a:r>
                <a:rPr lang="zh-CN" altLang="en-US" sz="2400">
                  <a:solidFill>
                    <a:srgbClr val="66FF33"/>
                  </a:solidFill>
                  <a:ea typeface="华文行楷" pitchFamily="2" charset="-122"/>
                </a:rPr>
                <a:t>     攥拳怒目增气力</a:t>
              </a:r>
            </a:p>
          </p:txBody>
        </p:sp>
      </p:grpSp>
      <p:grpSp>
        <p:nvGrpSpPr>
          <p:cNvPr id="6" name="Group 13"/>
          <p:cNvGrpSpPr>
            <a:grpSpLocks/>
          </p:cNvGrpSpPr>
          <p:nvPr/>
        </p:nvGrpSpPr>
        <p:grpSpPr bwMode="auto">
          <a:xfrm>
            <a:off x="2700338" y="1916113"/>
            <a:ext cx="4248150" cy="3930650"/>
            <a:chOff x="2290" y="618"/>
            <a:chExt cx="1963" cy="2464"/>
          </a:xfrm>
        </p:grpSpPr>
        <p:grpSp>
          <p:nvGrpSpPr>
            <p:cNvPr id="39947" name="Group 14"/>
            <p:cNvGrpSpPr>
              <a:grpSpLocks/>
            </p:cNvGrpSpPr>
            <p:nvPr/>
          </p:nvGrpSpPr>
          <p:grpSpPr bwMode="auto">
            <a:xfrm>
              <a:off x="2290" y="618"/>
              <a:ext cx="1963" cy="2129"/>
              <a:chOff x="2131" y="1850"/>
              <a:chExt cx="1963" cy="1935"/>
            </a:xfrm>
          </p:grpSpPr>
          <p:pic>
            <p:nvPicPr>
              <p:cNvPr id="39949" name="Picture 15" descr="八段锦3"/>
              <p:cNvPicPr>
                <a:picLocks noChangeAspect="1" noChangeArrowheads="1"/>
              </p:cNvPicPr>
              <p:nvPr/>
            </p:nvPicPr>
            <p:blipFill>
              <a:blip r:embed="rId6" cstate="print"/>
              <a:srcRect/>
              <a:stretch>
                <a:fillRect/>
              </a:stretch>
            </p:blipFill>
            <p:spPr bwMode="auto">
              <a:xfrm>
                <a:off x="2131" y="1858"/>
                <a:ext cx="583" cy="1927"/>
              </a:xfrm>
              <a:prstGeom prst="rect">
                <a:avLst/>
              </a:prstGeom>
              <a:noFill/>
              <a:ln w="9525">
                <a:noFill/>
                <a:miter lim="800000"/>
                <a:headEnd/>
                <a:tailEnd/>
              </a:ln>
            </p:spPr>
          </p:pic>
          <p:pic>
            <p:nvPicPr>
              <p:cNvPr id="39950" name="Picture 16" descr="第三式　调理脾胃须单举"/>
              <p:cNvPicPr>
                <a:picLocks noChangeAspect="1" noChangeArrowheads="1"/>
              </p:cNvPicPr>
              <p:nvPr/>
            </p:nvPicPr>
            <p:blipFill>
              <a:blip r:embed="rId7" cstate="print"/>
              <a:srcRect/>
              <a:stretch>
                <a:fillRect/>
              </a:stretch>
            </p:blipFill>
            <p:spPr bwMode="auto">
              <a:xfrm>
                <a:off x="2707" y="1850"/>
                <a:ext cx="1387" cy="1934"/>
              </a:xfrm>
              <a:prstGeom prst="rect">
                <a:avLst/>
              </a:prstGeom>
              <a:noFill/>
              <a:ln w="9525">
                <a:noFill/>
                <a:miter lim="800000"/>
                <a:headEnd/>
                <a:tailEnd/>
              </a:ln>
            </p:spPr>
          </p:pic>
        </p:grpSp>
        <p:sp>
          <p:nvSpPr>
            <p:cNvPr id="39948" name="Text Box 17"/>
            <p:cNvSpPr txBox="1">
              <a:spLocks noChangeArrowheads="1"/>
            </p:cNvSpPr>
            <p:nvPr/>
          </p:nvSpPr>
          <p:spPr bwMode="auto">
            <a:xfrm>
              <a:off x="2608" y="2795"/>
              <a:ext cx="1587" cy="287"/>
            </a:xfrm>
            <a:prstGeom prst="rect">
              <a:avLst/>
            </a:prstGeom>
            <a:noFill/>
            <a:ln w="9525">
              <a:noFill/>
              <a:miter lim="800000"/>
              <a:headEnd/>
              <a:tailEnd/>
            </a:ln>
          </p:spPr>
          <p:txBody>
            <a:bodyPr>
              <a:spAutoFit/>
            </a:bodyPr>
            <a:lstStyle/>
            <a:p>
              <a:pPr>
                <a:spcBef>
                  <a:spcPct val="50000"/>
                </a:spcBef>
              </a:pPr>
              <a:r>
                <a:rPr lang="zh-CN" altLang="en-US" sz="2400">
                  <a:solidFill>
                    <a:srgbClr val="66FF33"/>
                  </a:solidFill>
                  <a:ea typeface="华文行楷" pitchFamily="2" charset="-122"/>
                </a:rPr>
                <a:t>调理脾胃须单举</a:t>
              </a:r>
            </a:p>
          </p:txBody>
        </p:sp>
      </p:grpSp>
      <p:grpSp>
        <p:nvGrpSpPr>
          <p:cNvPr id="8" name="Group 18"/>
          <p:cNvGrpSpPr>
            <a:grpSpLocks/>
          </p:cNvGrpSpPr>
          <p:nvPr/>
        </p:nvGrpSpPr>
        <p:grpSpPr bwMode="auto">
          <a:xfrm>
            <a:off x="2411413" y="1916113"/>
            <a:ext cx="4679950" cy="4010025"/>
            <a:chOff x="2336" y="1389"/>
            <a:chExt cx="2028" cy="2303"/>
          </a:xfrm>
        </p:grpSpPr>
        <p:grpSp>
          <p:nvGrpSpPr>
            <p:cNvPr id="39943" name="Group 19"/>
            <p:cNvGrpSpPr>
              <a:grpSpLocks/>
            </p:cNvGrpSpPr>
            <p:nvPr/>
          </p:nvGrpSpPr>
          <p:grpSpPr bwMode="auto">
            <a:xfrm>
              <a:off x="2336" y="1389"/>
              <a:ext cx="2028" cy="2006"/>
              <a:chOff x="1028" y="1781"/>
              <a:chExt cx="2028" cy="2006"/>
            </a:xfrm>
          </p:grpSpPr>
          <p:pic>
            <p:nvPicPr>
              <p:cNvPr id="39945" name="Picture 20" descr="第一式　两手托天理三焦"/>
              <p:cNvPicPr>
                <a:picLocks noChangeAspect="1" noChangeArrowheads="1"/>
              </p:cNvPicPr>
              <p:nvPr/>
            </p:nvPicPr>
            <p:blipFill>
              <a:blip r:embed="rId8" cstate="print"/>
              <a:srcRect/>
              <a:stretch>
                <a:fillRect/>
              </a:stretch>
            </p:blipFill>
            <p:spPr bwMode="auto">
              <a:xfrm>
                <a:off x="1610" y="1781"/>
                <a:ext cx="1446" cy="2001"/>
              </a:xfrm>
              <a:prstGeom prst="rect">
                <a:avLst/>
              </a:prstGeom>
              <a:noFill/>
              <a:ln w="9525">
                <a:noFill/>
                <a:miter lim="800000"/>
                <a:headEnd/>
                <a:tailEnd/>
              </a:ln>
            </p:spPr>
          </p:pic>
          <p:pic>
            <p:nvPicPr>
              <p:cNvPr id="39946" name="Picture 21" descr="八段锦1"/>
              <p:cNvPicPr>
                <a:picLocks noChangeAspect="1" noChangeArrowheads="1"/>
              </p:cNvPicPr>
              <p:nvPr/>
            </p:nvPicPr>
            <p:blipFill>
              <a:blip r:embed="rId9" cstate="print"/>
              <a:srcRect/>
              <a:stretch>
                <a:fillRect/>
              </a:stretch>
            </p:blipFill>
            <p:spPr bwMode="auto">
              <a:xfrm>
                <a:off x="1028" y="1781"/>
                <a:ext cx="587" cy="2006"/>
              </a:xfrm>
              <a:prstGeom prst="rect">
                <a:avLst/>
              </a:prstGeom>
              <a:noFill/>
              <a:ln w="9525">
                <a:noFill/>
                <a:miter lim="800000"/>
                <a:headEnd/>
                <a:tailEnd/>
              </a:ln>
            </p:spPr>
          </p:pic>
        </p:grpSp>
        <p:sp>
          <p:nvSpPr>
            <p:cNvPr id="39944" name="Text Box 22"/>
            <p:cNvSpPr txBox="1">
              <a:spLocks noChangeArrowheads="1"/>
            </p:cNvSpPr>
            <p:nvPr/>
          </p:nvSpPr>
          <p:spPr bwMode="auto">
            <a:xfrm>
              <a:off x="2562" y="3430"/>
              <a:ext cx="1542" cy="262"/>
            </a:xfrm>
            <a:prstGeom prst="rect">
              <a:avLst/>
            </a:prstGeom>
            <a:noFill/>
            <a:ln w="9525">
              <a:noFill/>
              <a:miter lim="800000"/>
              <a:headEnd/>
              <a:tailEnd/>
            </a:ln>
          </p:spPr>
          <p:txBody>
            <a:bodyPr>
              <a:spAutoFit/>
            </a:bodyPr>
            <a:lstStyle/>
            <a:p>
              <a:pPr algn="ctr">
                <a:spcBef>
                  <a:spcPct val="50000"/>
                </a:spcBef>
              </a:pPr>
              <a:r>
                <a:rPr lang="zh-CN" altLang="en-US" sz="2400">
                  <a:solidFill>
                    <a:srgbClr val="66FF33"/>
                  </a:solidFill>
                  <a:ea typeface="华文行楷" pitchFamily="2" charset="-122"/>
                </a:rPr>
                <a:t>双手托天理三焦</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CN" altLang="en-US" smtClean="0"/>
              <a:t>八段锦   </a:t>
            </a:r>
            <a:r>
              <a:rPr lang="en-US" altLang="zh-CN" smtClean="0"/>
              <a:t>Ba Duan Jin</a:t>
            </a:r>
          </a:p>
        </p:txBody>
      </p:sp>
      <p:sp>
        <p:nvSpPr>
          <p:cNvPr id="48131" name="Rectangle 6"/>
          <p:cNvSpPr>
            <a:spLocks noGrp="1" noChangeArrowheads="1"/>
          </p:cNvSpPr>
          <p:nvPr>
            <p:ph type="body" sz="half" idx="1"/>
          </p:nvPr>
        </p:nvSpPr>
        <p:spPr>
          <a:xfrm>
            <a:off x="304800" y="2133600"/>
            <a:ext cx="8229600" cy="4114800"/>
          </a:xfrm>
        </p:spPr>
        <p:txBody>
          <a:bodyPr/>
          <a:lstStyle/>
          <a:p>
            <a:pPr eaLnBrk="1" hangingPunct="1">
              <a:lnSpc>
                <a:spcPct val="80000"/>
              </a:lnSpc>
            </a:pPr>
            <a:r>
              <a:rPr lang="en-US" altLang="zh-CN" dirty="0" err="1" smtClean="0"/>
              <a:t>Ba</a:t>
            </a:r>
            <a:r>
              <a:rPr lang="en-US" altLang="zh-CN" dirty="0" smtClean="0"/>
              <a:t> </a:t>
            </a:r>
            <a:r>
              <a:rPr lang="en-US" altLang="zh-CN" dirty="0" err="1" smtClean="0"/>
              <a:t>Duan</a:t>
            </a:r>
            <a:r>
              <a:rPr lang="en-US" altLang="zh-CN" dirty="0" smtClean="0"/>
              <a:t> Jin (eight excellent movements), emerged before the Song Dynasty, and gradually developed to a perfect degree during the periods of the Ming and Qing Dynasties. Being a traditional health-promoting exercise jointly developed by the masters of the regimen and practitioners in the past Dynasties, </a:t>
            </a:r>
            <a:r>
              <a:rPr lang="en-US" altLang="zh-CN" dirty="0" err="1" smtClean="0"/>
              <a:t>Ba</a:t>
            </a:r>
            <a:r>
              <a:rPr lang="en-US" altLang="zh-CN" dirty="0" smtClean="0"/>
              <a:t> </a:t>
            </a:r>
            <a:r>
              <a:rPr lang="en-US" altLang="zh-CN" dirty="0" err="1" smtClean="0"/>
              <a:t>Duan</a:t>
            </a:r>
            <a:r>
              <a:rPr lang="en-US" altLang="zh-CN" dirty="0" smtClean="0"/>
              <a:t> Jin, the treasure of the Chinese regimen culture is popular with the broad mass, for its movements are simple and easy to learn, and bring about good results in health-building.</a:t>
            </a:r>
          </a:p>
          <a:p>
            <a:pPr eaLnBrk="1" hangingPunct="1">
              <a:lnSpc>
                <a:spcPct val="80000"/>
              </a:lnSpc>
            </a:pPr>
            <a:endParaRPr lang="en-US" altLang="zh-CN" dirty="0" smtClean="0"/>
          </a:p>
        </p:txBody>
      </p:sp>
      <p:sp>
        <p:nvSpPr>
          <p:cNvPr id="6" name="动作按钮: 后退或前一项 5">
            <a:hlinkClick r:id="rId2" action="ppaction://hlinkfile" highlightClick="1"/>
          </p:cNvPr>
          <p:cNvSpPr/>
          <p:nvPr/>
        </p:nvSpPr>
        <p:spPr>
          <a:xfrm>
            <a:off x="8286776" y="1500174"/>
            <a:ext cx="500066"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CN" dirty="0" smtClean="0">
                <a:ea typeface="宋体" pitchFamily="2" charset="-122"/>
              </a:rPr>
              <a:t>D-M-S-T-W</a:t>
            </a:r>
          </a:p>
        </p:txBody>
      </p:sp>
      <p:grpSp>
        <p:nvGrpSpPr>
          <p:cNvPr id="30723" name="Group 3"/>
          <p:cNvGrpSpPr>
            <a:grpSpLocks/>
          </p:cNvGrpSpPr>
          <p:nvPr/>
        </p:nvGrpSpPr>
        <p:grpSpPr bwMode="auto">
          <a:xfrm>
            <a:off x="214745" y="1213648"/>
            <a:ext cx="8929255" cy="5275337"/>
            <a:chOff x="412" y="754"/>
            <a:chExt cx="5156" cy="3151"/>
          </a:xfrm>
        </p:grpSpPr>
        <p:sp>
          <p:nvSpPr>
            <p:cNvPr id="233476" name="Oval 4"/>
            <p:cNvSpPr>
              <a:spLocks noChangeArrowheads="1"/>
            </p:cNvSpPr>
            <p:nvPr/>
          </p:nvSpPr>
          <p:spPr bwMode="auto">
            <a:xfrm>
              <a:off x="1632" y="1344"/>
              <a:ext cx="2544" cy="2496"/>
            </a:xfrm>
            <a:prstGeom prst="ellipse">
              <a:avLst/>
            </a:prstGeom>
            <a:gradFill rotWithShape="1">
              <a:gsLst>
                <a:gs pos="0">
                  <a:schemeClr val="accent1"/>
                </a:gs>
                <a:gs pos="100000">
                  <a:schemeClr val="accent1">
                    <a:gamma/>
                    <a:tint val="0"/>
                    <a:invGamma/>
                  </a:schemeClr>
                </a:gs>
              </a:gsLst>
              <a:lin ang="5400000" scaled="1"/>
            </a:gradFill>
            <a:ln w="9525" algn="ctr">
              <a:solidFill>
                <a:schemeClr val="tx1"/>
              </a:solidFill>
              <a:round/>
              <a:headEnd/>
              <a:tailEnd/>
            </a:ln>
            <a:effectLst/>
          </p:spPr>
          <p:txBody>
            <a:bodyPr wrap="none" anchor="ctr"/>
            <a:lstStyle/>
            <a:p>
              <a:pPr>
                <a:defRPr/>
              </a:pPr>
              <a:endParaRPr lang="zh-CN" altLang="en-US">
                <a:ea typeface="宋体" pitchFamily="2" charset="-122"/>
              </a:endParaRPr>
            </a:p>
          </p:txBody>
        </p:sp>
        <p:grpSp>
          <p:nvGrpSpPr>
            <p:cNvPr id="30725" name="Group 5"/>
            <p:cNvGrpSpPr>
              <a:grpSpLocks/>
            </p:cNvGrpSpPr>
            <p:nvPr/>
          </p:nvGrpSpPr>
          <p:grpSpPr bwMode="auto">
            <a:xfrm>
              <a:off x="2256" y="1968"/>
              <a:ext cx="1296" cy="1344"/>
              <a:chOff x="2016" y="1920"/>
              <a:chExt cx="1680" cy="1680"/>
            </a:xfrm>
          </p:grpSpPr>
          <p:sp>
            <p:nvSpPr>
              <p:cNvPr id="30770" name="Oval 6"/>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noFill/>
                <a:round/>
                <a:headEnd/>
                <a:tailEnd/>
              </a:ln>
            </p:spPr>
            <p:txBody>
              <a:bodyPr wrap="none" anchor="ctr"/>
              <a:lstStyle/>
              <a:p>
                <a:endParaRPr lang="zh-CN" altLang="en-US">
                  <a:ea typeface="宋体" pitchFamily="2" charset="-122"/>
                </a:endParaRPr>
              </a:p>
            </p:txBody>
          </p:sp>
          <p:sp>
            <p:nvSpPr>
              <p:cNvPr id="30771" name="Freeform 7"/>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w="0">
                <a:noFill/>
                <a:prstDash val="solid"/>
                <a:round/>
                <a:headEnd/>
                <a:tailEnd/>
              </a:ln>
            </p:spPr>
            <p:txBody>
              <a:bodyPr/>
              <a:lstStyle/>
              <a:p>
                <a:endParaRPr lang="zh-CN" altLang="en-US"/>
              </a:p>
            </p:txBody>
          </p:sp>
        </p:grpSp>
        <p:sp>
          <p:nvSpPr>
            <p:cNvPr id="233480" name="Text Box 8"/>
            <p:cNvSpPr txBox="1">
              <a:spLocks noChangeArrowheads="1"/>
            </p:cNvSpPr>
            <p:nvPr/>
          </p:nvSpPr>
          <p:spPr bwMode="gray">
            <a:xfrm>
              <a:off x="2557" y="2291"/>
              <a:ext cx="762" cy="662"/>
            </a:xfrm>
            <a:prstGeom prst="rect">
              <a:avLst/>
            </a:prstGeom>
            <a:noFill/>
            <a:ln w="9525">
              <a:noFill/>
              <a:miter lim="800000"/>
              <a:headEnd/>
              <a:tailEnd/>
            </a:ln>
            <a:effectLst/>
          </p:spPr>
          <p:txBody>
            <a:bodyPr wrap="square">
              <a:spAutoFit/>
            </a:bodyPr>
            <a:lstStyle/>
            <a:p>
              <a:pPr algn="ctr" eaLnBrk="0" hangingPunct="0">
                <a:defRPr/>
              </a:pPr>
              <a:r>
                <a:rPr lang="zh-CN" altLang="en-US" sz="2200" b="1" dirty="0" smtClean="0">
                  <a:solidFill>
                    <a:srgbClr val="FFFF00"/>
                  </a:solidFill>
                  <a:effectLst>
                    <a:outerShdw blurRad="38100" dist="38100" dir="2700000" algn="tl">
                      <a:srgbClr val="C0C0C0"/>
                    </a:outerShdw>
                  </a:effectLst>
                  <a:ea typeface="宋体" pitchFamily="2" charset="-122"/>
                </a:rPr>
                <a:t>健身气功</a:t>
              </a:r>
              <a:endParaRPr lang="en-US" altLang="zh-CN" sz="2200" b="1" dirty="0" smtClean="0">
                <a:solidFill>
                  <a:srgbClr val="FFFF00"/>
                </a:solidFill>
                <a:effectLst>
                  <a:outerShdw blurRad="38100" dist="38100" dir="2700000" algn="tl">
                    <a:srgbClr val="C0C0C0"/>
                  </a:outerShdw>
                </a:effectLst>
                <a:ea typeface="宋体" pitchFamily="2" charset="-122"/>
              </a:endParaRPr>
            </a:p>
            <a:p>
              <a:pPr algn="ctr" eaLnBrk="0" hangingPunct="0">
                <a:defRPr/>
              </a:pPr>
              <a:r>
                <a:rPr lang="en-US" altLang="zh-CN" sz="2200" b="1" dirty="0" smtClean="0">
                  <a:solidFill>
                    <a:srgbClr val="FFFF00"/>
                  </a:solidFill>
                  <a:effectLst>
                    <a:outerShdw blurRad="38100" dist="38100" dir="2700000" algn="tl">
                      <a:srgbClr val="C0C0C0"/>
                    </a:outerShdw>
                  </a:effectLst>
                  <a:ea typeface="宋体" pitchFamily="2" charset="-122"/>
                </a:rPr>
                <a:t>Health Qigong</a:t>
              </a:r>
              <a:endParaRPr lang="zh-CN" altLang="en-US" sz="2200" b="1" dirty="0">
                <a:solidFill>
                  <a:srgbClr val="FFFF00"/>
                </a:solidFill>
                <a:effectLst>
                  <a:outerShdw blurRad="38100" dist="38100" dir="2700000" algn="tl">
                    <a:srgbClr val="C0C0C0"/>
                  </a:outerShdw>
                </a:effectLst>
                <a:ea typeface="宋体" pitchFamily="2" charset="-122"/>
              </a:endParaRPr>
            </a:p>
          </p:txBody>
        </p:sp>
        <p:grpSp>
          <p:nvGrpSpPr>
            <p:cNvPr id="30727" name="Group 9"/>
            <p:cNvGrpSpPr>
              <a:grpSpLocks/>
            </p:cNvGrpSpPr>
            <p:nvPr/>
          </p:nvGrpSpPr>
          <p:grpSpPr bwMode="auto">
            <a:xfrm>
              <a:off x="2640" y="1104"/>
              <a:ext cx="432" cy="415"/>
              <a:chOff x="2640" y="1088"/>
              <a:chExt cx="432" cy="415"/>
            </a:xfrm>
          </p:grpSpPr>
          <p:grpSp>
            <p:nvGrpSpPr>
              <p:cNvPr id="30766" name="Group 10"/>
              <p:cNvGrpSpPr>
                <a:grpSpLocks/>
              </p:cNvGrpSpPr>
              <p:nvPr/>
            </p:nvGrpSpPr>
            <p:grpSpPr bwMode="auto">
              <a:xfrm>
                <a:off x="2640" y="1088"/>
                <a:ext cx="432" cy="415"/>
                <a:chOff x="2016" y="1920"/>
                <a:chExt cx="1680" cy="1680"/>
              </a:xfrm>
            </p:grpSpPr>
            <p:sp>
              <p:nvSpPr>
                <p:cNvPr id="233483" name="Oval 11"/>
                <p:cNvSpPr>
                  <a:spLocks noChangeArrowheads="1"/>
                </p:cNvSpPr>
                <p:nvPr/>
              </p:nvSpPr>
              <p:spPr bwMode="gray">
                <a:xfrm>
                  <a:off x="2017" y="1921"/>
                  <a:ext cx="1679" cy="1674"/>
                </a:xfrm>
                <a:prstGeom prst="ellipse">
                  <a:avLst/>
                </a:prstGeom>
                <a:gradFill rotWithShape="1">
                  <a:gsLst>
                    <a:gs pos="0">
                      <a:schemeClr val="accent2"/>
                    </a:gs>
                    <a:gs pos="100000">
                      <a:schemeClr val="accent2">
                        <a:gamma/>
                        <a:shade val="42353"/>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30769" name="Freeform 12"/>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prstDash val="solid"/>
                  <a:round/>
                  <a:headEnd/>
                  <a:tailEnd/>
                </a:ln>
              </p:spPr>
              <p:txBody>
                <a:bodyPr/>
                <a:lstStyle/>
                <a:p>
                  <a:endParaRPr lang="zh-CN" altLang="en-US"/>
                </a:p>
              </p:txBody>
            </p:sp>
          </p:grpSp>
          <p:sp>
            <p:nvSpPr>
              <p:cNvPr id="233485" name="Text Box 13"/>
              <p:cNvSpPr txBox="1">
                <a:spLocks noChangeArrowheads="1"/>
              </p:cNvSpPr>
              <p:nvPr/>
            </p:nvSpPr>
            <p:spPr bwMode="gray">
              <a:xfrm>
                <a:off x="2739" y="1152"/>
                <a:ext cx="252" cy="273"/>
              </a:xfrm>
              <a:prstGeom prst="rect">
                <a:avLst/>
              </a:prstGeom>
              <a:noFill/>
              <a:ln w="9525" algn="ctr">
                <a:noFill/>
                <a:miter lim="800000"/>
                <a:headEnd/>
                <a:tailEnd/>
              </a:ln>
              <a:effectLst/>
            </p:spPr>
            <p:txBody>
              <a:bodyPr wrap="none">
                <a:spAutoFit/>
              </a:bodyPr>
              <a:lstStyle/>
              <a:p>
                <a:pPr algn="ctr" eaLnBrk="0" hangingPunct="0">
                  <a:defRPr/>
                </a:pPr>
                <a:r>
                  <a:rPr lang="en-US" altLang="zh-CN" sz="2400" b="1">
                    <a:solidFill>
                      <a:srgbClr val="FFFFFF"/>
                    </a:solidFill>
                    <a:effectLst>
                      <a:outerShdw blurRad="38100" dist="38100" dir="2700000" algn="tl">
                        <a:srgbClr val="C0C0C0"/>
                      </a:outerShdw>
                    </a:effectLst>
                    <a:latin typeface="Verdana" pitchFamily="34" charset="0"/>
                    <a:ea typeface="宋体" pitchFamily="2" charset="-122"/>
                  </a:rPr>
                  <a:t>D</a:t>
                </a:r>
              </a:p>
            </p:txBody>
          </p:sp>
        </p:grpSp>
        <p:grpSp>
          <p:nvGrpSpPr>
            <p:cNvPr id="30728" name="Group 14"/>
            <p:cNvGrpSpPr>
              <a:grpSpLocks/>
            </p:cNvGrpSpPr>
            <p:nvPr/>
          </p:nvGrpSpPr>
          <p:grpSpPr bwMode="auto">
            <a:xfrm>
              <a:off x="2236" y="3191"/>
              <a:ext cx="201" cy="176"/>
              <a:chOff x="2236" y="3191"/>
              <a:chExt cx="201" cy="176"/>
            </a:xfrm>
          </p:grpSpPr>
          <p:sp>
            <p:nvSpPr>
              <p:cNvPr id="233487" name="Oval 15"/>
              <p:cNvSpPr>
                <a:spLocks noChangeArrowheads="1"/>
              </p:cNvSpPr>
              <p:nvPr/>
            </p:nvSpPr>
            <p:spPr bwMode="gray">
              <a:xfrm rot="18227093">
                <a:off x="2239" y="3283"/>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233488" name="Oval 16"/>
              <p:cNvSpPr>
                <a:spLocks noChangeArrowheads="1"/>
              </p:cNvSpPr>
              <p:nvPr/>
            </p:nvSpPr>
            <p:spPr bwMode="gray">
              <a:xfrm rot="18227093">
                <a:off x="2351" y="3191"/>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grpSp>
        <p:grpSp>
          <p:nvGrpSpPr>
            <p:cNvPr id="30729" name="Group 17"/>
            <p:cNvGrpSpPr>
              <a:grpSpLocks/>
            </p:cNvGrpSpPr>
            <p:nvPr/>
          </p:nvGrpSpPr>
          <p:grpSpPr bwMode="auto">
            <a:xfrm>
              <a:off x="1824" y="3357"/>
              <a:ext cx="432" cy="432"/>
              <a:chOff x="1824" y="3357"/>
              <a:chExt cx="432" cy="432"/>
            </a:xfrm>
          </p:grpSpPr>
          <p:grpSp>
            <p:nvGrpSpPr>
              <p:cNvPr id="30760" name="Group 18"/>
              <p:cNvGrpSpPr>
                <a:grpSpLocks/>
              </p:cNvGrpSpPr>
              <p:nvPr/>
            </p:nvGrpSpPr>
            <p:grpSpPr bwMode="auto">
              <a:xfrm>
                <a:off x="1824" y="3357"/>
                <a:ext cx="432" cy="432"/>
                <a:chOff x="2016" y="1920"/>
                <a:chExt cx="1680" cy="1680"/>
              </a:xfrm>
            </p:grpSpPr>
            <p:sp>
              <p:nvSpPr>
                <p:cNvPr id="233491" name="Oval 19"/>
                <p:cNvSpPr>
                  <a:spLocks noChangeArrowheads="1"/>
                </p:cNvSpPr>
                <p:nvPr/>
              </p:nvSpPr>
              <p:spPr bwMode="gray">
                <a:xfrm>
                  <a:off x="2017" y="1921"/>
                  <a:ext cx="1679" cy="1678"/>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30763" name="Freeform 20"/>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prstDash val="solid"/>
                  <a:round/>
                  <a:headEnd/>
                  <a:tailEnd/>
                </a:ln>
              </p:spPr>
              <p:txBody>
                <a:bodyPr/>
                <a:lstStyle/>
                <a:p>
                  <a:endParaRPr lang="zh-CN" altLang="en-US"/>
                </a:p>
              </p:txBody>
            </p:sp>
          </p:grpSp>
          <p:sp>
            <p:nvSpPr>
              <p:cNvPr id="233493" name="Text Box 21"/>
              <p:cNvSpPr txBox="1">
                <a:spLocks noChangeArrowheads="1"/>
              </p:cNvSpPr>
              <p:nvPr/>
            </p:nvSpPr>
            <p:spPr bwMode="gray">
              <a:xfrm>
                <a:off x="1921" y="3438"/>
                <a:ext cx="228" cy="276"/>
              </a:xfrm>
              <a:prstGeom prst="rect">
                <a:avLst/>
              </a:prstGeom>
              <a:noFill/>
              <a:ln w="9525" algn="ctr">
                <a:noFill/>
                <a:miter lim="800000"/>
                <a:headEnd/>
                <a:tailEnd/>
              </a:ln>
              <a:effectLst/>
            </p:spPr>
            <p:txBody>
              <a:bodyPr wrap="none">
                <a:spAutoFit/>
              </a:bodyPr>
              <a:lstStyle/>
              <a:p>
                <a:pPr algn="ctr" eaLnBrk="0" hangingPunct="0">
                  <a:defRPr/>
                </a:pPr>
                <a:r>
                  <a:rPr lang="en-US" altLang="zh-CN" sz="2400" b="1" dirty="0" smtClean="0">
                    <a:solidFill>
                      <a:srgbClr val="FFFFFF"/>
                    </a:solidFill>
                    <a:effectLst>
                      <a:outerShdw blurRad="38100" dist="38100" dir="2700000" algn="tl">
                        <a:srgbClr val="C0C0C0"/>
                      </a:outerShdw>
                    </a:effectLst>
                    <a:latin typeface="Verdana" pitchFamily="34" charset="0"/>
                    <a:ea typeface="宋体" pitchFamily="2" charset="-122"/>
                  </a:rPr>
                  <a:t>T</a:t>
                </a:r>
                <a:endParaRPr lang="en-US" altLang="zh-CN" sz="2400" b="1" dirty="0">
                  <a:solidFill>
                    <a:srgbClr val="FFFFFF"/>
                  </a:solidFill>
                  <a:effectLst>
                    <a:outerShdw blurRad="38100" dist="38100" dir="2700000" algn="tl">
                      <a:srgbClr val="C0C0C0"/>
                    </a:outerShdw>
                  </a:effectLst>
                  <a:latin typeface="Verdana" pitchFamily="34" charset="0"/>
                  <a:ea typeface="宋体" pitchFamily="2" charset="-122"/>
                </a:endParaRPr>
              </a:p>
            </p:txBody>
          </p:sp>
        </p:grpSp>
        <p:grpSp>
          <p:nvGrpSpPr>
            <p:cNvPr id="30730" name="Group 22"/>
            <p:cNvGrpSpPr>
              <a:grpSpLocks/>
            </p:cNvGrpSpPr>
            <p:nvPr/>
          </p:nvGrpSpPr>
          <p:grpSpPr bwMode="auto">
            <a:xfrm>
              <a:off x="3938" y="1968"/>
              <a:ext cx="430" cy="437"/>
              <a:chOff x="3938" y="1968"/>
              <a:chExt cx="430" cy="437"/>
            </a:xfrm>
          </p:grpSpPr>
          <p:grpSp>
            <p:nvGrpSpPr>
              <p:cNvPr id="30756" name="Group 23"/>
              <p:cNvGrpSpPr>
                <a:grpSpLocks/>
              </p:cNvGrpSpPr>
              <p:nvPr/>
            </p:nvGrpSpPr>
            <p:grpSpPr bwMode="auto">
              <a:xfrm>
                <a:off x="3938" y="1968"/>
                <a:ext cx="430" cy="437"/>
                <a:chOff x="2016" y="1920"/>
                <a:chExt cx="1680" cy="1680"/>
              </a:xfrm>
            </p:grpSpPr>
            <p:sp>
              <p:nvSpPr>
                <p:cNvPr id="233496" name="Oval 24"/>
                <p:cNvSpPr>
                  <a:spLocks noChangeArrowheads="1"/>
                </p:cNvSpPr>
                <p:nvPr/>
              </p:nvSpPr>
              <p:spPr bwMode="gray">
                <a:xfrm>
                  <a:off x="2017" y="1921"/>
                  <a:ext cx="1680" cy="1684"/>
                </a:xfrm>
                <a:prstGeom prst="ellipse">
                  <a:avLst/>
                </a:prstGeom>
                <a:gradFill rotWithShape="1">
                  <a:gsLst>
                    <a:gs pos="0">
                      <a:schemeClr val="hlink"/>
                    </a:gs>
                    <a:gs pos="100000">
                      <a:schemeClr val="hlink">
                        <a:gamma/>
                        <a:shade val="62353"/>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30759" name="Freeform 25"/>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w="0">
                  <a:noFill/>
                  <a:prstDash val="solid"/>
                  <a:round/>
                  <a:headEnd/>
                  <a:tailEnd/>
                </a:ln>
              </p:spPr>
              <p:txBody>
                <a:bodyPr/>
                <a:lstStyle/>
                <a:p>
                  <a:endParaRPr lang="zh-CN" altLang="en-US"/>
                </a:p>
              </p:txBody>
            </p:sp>
          </p:grpSp>
          <p:sp>
            <p:nvSpPr>
              <p:cNvPr id="233498" name="Text Box 26"/>
              <p:cNvSpPr txBox="1">
                <a:spLocks noChangeArrowheads="1"/>
              </p:cNvSpPr>
              <p:nvPr/>
            </p:nvSpPr>
            <p:spPr bwMode="gray">
              <a:xfrm>
                <a:off x="4012" y="2028"/>
                <a:ext cx="271" cy="273"/>
              </a:xfrm>
              <a:prstGeom prst="rect">
                <a:avLst/>
              </a:prstGeom>
              <a:noFill/>
              <a:ln w="9525" algn="ctr">
                <a:noFill/>
                <a:miter lim="800000"/>
                <a:headEnd/>
                <a:tailEnd/>
              </a:ln>
              <a:effectLst/>
            </p:spPr>
            <p:txBody>
              <a:bodyPr wrap="none">
                <a:spAutoFit/>
              </a:bodyPr>
              <a:lstStyle/>
              <a:p>
                <a:pPr algn="ctr" eaLnBrk="0" hangingPunct="0">
                  <a:defRPr/>
                </a:pPr>
                <a:r>
                  <a:rPr lang="en-US" altLang="zh-CN" sz="2400" b="1">
                    <a:solidFill>
                      <a:srgbClr val="FFFFFF"/>
                    </a:solidFill>
                    <a:effectLst>
                      <a:outerShdw blurRad="38100" dist="38100" dir="2700000" algn="tl">
                        <a:srgbClr val="C0C0C0"/>
                      </a:outerShdw>
                    </a:effectLst>
                    <a:latin typeface="Verdana" pitchFamily="34" charset="0"/>
                    <a:ea typeface="宋体" pitchFamily="2" charset="-122"/>
                  </a:rPr>
                  <a:t>M</a:t>
                </a:r>
              </a:p>
            </p:txBody>
          </p:sp>
        </p:grpSp>
        <p:grpSp>
          <p:nvGrpSpPr>
            <p:cNvPr id="30731" name="Group 27"/>
            <p:cNvGrpSpPr>
              <a:grpSpLocks/>
            </p:cNvGrpSpPr>
            <p:nvPr/>
          </p:nvGrpSpPr>
          <p:grpSpPr bwMode="auto">
            <a:xfrm>
              <a:off x="3552" y="3360"/>
              <a:ext cx="412" cy="392"/>
              <a:chOff x="3552" y="3339"/>
              <a:chExt cx="412" cy="392"/>
            </a:xfrm>
          </p:grpSpPr>
          <p:grpSp>
            <p:nvGrpSpPr>
              <p:cNvPr id="30752" name="Group 28"/>
              <p:cNvGrpSpPr>
                <a:grpSpLocks/>
              </p:cNvGrpSpPr>
              <p:nvPr/>
            </p:nvGrpSpPr>
            <p:grpSpPr bwMode="auto">
              <a:xfrm>
                <a:off x="3552" y="3339"/>
                <a:ext cx="412" cy="392"/>
                <a:chOff x="2016" y="1920"/>
                <a:chExt cx="1680" cy="1680"/>
              </a:xfrm>
            </p:grpSpPr>
            <p:sp>
              <p:nvSpPr>
                <p:cNvPr id="233501" name="Oval 29"/>
                <p:cNvSpPr>
                  <a:spLocks noChangeArrowheads="1"/>
                </p:cNvSpPr>
                <p:nvPr/>
              </p:nvSpPr>
              <p:spPr bwMode="gray">
                <a:xfrm>
                  <a:off x="2017" y="1921"/>
                  <a:ext cx="1678" cy="1678"/>
                </a:xfrm>
                <a:prstGeom prst="ellipse">
                  <a:avLst/>
                </a:prstGeom>
                <a:gradFill rotWithShape="1">
                  <a:gsLst>
                    <a:gs pos="0">
                      <a:schemeClr val="bg2"/>
                    </a:gs>
                    <a:gs pos="100000">
                      <a:schemeClr val="bg2">
                        <a:gamma/>
                        <a:shade val="45490"/>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30755" name="Freeform 30"/>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w="0">
                  <a:noFill/>
                  <a:prstDash val="solid"/>
                  <a:round/>
                  <a:headEnd/>
                  <a:tailEnd/>
                </a:ln>
              </p:spPr>
              <p:txBody>
                <a:bodyPr/>
                <a:lstStyle/>
                <a:p>
                  <a:endParaRPr lang="zh-CN" altLang="en-US"/>
                </a:p>
              </p:txBody>
            </p:sp>
          </p:grpSp>
          <p:sp>
            <p:nvSpPr>
              <p:cNvPr id="233503" name="Text Box 31"/>
              <p:cNvSpPr txBox="1">
                <a:spLocks noChangeArrowheads="1"/>
              </p:cNvSpPr>
              <p:nvPr/>
            </p:nvSpPr>
            <p:spPr bwMode="gray">
              <a:xfrm>
                <a:off x="3663" y="3360"/>
                <a:ext cx="233" cy="276"/>
              </a:xfrm>
              <a:prstGeom prst="rect">
                <a:avLst/>
              </a:prstGeom>
              <a:noFill/>
              <a:ln w="9525" algn="ctr">
                <a:noFill/>
                <a:miter lim="800000"/>
                <a:headEnd/>
                <a:tailEnd/>
              </a:ln>
              <a:effectLst/>
            </p:spPr>
            <p:txBody>
              <a:bodyPr wrap="none">
                <a:spAutoFit/>
              </a:bodyPr>
              <a:lstStyle/>
              <a:p>
                <a:pPr algn="ctr" eaLnBrk="0" hangingPunct="0">
                  <a:defRPr/>
                </a:pPr>
                <a:r>
                  <a:rPr lang="en-US" altLang="zh-CN" sz="2400" b="1" dirty="0" smtClean="0">
                    <a:solidFill>
                      <a:srgbClr val="FFFFFF"/>
                    </a:solidFill>
                    <a:effectLst>
                      <a:outerShdw blurRad="38100" dist="38100" dir="2700000" algn="tl">
                        <a:srgbClr val="C0C0C0"/>
                      </a:outerShdw>
                    </a:effectLst>
                    <a:latin typeface="Verdana" pitchFamily="34" charset="0"/>
                    <a:ea typeface="宋体" pitchFamily="2" charset="-122"/>
                  </a:rPr>
                  <a:t>S</a:t>
                </a:r>
                <a:endParaRPr lang="en-US" altLang="zh-CN" sz="2400" b="1" dirty="0">
                  <a:solidFill>
                    <a:srgbClr val="FFFFFF"/>
                  </a:solidFill>
                  <a:effectLst>
                    <a:outerShdw blurRad="38100" dist="38100" dir="2700000" algn="tl">
                      <a:srgbClr val="C0C0C0"/>
                    </a:outerShdw>
                  </a:effectLst>
                  <a:latin typeface="Verdana" pitchFamily="34" charset="0"/>
                  <a:ea typeface="宋体" pitchFamily="2" charset="-122"/>
                </a:endParaRPr>
              </a:p>
            </p:txBody>
          </p:sp>
        </p:grpSp>
        <p:grpSp>
          <p:nvGrpSpPr>
            <p:cNvPr id="30732" name="Group 32"/>
            <p:cNvGrpSpPr>
              <a:grpSpLocks/>
            </p:cNvGrpSpPr>
            <p:nvPr/>
          </p:nvGrpSpPr>
          <p:grpSpPr bwMode="auto">
            <a:xfrm>
              <a:off x="1488" y="1968"/>
              <a:ext cx="432" cy="432"/>
              <a:chOff x="1488" y="1968"/>
              <a:chExt cx="432" cy="432"/>
            </a:xfrm>
          </p:grpSpPr>
          <p:grpSp>
            <p:nvGrpSpPr>
              <p:cNvPr id="30748" name="Group 33"/>
              <p:cNvGrpSpPr>
                <a:grpSpLocks/>
              </p:cNvGrpSpPr>
              <p:nvPr/>
            </p:nvGrpSpPr>
            <p:grpSpPr bwMode="auto">
              <a:xfrm>
                <a:off x="1488" y="1968"/>
                <a:ext cx="432" cy="432"/>
                <a:chOff x="2016" y="1920"/>
                <a:chExt cx="1680" cy="1680"/>
              </a:xfrm>
            </p:grpSpPr>
            <p:sp>
              <p:nvSpPr>
                <p:cNvPr id="233506" name="Oval 34"/>
                <p:cNvSpPr>
                  <a:spLocks noChangeArrowheads="1"/>
                </p:cNvSpPr>
                <p:nvPr/>
              </p:nvSpPr>
              <p:spPr bwMode="gray">
                <a:xfrm>
                  <a:off x="2016" y="1921"/>
                  <a:ext cx="1679" cy="1678"/>
                </a:xfrm>
                <a:prstGeom prst="ellipse">
                  <a:avLst/>
                </a:prstGeom>
                <a:gradFill rotWithShape="1">
                  <a:gsLst>
                    <a:gs pos="0">
                      <a:schemeClr val="accent1"/>
                    </a:gs>
                    <a:gs pos="100000">
                      <a:schemeClr val="accent1">
                        <a:gamma/>
                        <a:shade val="45490"/>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30751" name="Freeform 35"/>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prstDash val="solid"/>
                  <a:round/>
                  <a:headEnd/>
                  <a:tailEnd/>
                </a:ln>
              </p:spPr>
              <p:txBody>
                <a:bodyPr/>
                <a:lstStyle/>
                <a:p>
                  <a:endParaRPr lang="zh-CN" altLang="en-US"/>
                </a:p>
              </p:txBody>
            </p:sp>
          </p:grpSp>
          <p:sp>
            <p:nvSpPr>
              <p:cNvPr id="233508" name="Text Box 36"/>
              <p:cNvSpPr txBox="1">
                <a:spLocks noChangeArrowheads="1"/>
              </p:cNvSpPr>
              <p:nvPr/>
            </p:nvSpPr>
            <p:spPr bwMode="gray">
              <a:xfrm>
                <a:off x="1558" y="2018"/>
                <a:ext cx="307" cy="276"/>
              </a:xfrm>
              <a:prstGeom prst="rect">
                <a:avLst/>
              </a:prstGeom>
              <a:noFill/>
              <a:ln w="9525" algn="ctr">
                <a:noFill/>
                <a:miter lim="800000"/>
                <a:headEnd/>
                <a:tailEnd/>
              </a:ln>
              <a:effectLst/>
            </p:spPr>
            <p:txBody>
              <a:bodyPr wrap="none">
                <a:spAutoFit/>
              </a:bodyPr>
              <a:lstStyle/>
              <a:p>
                <a:pPr algn="ctr" eaLnBrk="0" hangingPunct="0">
                  <a:defRPr/>
                </a:pPr>
                <a:r>
                  <a:rPr lang="en-US" altLang="zh-CN" sz="2400" b="1" dirty="0" smtClean="0">
                    <a:solidFill>
                      <a:srgbClr val="FFFFFF"/>
                    </a:solidFill>
                    <a:effectLst>
                      <a:outerShdw blurRad="38100" dist="38100" dir="2700000" algn="tl">
                        <a:srgbClr val="C0C0C0"/>
                      </a:outerShdw>
                    </a:effectLst>
                    <a:latin typeface="Verdana" pitchFamily="34" charset="0"/>
                    <a:ea typeface="宋体" pitchFamily="2" charset="-122"/>
                  </a:rPr>
                  <a:t>W</a:t>
                </a:r>
                <a:endParaRPr lang="en-US" altLang="zh-CN" sz="2400" b="1" dirty="0">
                  <a:solidFill>
                    <a:srgbClr val="FFFFFF"/>
                  </a:solidFill>
                  <a:effectLst>
                    <a:outerShdw blurRad="38100" dist="38100" dir="2700000" algn="tl">
                      <a:srgbClr val="C0C0C0"/>
                    </a:outerShdw>
                  </a:effectLst>
                  <a:latin typeface="Verdana" pitchFamily="34" charset="0"/>
                  <a:ea typeface="宋体" pitchFamily="2" charset="-122"/>
                </a:endParaRPr>
              </a:p>
            </p:txBody>
          </p:sp>
        </p:grpSp>
        <p:sp>
          <p:nvSpPr>
            <p:cNvPr id="233509" name="Oval 37"/>
            <p:cNvSpPr>
              <a:spLocks noChangeArrowheads="1"/>
            </p:cNvSpPr>
            <p:nvPr/>
          </p:nvSpPr>
          <p:spPr bwMode="gray">
            <a:xfrm rot="18227093">
              <a:off x="3506" y="3264"/>
              <a:ext cx="82" cy="87"/>
            </a:xfrm>
            <a:prstGeom prst="ellipse">
              <a:avLst/>
            </a:prstGeom>
            <a:gradFill rotWithShape="1">
              <a:gsLst>
                <a:gs pos="0">
                  <a:schemeClr val="bg2"/>
                </a:gs>
                <a:gs pos="100000">
                  <a:schemeClr val="bg2">
                    <a:gamma/>
                    <a:shade val="6666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233510" name="Oval 38"/>
            <p:cNvSpPr>
              <a:spLocks noChangeArrowheads="1"/>
            </p:cNvSpPr>
            <p:nvPr/>
          </p:nvSpPr>
          <p:spPr bwMode="gray">
            <a:xfrm rot="18227093">
              <a:off x="3411" y="3165"/>
              <a:ext cx="82" cy="87"/>
            </a:xfrm>
            <a:prstGeom prst="ellipse">
              <a:avLst/>
            </a:prstGeom>
            <a:gradFill rotWithShape="1">
              <a:gsLst>
                <a:gs pos="0">
                  <a:schemeClr val="bg2"/>
                </a:gs>
                <a:gs pos="100000">
                  <a:schemeClr val="bg2">
                    <a:gamma/>
                    <a:shade val="6666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grpSp>
          <p:nvGrpSpPr>
            <p:cNvPr id="30735" name="Group 39"/>
            <p:cNvGrpSpPr>
              <a:grpSpLocks/>
            </p:cNvGrpSpPr>
            <p:nvPr/>
          </p:nvGrpSpPr>
          <p:grpSpPr bwMode="auto">
            <a:xfrm>
              <a:off x="1968" y="2256"/>
              <a:ext cx="231" cy="130"/>
              <a:chOff x="2016" y="2304"/>
              <a:chExt cx="231" cy="130"/>
            </a:xfrm>
          </p:grpSpPr>
          <p:sp>
            <p:nvSpPr>
              <p:cNvPr id="233512" name="Oval 40"/>
              <p:cNvSpPr>
                <a:spLocks noChangeArrowheads="1"/>
              </p:cNvSpPr>
              <p:nvPr/>
            </p:nvSpPr>
            <p:spPr bwMode="gray">
              <a:xfrm rot="18227093">
                <a:off x="2019" y="2304"/>
                <a:ext cx="82" cy="87"/>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233513" name="Oval 41"/>
              <p:cNvSpPr>
                <a:spLocks noChangeArrowheads="1"/>
              </p:cNvSpPr>
              <p:nvPr/>
            </p:nvSpPr>
            <p:spPr bwMode="gray">
              <a:xfrm rot="18227093">
                <a:off x="2163" y="2352"/>
                <a:ext cx="82" cy="87"/>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grpSp>
        <p:grpSp>
          <p:nvGrpSpPr>
            <p:cNvPr id="30736" name="Group 42"/>
            <p:cNvGrpSpPr>
              <a:grpSpLocks/>
            </p:cNvGrpSpPr>
            <p:nvPr/>
          </p:nvGrpSpPr>
          <p:grpSpPr bwMode="auto">
            <a:xfrm>
              <a:off x="2832" y="1612"/>
              <a:ext cx="87" cy="260"/>
              <a:chOff x="2832" y="1612"/>
              <a:chExt cx="87" cy="260"/>
            </a:xfrm>
          </p:grpSpPr>
          <p:sp>
            <p:nvSpPr>
              <p:cNvPr id="233515" name="Oval 43"/>
              <p:cNvSpPr>
                <a:spLocks noChangeArrowheads="1"/>
              </p:cNvSpPr>
              <p:nvPr/>
            </p:nvSpPr>
            <p:spPr bwMode="gray">
              <a:xfrm rot="18227093">
                <a:off x="2832" y="1609"/>
                <a:ext cx="82" cy="87"/>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233516" name="Oval 44"/>
              <p:cNvSpPr>
                <a:spLocks noChangeArrowheads="1"/>
              </p:cNvSpPr>
              <p:nvPr/>
            </p:nvSpPr>
            <p:spPr bwMode="gray">
              <a:xfrm rot="18227093">
                <a:off x="2832" y="1790"/>
                <a:ext cx="82" cy="8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grpSp>
        <p:sp>
          <p:nvSpPr>
            <p:cNvPr id="233517" name="Oval 45"/>
            <p:cNvSpPr>
              <a:spLocks noChangeArrowheads="1"/>
            </p:cNvSpPr>
            <p:nvPr/>
          </p:nvSpPr>
          <p:spPr bwMode="gray">
            <a:xfrm rot="18227093">
              <a:off x="3756" y="2271"/>
              <a:ext cx="82" cy="87"/>
            </a:xfrm>
            <a:prstGeom prst="ellipse">
              <a:avLst/>
            </a:prstGeom>
            <a:gradFill rotWithShape="1">
              <a:gsLst>
                <a:gs pos="0">
                  <a:schemeClr val="hlink"/>
                </a:gs>
                <a:gs pos="100000">
                  <a:schemeClr val="hlink">
                    <a:gamma/>
                    <a:shade val="44314"/>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233518" name="Oval 46"/>
            <p:cNvSpPr>
              <a:spLocks noChangeArrowheads="1"/>
            </p:cNvSpPr>
            <p:nvPr/>
          </p:nvSpPr>
          <p:spPr bwMode="gray">
            <a:xfrm rot="18227093">
              <a:off x="3603" y="2349"/>
              <a:ext cx="82" cy="87"/>
            </a:xfrm>
            <a:prstGeom prst="ellipse">
              <a:avLst/>
            </a:prstGeom>
            <a:gradFill rotWithShape="1">
              <a:gsLst>
                <a:gs pos="0">
                  <a:schemeClr val="hlink"/>
                </a:gs>
                <a:gs pos="100000">
                  <a:schemeClr val="hlink">
                    <a:gamma/>
                    <a:shade val="44314"/>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30739" name="Text Box 47"/>
            <p:cNvSpPr txBox="1">
              <a:spLocks noChangeArrowheads="1"/>
            </p:cNvSpPr>
            <p:nvPr/>
          </p:nvSpPr>
          <p:spPr bwMode="auto">
            <a:xfrm>
              <a:off x="4083" y="3357"/>
              <a:ext cx="1485" cy="496"/>
            </a:xfrm>
            <a:prstGeom prst="rect">
              <a:avLst/>
            </a:prstGeom>
            <a:noFill/>
            <a:ln w="9525">
              <a:noFill/>
              <a:miter lim="800000"/>
              <a:headEnd/>
              <a:tailEnd/>
            </a:ln>
          </p:spPr>
          <p:txBody>
            <a:bodyPr wrap="square">
              <a:spAutoFit/>
            </a:bodyPr>
            <a:lstStyle/>
            <a:p>
              <a:pPr algn="just" eaLnBrk="0" hangingPunct="0"/>
              <a:r>
                <a:rPr lang="zh-CN" altLang="en-US" sz="2400" b="1" dirty="0" smtClean="0">
                  <a:ea typeface="PMingLiU" pitchFamily="18" charset="-120"/>
                </a:rPr>
                <a:t>十</a:t>
              </a:r>
              <a:r>
                <a:rPr lang="zh-CN" altLang="en-US" sz="2400" b="1" dirty="0">
                  <a:ea typeface="PMingLiU" pitchFamily="18" charset="-120"/>
                </a:rPr>
                <a:t>二段</a:t>
              </a:r>
              <a:r>
                <a:rPr lang="zh-CN" altLang="en-US" sz="2400" b="1" dirty="0" smtClean="0">
                  <a:ea typeface="PMingLiU" pitchFamily="18" charset="-120"/>
                </a:rPr>
                <a:t>锦</a:t>
              </a:r>
              <a:endParaRPr lang="en-US" altLang="zh-CN" sz="2400" b="1" dirty="0" smtClean="0">
                <a:ea typeface="PMingLiU" pitchFamily="18" charset="-120"/>
              </a:endParaRPr>
            </a:p>
            <a:p>
              <a:pPr algn="just" eaLnBrk="0" hangingPunct="0"/>
              <a:r>
                <a:rPr lang="en-US" altLang="zh-CN" sz="2400" b="1" dirty="0" smtClean="0">
                  <a:ea typeface="PMingLiU" pitchFamily="18" charset="-120"/>
                </a:rPr>
                <a:t>Shi </a:t>
              </a:r>
              <a:r>
                <a:rPr lang="en-US" altLang="zh-CN" sz="2400" b="1" dirty="0" err="1" smtClean="0">
                  <a:ea typeface="PMingLiU" pitchFamily="18" charset="-120"/>
                </a:rPr>
                <a:t>Er</a:t>
              </a:r>
              <a:r>
                <a:rPr lang="en-US" altLang="zh-CN" sz="2400" b="1" dirty="0" smtClean="0">
                  <a:ea typeface="PMingLiU" pitchFamily="18" charset="-120"/>
                </a:rPr>
                <a:t> </a:t>
              </a:r>
              <a:r>
                <a:rPr lang="en-US" altLang="zh-CN" sz="2400" b="1" dirty="0" err="1" smtClean="0">
                  <a:ea typeface="PMingLiU" pitchFamily="18" charset="-120"/>
                </a:rPr>
                <a:t>Duan</a:t>
              </a:r>
              <a:r>
                <a:rPr lang="en-US" altLang="zh-CN" sz="2400" b="1" dirty="0" smtClean="0">
                  <a:ea typeface="PMingLiU" pitchFamily="18" charset="-120"/>
                </a:rPr>
                <a:t> Jin</a:t>
              </a:r>
              <a:endParaRPr lang="zh-CN" altLang="en-US" sz="2400" b="1" dirty="0">
                <a:ea typeface="PMingLiU" pitchFamily="18" charset="-120"/>
              </a:endParaRPr>
            </a:p>
          </p:txBody>
        </p:sp>
        <p:sp>
          <p:nvSpPr>
            <p:cNvPr id="30740" name="Text Box 48"/>
            <p:cNvSpPr txBox="1">
              <a:spLocks noChangeArrowheads="1"/>
            </p:cNvSpPr>
            <p:nvPr/>
          </p:nvSpPr>
          <p:spPr bwMode="auto">
            <a:xfrm>
              <a:off x="1402" y="754"/>
              <a:ext cx="2723" cy="460"/>
            </a:xfrm>
            <a:prstGeom prst="rect">
              <a:avLst/>
            </a:prstGeom>
            <a:noFill/>
            <a:ln w="9525">
              <a:noFill/>
              <a:miter lim="800000"/>
              <a:headEnd/>
              <a:tailEnd/>
            </a:ln>
          </p:spPr>
          <p:txBody>
            <a:bodyPr wrap="square">
              <a:spAutoFit/>
            </a:bodyPr>
            <a:lstStyle/>
            <a:p>
              <a:pPr algn="ctr" eaLnBrk="0" hangingPunct="0"/>
              <a:r>
                <a:rPr lang="zh-CN" altLang="en-US" sz="2400" b="1" dirty="0">
                  <a:ea typeface="PMingLiU" pitchFamily="18" charset="-120"/>
                </a:rPr>
                <a:t>导引养</a:t>
              </a:r>
              <a:r>
                <a:rPr lang="zh-CN" altLang="en-US" sz="2400" b="1" dirty="0" smtClean="0">
                  <a:ea typeface="PMingLiU" pitchFamily="18" charset="-120"/>
                </a:rPr>
                <a:t>生功</a:t>
              </a:r>
              <a:r>
                <a:rPr lang="zh-TW" altLang="en-US" sz="2400" b="1" dirty="0" smtClean="0">
                  <a:ea typeface="PMingLiU" pitchFamily="18" charset="-120"/>
                </a:rPr>
                <a:t>十</a:t>
              </a:r>
              <a:r>
                <a:rPr lang="zh-TW" altLang="en-US" sz="2400" b="1" dirty="0">
                  <a:ea typeface="PMingLiU" pitchFamily="18" charset="-120"/>
                </a:rPr>
                <a:t>二</a:t>
              </a:r>
              <a:r>
                <a:rPr lang="zh-TW" altLang="en-US" sz="2400" b="1" dirty="0" smtClean="0">
                  <a:ea typeface="PMingLiU" pitchFamily="18" charset="-120"/>
                </a:rPr>
                <a:t>法</a:t>
              </a:r>
              <a:endParaRPr lang="en-US" altLang="zh-TW" sz="2400" b="1" dirty="0" smtClean="0">
                <a:ea typeface="PMingLiU" pitchFamily="18" charset="-120"/>
              </a:endParaRPr>
            </a:p>
            <a:p>
              <a:pPr algn="ctr" eaLnBrk="0" hangingPunct="0"/>
              <a:r>
                <a:rPr lang="en-US" altLang="zh-TW" sz="2000" b="1" dirty="0" smtClean="0">
                  <a:ea typeface="PMingLiU" pitchFamily="18" charset="-120"/>
                </a:rPr>
                <a:t>Dao Yin  Yang </a:t>
              </a:r>
              <a:r>
                <a:rPr lang="en-US" altLang="zh-TW" sz="2000" b="1" dirty="0" err="1" smtClean="0">
                  <a:ea typeface="PMingLiU" pitchFamily="18" charset="-120"/>
                </a:rPr>
                <a:t>Sheng</a:t>
              </a:r>
              <a:r>
                <a:rPr lang="en-US" altLang="zh-TW" sz="2000" b="1" dirty="0" smtClean="0">
                  <a:ea typeface="PMingLiU" pitchFamily="18" charset="-120"/>
                </a:rPr>
                <a:t> Gong Shi </a:t>
              </a:r>
              <a:r>
                <a:rPr lang="en-US" altLang="zh-TW" sz="2000" b="1" dirty="0" err="1" smtClean="0">
                  <a:ea typeface="PMingLiU" pitchFamily="18" charset="-120"/>
                </a:rPr>
                <a:t>Er</a:t>
              </a:r>
              <a:r>
                <a:rPr lang="en-US" altLang="zh-TW" sz="2000" b="1" dirty="0" smtClean="0">
                  <a:ea typeface="PMingLiU" pitchFamily="18" charset="-120"/>
                </a:rPr>
                <a:t> </a:t>
              </a:r>
              <a:r>
                <a:rPr lang="en-US" altLang="zh-TW" sz="2000" b="1" dirty="0" err="1" smtClean="0">
                  <a:ea typeface="PMingLiU" pitchFamily="18" charset="-120"/>
                </a:rPr>
                <a:t>Fa</a:t>
              </a:r>
              <a:endParaRPr lang="zh-CN" altLang="en-US" sz="2000" b="1" dirty="0">
                <a:ea typeface="PMingLiU" pitchFamily="18" charset="-120"/>
              </a:endParaRPr>
            </a:p>
          </p:txBody>
        </p:sp>
        <p:sp>
          <p:nvSpPr>
            <p:cNvPr id="30741" name="Text Box 49"/>
            <p:cNvSpPr txBox="1">
              <a:spLocks noChangeArrowheads="1"/>
            </p:cNvSpPr>
            <p:nvPr/>
          </p:nvSpPr>
          <p:spPr bwMode="auto">
            <a:xfrm>
              <a:off x="4368" y="1779"/>
              <a:ext cx="1200" cy="938"/>
            </a:xfrm>
            <a:prstGeom prst="rect">
              <a:avLst/>
            </a:prstGeom>
            <a:noFill/>
            <a:ln w="9525">
              <a:noFill/>
              <a:miter lim="800000"/>
              <a:headEnd/>
              <a:tailEnd/>
            </a:ln>
          </p:spPr>
          <p:txBody>
            <a:bodyPr>
              <a:spAutoFit/>
            </a:bodyPr>
            <a:lstStyle/>
            <a:p>
              <a:pPr algn="ctr" eaLnBrk="0" hangingPunct="0"/>
              <a:r>
                <a:rPr lang="zh-CN" altLang="en-US" sz="2400" b="1" dirty="0">
                  <a:ea typeface="PMingLiU" pitchFamily="18" charset="-120"/>
                </a:rPr>
                <a:t>马王堆导引</a:t>
              </a:r>
              <a:r>
                <a:rPr lang="zh-CN" altLang="en-US" sz="2400" b="1" dirty="0" smtClean="0">
                  <a:ea typeface="PMingLiU" pitchFamily="18" charset="-120"/>
                </a:rPr>
                <a:t>术</a:t>
              </a:r>
              <a:endParaRPr lang="en-US" altLang="zh-CN" sz="2400" b="1" dirty="0" smtClean="0">
                <a:ea typeface="PMingLiU" pitchFamily="18" charset="-120"/>
              </a:endParaRPr>
            </a:p>
            <a:p>
              <a:pPr algn="ctr" eaLnBrk="0" hangingPunct="0"/>
              <a:r>
                <a:rPr lang="en-US" altLang="zh-CN" sz="2400" b="1" dirty="0" smtClean="0">
                  <a:ea typeface="PMingLiU" pitchFamily="18" charset="-120"/>
                </a:rPr>
                <a:t>Ma Wang Dui Dao Yin </a:t>
              </a:r>
              <a:r>
                <a:rPr lang="en-US" altLang="zh-CN" sz="2400" b="1" dirty="0" err="1" smtClean="0">
                  <a:ea typeface="PMingLiU" pitchFamily="18" charset="-120"/>
                </a:rPr>
                <a:t>Shu</a:t>
              </a:r>
              <a:endParaRPr lang="zh-CN" altLang="en-US" sz="2400" b="1" dirty="0">
                <a:ea typeface="PMingLiU" pitchFamily="18" charset="-120"/>
              </a:endParaRPr>
            </a:p>
          </p:txBody>
        </p:sp>
        <p:sp>
          <p:nvSpPr>
            <p:cNvPr id="30742" name="Text Box 50"/>
            <p:cNvSpPr txBox="1">
              <a:spLocks noChangeArrowheads="1"/>
            </p:cNvSpPr>
            <p:nvPr/>
          </p:nvSpPr>
          <p:spPr bwMode="auto">
            <a:xfrm>
              <a:off x="412" y="1949"/>
              <a:ext cx="1200" cy="496"/>
            </a:xfrm>
            <a:prstGeom prst="rect">
              <a:avLst/>
            </a:prstGeom>
            <a:noFill/>
            <a:ln w="9525">
              <a:noFill/>
              <a:miter lim="800000"/>
              <a:headEnd/>
              <a:tailEnd/>
            </a:ln>
          </p:spPr>
          <p:txBody>
            <a:bodyPr>
              <a:spAutoFit/>
            </a:bodyPr>
            <a:lstStyle/>
            <a:p>
              <a:pPr algn="ctr" eaLnBrk="0" hangingPunct="0"/>
              <a:r>
                <a:rPr lang="zh-TW" altLang="en-US" sz="2400" b="1" dirty="0">
                  <a:ea typeface="PMingLiU" pitchFamily="18" charset="-120"/>
                </a:rPr>
                <a:t>大</a:t>
              </a:r>
              <a:r>
                <a:rPr lang="zh-TW" altLang="en-US" sz="2400" b="1" dirty="0" smtClean="0">
                  <a:ea typeface="PMingLiU" pitchFamily="18" charset="-120"/>
                </a:rPr>
                <a:t>舞</a:t>
              </a:r>
              <a:endParaRPr lang="en-US" altLang="zh-TW" sz="2400" b="1" dirty="0" smtClean="0">
                <a:ea typeface="PMingLiU" pitchFamily="18" charset="-120"/>
              </a:endParaRPr>
            </a:p>
            <a:p>
              <a:pPr algn="ctr" eaLnBrk="0" hangingPunct="0"/>
              <a:r>
                <a:rPr lang="en-US" altLang="zh-CN" sz="2400" b="1" dirty="0" err="1" smtClean="0">
                  <a:ea typeface="PMingLiU" pitchFamily="18" charset="-120"/>
                </a:rPr>
                <a:t>Da</a:t>
              </a:r>
              <a:r>
                <a:rPr lang="en-US" altLang="zh-CN" sz="2400" b="1" dirty="0" smtClean="0">
                  <a:ea typeface="PMingLiU" pitchFamily="18" charset="-120"/>
                </a:rPr>
                <a:t> Wu</a:t>
              </a:r>
              <a:endParaRPr lang="zh-CN" altLang="en-US" sz="2400" b="1" dirty="0">
                <a:ea typeface="PMingLiU" pitchFamily="18" charset="-120"/>
              </a:endParaRPr>
            </a:p>
          </p:txBody>
        </p:sp>
        <p:sp>
          <p:nvSpPr>
            <p:cNvPr id="30743" name="Text Box 51"/>
            <p:cNvSpPr txBox="1">
              <a:spLocks noChangeArrowheads="1"/>
            </p:cNvSpPr>
            <p:nvPr/>
          </p:nvSpPr>
          <p:spPr bwMode="auto">
            <a:xfrm>
              <a:off x="412" y="3188"/>
              <a:ext cx="1324" cy="717"/>
            </a:xfrm>
            <a:prstGeom prst="rect">
              <a:avLst/>
            </a:prstGeom>
            <a:noFill/>
            <a:ln w="9525">
              <a:noFill/>
              <a:miter lim="800000"/>
              <a:headEnd/>
              <a:tailEnd/>
            </a:ln>
          </p:spPr>
          <p:txBody>
            <a:bodyPr wrap="square">
              <a:spAutoFit/>
            </a:bodyPr>
            <a:lstStyle/>
            <a:p>
              <a:pPr algn="ctr" eaLnBrk="0" hangingPunct="0"/>
              <a:r>
                <a:rPr lang="zh-CN" altLang="en-US" sz="2400" b="1" dirty="0">
                  <a:ea typeface="PMingLiU" pitchFamily="18" charset="-120"/>
                </a:rPr>
                <a:t>太极养生</a:t>
              </a:r>
              <a:r>
                <a:rPr lang="zh-CN" altLang="en-US" sz="2400" b="1" dirty="0" smtClean="0">
                  <a:ea typeface="PMingLiU" pitchFamily="18" charset="-120"/>
                </a:rPr>
                <a:t>杖</a:t>
              </a:r>
              <a:endParaRPr lang="en-US" altLang="zh-CN" sz="2400" b="1" dirty="0" smtClean="0">
                <a:ea typeface="PMingLiU" pitchFamily="18" charset="-120"/>
              </a:endParaRPr>
            </a:p>
            <a:p>
              <a:pPr algn="ctr" eaLnBrk="0" hangingPunct="0"/>
              <a:r>
                <a:rPr lang="en-US" altLang="zh-CN" sz="2400" b="1" dirty="0" smtClean="0">
                  <a:ea typeface="PMingLiU" pitchFamily="18" charset="-120"/>
                </a:rPr>
                <a:t>Tai </a:t>
              </a:r>
              <a:r>
                <a:rPr lang="en-US" altLang="zh-CN" sz="2400" b="1" dirty="0" err="1" smtClean="0">
                  <a:ea typeface="PMingLiU" pitchFamily="18" charset="-120"/>
                </a:rPr>
                <a:t>Ji</a:t>
              </a:r>
              <a:r>
                <a:rPr lang="en-US" altLang="zh-CN" sz="2400" b="1" dirty="0" smtClean="0">
                  <a:ea typeface="PMingLiU" pitchFamily="18" charset="-120"/>
                </a:rPr>
                <a:t> Yang </a:t>
              </a:r>
              <a:r>
                <a:rPr lang="en-US" altLang="zh-CN" sz="2400" b="1" dirty="0" err="1" smtClean="0">
                  <a:ea typeface="PMingLiU" pitchFamily="18" charset="-120"/>
                </a:rPr>
                <a:t>Sheng</a:t>
              </a:r>
              <a:r>
                <a:rPr lang="en-US" altLang="zh-CN" sz="2400" b="1" dirty="0" smtClean="0">
                  <a:ea typeface="PMingLiU" pitchFamily="18" charset="-120"/>
                </a:rPr>
                <a:t> Zhang</a:t>
              </a:r>
              <a:endParaRPr lang="zh-CN" altLang="en-US" sz="2400" b="1" dirty="0">
                <a:ea typeface="PMingLiU" pitchFamily="18" charset="-12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zh-CN" smtClean="0"/>
              <a:t>The essence of Qigong</a:t>
            </a:r>
          </a:p>
        </p:txBody>
      </p:sp>
      <p:sp>
        <p:nvSpPr>
          <p:cNvPr id="41987" name="Rectangle 3"/>
          <p:cNvSpPr>
            <a:spLocks noGrp="1" noChangeArrowheads="1"/>
          </p:cNvSpPr>
          <p:nvPr>
            <p:ph type="body" idx="1"/>
          </p:nvPr>
        </p:nvSpPr>
        <p:spPr/>
        <p:txBody>
          <a:bodyPr/>
          <a:lstStyle/>
          <a:p>
            <a:pPr eaLnBrk="1" hangingPunct="1">
              <a:lnSpc>
                <a:spcPct val="90000"/>
              </a:lnSpc>
            </a:pPr>
            <a:r>
              <a:rPr lang="en-US" altLang="zh-CN" sz="2800" smtClean="0"/>
              <a:t>Qigong is a psychosomatic practicing skill that adjusts body, breath and mind into one.</a:t>
            </a:r>
          </a:p>
          <a:p>
            <a:pPr eaLnBrk="1" hangingPunct="1">
              <a:lnSpc>
                <a:spcPct val="90000"/>
              </a:lnSpc>
            </a:pPr>
            <a:r>
              <a:rPr lang="en-US" altLang="zh-CN" sz="2800" smtClean="0"/>
              <a:t>The first adjustment is to adjust posture and movement.</a:t>
            </a:r>
            <a:r>
              <a:rPr lang="zh-CN" altLang="en-US" sz="2800" b="1" smtClean="0"/>
              <a:t>（调身）</a:t>
            </a:r>
          </a:p>
          <a:p>
            <a:pPr eaLnBrk="1" hangingPunct="1">
              <a:lnSpc>
                <a:spcPct val="90000"/>
              </a:lnSpc>
            </a:pPr>
            <a:r>
              <a:rPr lang="en-US" altLang="zh-CN" sz="2800" smtClean="0"/>
              <a:t>The second is to adjust breath type.</a:t>
            </a:r>
            <a:r>
              <a:rPr lang="zh-CN" altLang="en-US" sz="2800" b="1" smtClean="0"/>
              <a:t>（调息）</a:t>
            </a:r>
          </a:p>
          <a:p>
            <a:pPr eaLnBrk="1" hangingPunct="1">
              <a:lnSpc>
                <a:spcPct val="90000"/>
              </a:lnSpc>
            </a:pPr>
            <a:r>
              <a:rPr lang="en-US" altLang="zh-CN" sz="2800" smtClean="0"/>
              <a:t>The third is to adjust mental activities.</a:t>
            </a:r>
            <a:r>
              <a:rPr lang="zh-CN" altLang="en-US" sz="2800" b="1" smtClean="0"/>
              <a:t>（调心）</a:t>
            </a:r>
          </a:p>
          <a:p>
            <a:pPr eaLnBrk="1" hangingPunct="1">
              <a:lnSpc>
                <a:spcPct val="90000"/>
              </a:lnSpc>
            </a:pPr>
            <a:r>
              <a:rPr lang="en-US" altLang="zh-CN" sz="2800" smtClean="0"/>
              <a:t>It forms the special psychosomatic state of Qigong practice when integrating the </a:t>
            </a:r>
            <a:r>
              <a:rPr lang="en-US" altLang="zh-CN" sz="2800" smtClean="0">
                <a:latin typeface="Arial" charset="0"/>
              </a:rPr>
              <a:t>“</a:t>
            </a:r>
            <a:r>
              <a:rPr lang="en-US" altLang="zh-CN" sz="2800" smtClean="0"/>
              <a:t>three adjustments into one</a:t>
            </a:r>
            <a:r>
              <a:rPr lang="en-US" altLang="zh-CN" sz="2800" smtClean="0">
                <a:latin typeface="Arial" charset="0"/>
              </a:rPr>
              <a:t>”</a:t>
            </a:r>
            <a:r>
              <a:rPr lang="en-US" altLang="zh-CN" sz="2800" smtClean="0"/>
              <a:t>.</a:t>
            </a:r>
            <a:r>
              <a:rPr lang="zh-CN" altLang="en-US" b="1" smtClean="0">
                <a:ea typeface="黑体" pitchFamily="2" charset="-122"/>
              </a:rPr>
              <a:t>（三调合一）</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4406900"/>
            <a:ext cx="8915400" cy="1362075"/>
          </a:xfrm>
        </p:spPr>
        <p:txBody>
          <a:bodyPr>
            <a:normAutofit fontScale="90000"/>
          </a:bodyPr>
          <a:lstStyle/>
          <a:p>
            <a:pPr algn="ctr">
              <a:defRPr/>
            </a:pPr>
            <a:r>
              <a:rPr lang="zh-CN" altLang="en-US" dirty="0" smtClean="0">
                <a:solidFill>
                  <a:srgbClr val="FF0000"/>
                </a:solidFill>
              </a:rPr>
              <a:t>减少呼吸频率</a:t>
            </a:r>
            <a:r>
              <a:rPr lang="en-US" altLang="zh-CN" dirty="0" smtClean="0">
                <a:solidFill>
                  <a:srgbClr val="FF0000"/>
                </a:solidFill>
              </a:rPr>
              <a:t>   </a:t>
            </a:r>
            <a:r>
              <a:rPr lang="en-US" altLang="zh-CN" dirty="0" smtClean="0"/>
              <a:t/>
            </a:r>
            <a:br>
              <a:rPr lang="en-US" altLang="zh-CN" dirty="0" smtClean="0"/>
            </a:br>
            <a:r>
              <a:rPr lang="en-US" altLang="zh-CN" dirty="0" smtClean="0">
                <a:solidFill>
                  <a:srgbClr val="0070C0"/>
                </a:solidFill>
              </a:rPr>
              <a:t>Decreases respiratory rate</a:t>
            </a:r>
            <a:r>
              <a:rPr lang="zh-CN" altLang="en-US" dirty="0" smtClean="0">
                <a:solidFill>
                  <a:srgbClr val="0070C0"/>
                </a:solidFill>
              </a:rPr>
              <a:t/>
            </a:r>
            <a:br>
              <a:rPr lang="zh-CN" altLang="en-US" dirty="0" smtClean="0">
                <a:solidFill>
                  <a:srgbClr val="0070C0"/>
                </a:solidFill>
              </a:rPr>
            </a:br>
            <a:endParaRPr lang="zh-CN" altLang="en-US" dirty="0">
              <a:solidFill>
                <a:srgbClr val="0070C0"/>
              </a:solidFill>
            </a:endParaRPr>
          </a:p>
        </p:txBody>
      </p:sp>
      <p:sp>
        <p:nvSpPr>
          <p:cNvPr id="8195" name="文本占位符 2"/>
          <p:cNvSpPr>
            <a:spLocks noGrp="1"/>
          </p:cNvSpPr>
          <p:nvPr>
            <p:ph type="body" idx="1"/>
          </p:nvPr>
        </p:nvSpPr>
        <p:spPr>
          <a:xfrm>
            <a:off x="762000" y="2286000"/>
            <a:ext cx="7772400" cy="1957388"/>
          </a:xfrm>
        </p:spPr>
        <p:txBody>
          <a:bodyPr/>
          <a:lstStyle/>
          <a:p>
            <a:r>
              <a:rPr lang="en-US" altLang="zh-CN" sz="2800" dirty="0" smtClean="0">
                <a:solidFill>
                  <a:srgbClr val="FF0000"/>
                </a:solidFill>
              </a:rPr>
              <a:t>       Increase  maximum oxygen intake (VO2 max)</a:t>
            </a:r>
            <a:endParaRPr lang="zh-CN" altLang="en-US" sz="2800" dirty="0" smtClean="0">
              <a:solidFill>
                <a:srgbClr val="FF0000"/>
              </a:solidFill>
            </a:endParaRPr>
          </a:p>
        </p:txBody>
      </p:sp>
      <p:pic>
        <p:nvPicPr>
          <p:cNvPr id="8197" name="Picture 2" descr="http://album.udn.com/community/img/PSN_PHOTO/kinghung000/f_4931113_1.jpg"/>
          <p:cNvPicPr>
            <a:picLocks noChangeAspect="1" noChangeArrowheads="1"/>
          </p:cNvPicPr>
          <p:nvPr/>
        </p:nvPicPr>
        <p:blipFill>
          <a:blip r:embed="rId2" cstate="print"/>
          <a:srcRect/>
          <a:stretch>
            <a:fillRect/>
          </a:stretch>
        </p:blipFill>
        <p:spPr bwMode="auto">
          <a:xfrm>
            <a:off x="3000364" y="428604"/>
            <a:ext cx="30924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4214818"/>
            <a:ext cx="8534400" cy="1728806"/>
          </a:xfrm>
        </p:spPr>
        <p:txBody>
          <a:bodyPr>
            <a:normAutofit fontScale="90000"/>
          </a:bodyPr>
          <a:lstStyle/>
          <a:p>
            <a:pPr>
              <a:defRPr/>
            </a:pPr>
            <a:r>
              <a:rPr lang="zh-CN" altLang="en-US" sz="3600" dirty="0" smtClean="0">
                <a:solidFill>
                  <a:srgbClr val="FF0000"/>
                </a:solidFill>
                <a:latin typeface="Arimo" pitchFamily="34" charset="0"/>
                <a:ea typeface="Arimo" pitchFamily="34" charset="0"/>
                <a:cs typeface="Arimo" pitchFamily="34" charset="0"/>
              </a:rPr>
              <a:t>每分钟呼吸的次数</a:t>
            </a:r>
            <a:r>
              <a:rPr lang="en-US" altLang="zh-CN" sz="2800" b="0" dirty="0" smtClean="0">
                <a:latin typeface="Arimo" pitchFamily="34" charset="0"/>
                <a:ea typeface="Arimo" pitchFamily="34" charset="0"/>
                <a:cs typeface="Arimo" pitchFamily="34" charset="0"/>
              </a:rPr>
              <a:t/>
            </a:r>
            <a:br>
              <a:rPr lang="en-US" altLang="zh-CN" sz="2800" b="0" dirty="0" smtClean="0">
                <a:latin typeface="Arimo" pitchFamily="34" charset="0"/>
                <a:ea typeface="Arimo" pitchFamily="34" charset="0"/>
                <a:cs typeface="Arimo" pitchFamily="34" charset="0"/>
              </a:rPr>
            </a:br>
            <a:r>
              <a:rPr lang="en-US" altLang="zh-CN" sz="2800" b="0" dirty="0" err="1" smtClean="0">
                <a:solidFill>
                  <a:srgbClr val="FFC000"/>
                </a:solidFill>
                <a:latin typeface="Arimo" pitchFamily="34" charset="0"/>
                <a:ea typeface="Arimo" pitchFamily="34" charset="0"/>
                <a:cs typeface="Arimo" pitchFamily="34" charset="0"/>
              </a:rPr>
              <a:t>THe</a:t>
            </a:r>
            <a:r>
              <a:rPr lang="en-US" altLang="zh-CN" sz="2800" b="0" dirty="0" smtClean="0">
                <a:solidFill>
                  <a:srgbClr val="FFC000"/>
                </a:solidFill>
                <a:latin typeface="Arimo" pitchFamily="34" charset="0"/>
                <a:ea typeface="Arimo" pitchFamily="34" charset="0"/>
                <a:cs typeface="Arimo" pitchFamily="34" charset="0"/>
              </a:rPr>
              <a:t> number of </a:t>
            </a:r>
            <a:r>
              <a:rPr lang="en-US" altLang="zh-CN" sz="2800" b="0" dirty="0" smtClean="0">
                <a:solidFill>
                  <a:srgbClr val="FFC000"/>
                </a:solidFill>
                <a:latin typeface="Arimo" pitchFamily="34" charset="0"/>
                <a:ea typeface="Arimo" pitchFamily="34" charset="0"/>
                <a:cs typeface="Arimo" pitchFamily="34" charset="0"/>
                <a:hlinkClick r:id="rId2" tooltip="Breathing"/>
              </a:rPr>
              <a:t>breaths</a:t>
            </a:r>
            <a:r>
              <a:rPr lang="en-US" altLang="zh-CN" sz="2800" b="0" dirty="0" smtClean="0">
                <a:solidFill>
                  <a:srgbClr val="FFC000"/>
                </a:solidFill>
                <a:latin typeface="Arimo" pitchFamily="34" charset="0"/>
                <a:ea typeface="Arimo" pitchFamily="34" charset="0"/>
                <a:cs typeface="Arimo" pitchFamily="34" charset="0"/>
              </a:rPr>
              <a:t> (</a:t>
            </a:r>
            <a:r>
              <a:rPr lang="en-US" altLang="zh-CN" sz="2800" b="0" dirty="0" smtClean="0">
                <a:solidFill>
                  <a:srgbClr val="FFC000"/>
                </a:solidFill>
                <a:latin typeface="Arimo" pitchFamily="34" charset="0"/>
                <a:ea typeface="Arimo" pitchFamily="34" charset="0"/>
                <a:cs typeface="Arimo" pitchFamily="34" charset="0"/>
                <a:hlinkClick r:id="rId3" tooltip="Inhalation"/>
              </a:rPr>
              <a:t>inhalation</a:t>
            </a:r>
            <a:r>
              <a:rPr lang="en-US" altLang="zh-CN" sz="2800" b="0" dirty="0" smtClean="0">
                <a:solidFill>
                  <a:srgbClr val="FFC000"/>
                </a:solidFill>
                <a:latin typeface="Arimo" pitchFamily="34" charset="0"/>
                <a:ea typeface="Arimo" pitchFamily="34" charset="0"/>
                <a:cs typeface="Arimo" pitchFamily="34" charset="0"/>
              </a:rPr>
              <a:t>-</a:t>
            </a:r>
            <a:r>
              <a:rPr lang="en-US" altLang="zh-CN" sz="2800" b="0" dirty="0" smtClean="0">
                <a:solidFill>
                  <a:srgbClr val="FFC000"/>
                </a:solidFill>
                <a:latin typeface="Arimo" pitchFamily="34" charset="0"/>
                <a:ea typeface="Arimo" pitchFamily="34" charset="0"/>
                <a:cs typeface="Arimo" pitchFamily="34" charset="0"/>
                <a:hlinkClick r:id="rId4" tooltip="Exhalation"/>
              </a:rPr>
              <a:t>exhalation</a:t>
            </a:r>
            <a:r>
              <a:rPr lang="en-US" altLang="zh-CN" sz="2800" b="0" dirty="0" smtClean="0">
                <a:solidFill>
                  <a:srgbClr val="FFC000"/>
                </a:solidFill>
                <a:latin typeface="Arimo" pitchFamily="34" charset="0"/>
                <a:ea typeface="Arimo" pitchFamily="34" charset="0"/>
                <a:cs typeface="Arimo" pitchFamily="34" charset="0"/>
              </a:rPr>
              <a:t> cycles</a:t>
            </a:r>
            <a:r>
              <a:rPr lang="en-US" altLang="zh-CN" sz="2800" b="0" dirty="0" smtClean="0">
                <a:latin typeface="Arimo" pitchFamily="34" charset="0"/>
                <a:ea typeface="Arimo" pitchFamily="34" charset="0"/>
                <a:cs typeface="Arimo" pitchFamily="34" charset="0"/>
              </a:rPr>
              <a:t>) taken within a set amount of time (60 seconds).</a:t>
            </a:r>
            <a:r>
              <a:rPr lang="en-US" altLang="zh-CN" sz="2800" b="0" dirty="0" smtClean="0">
                <a:latin typeface="+mn-ea"/>
                <a:ea typeface="+mn-ea"/>
              </a:rPr>
              <a:t> </a:t>
            </a:r>
            <a:endParaRPr lang="zh-CN" altLang="en-US" sz="2800" dirty="0">
              <a:latin typeface="+mn-ea"/>
              <a:ea typeface="+mn-ea"/>
            </a:endParaRPr>
          </a:p>
        </p:txBody>
      </p:sp>
      <p:sp>
        <p:nvSpPr>
          <p:cNvPr id="9219" name="文本占位符 2"/>
          <p:cNvSpPr>
            <a:spLocks noGrp="1"/>
          </p:cNvSpPr>
          <p:nvPr>
            <p:ph type="body" idx="1"/>
          </p:nvPr>
        </p:nvSpPr>
        <p:spPr>
          <a:xfrm>
            <a:off x="762000" y="2133600"/>
            <a:ext cx="7772400" cy="1500188"/>
          </a:xfrm>
        </p:spPr>
        <p:txBody>
          <a:bodyPr>
            <a:normAutofit fontScale="92500" lnSpcReduction="10000"/>
          </a:bodyPr>
          <a:lstStyle/>
          <a:p>
            <a:pPr algn="ctr"/>
            <a:r>
              <a:rPr lang="zh-CN" altLang="en-US" sz="4800" b="1" dirty="0" smtClean="0">
                <a:solidFill>
                  <a:srgbClr val="FF0000"/>
                </a:solidFill>
              </a:rPr>
              <a:t>呼吸频率</a:t>
            </a:r>
            <a:endParaRPr lang="en-US" altLang="zh-CN" sz="4800" b="1" dirty="0" smtClean="0">
              <a:solidFill>
                <a:srgbClr val="FF0000"/>
              </a:solidFill>
            </a:endParaRPr>
          </a:p>
          <a:p>
            <a:pPr algn="ctr"/>
            <a:r>
              <a:rPr lang="en-US" altLang="zh-CN" sz="4800" dirty="0" smtClean="0">
                <a:solidFill>
                  <a:srgbClr val="0070C0"/>
                </a:solidFill>
              </a:rPr>
              <a:t>Respiratory Rate (RR)</a:t>
            </a:r>
            <a:endParaRPr lang="zh-CN" altLang="en-US" sz="4800" dirty="0" smtClean="0">
              <a:solidFill>
                <a:srgbClr val="0070C0"/>
              </a:solidFill>
            </a:endParaRPr>
          </a:p>
        </p:txBody>
      </p:sp>
      <p:pic>
        <p:nvPicPr>
          <p:cNvPr id="9220" name="Picture 2" descr="https://lh5.ggpht.com/KVoi-mBhX84nHTpqMsdby0sgxaL-VQt6v5ErhnSqvbuR8HZ4_Km9cK_m0iomsdZ_jRxy=w300"/>
          <p:cNvPicPr>
            <a:picLocks noChangeAspect="1" noChangeArrowheads="1"/>
          </p:cNvPicPr>
          <p:nvPr/>
        </p:nvPicPr>
        <p:blipFill>
          <a:blip r:embed="rId5" cstate="print"/>
          <a:srcRect/>
          <a:stretch>
            <a:fillRect/>
          </a:stretch>
        </p:blipFill>
        <p:spPr bwMode="auto">
          <a:xfrm>
            <a:off x="-357222" y="-357214"/>
            <a:ext cx="3124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a:xfrm>
            <a:off x="500034" y="500042"/>
            <a:ext cx="8643966" cy="1143000"/>
          </a:xfrm>
        </p:spPr>
        <p:txBody>
          <a:bodyPr>
            <a:normAutofit/>
          </a:bodyPr>
          <a:lstStyle/>
          <a:p>
            <a:r>
              <a:rPr lang="zh-CN" altLang="en-US" b="1" dirty="0" smtClean="0">
                <a:solidFill>
                  <a:srgbClr val="FF0000"/>
                </a:solidFill>
              </a:rPr>
              <a:t>呼吸频率的正常范围</a:t>
            </a:r>
            <a:r>
              <a:rPr lang="en-US" altLang="zh-CN" dirty="0" smtClean="0"/>
              <a:t>  </a:t>
            </a:r>
            <a:r>
              <a:rPr lang="en-US" altLang="zh-CN" dirty="0" smtClean="0">
                <a:solidFill>
                  <a:srgbClr val="FFC000"/>
                </a:solidFill>
              </a:rPr>
              <a:t>Normal Range</a:t>
            </a:r>
            <a:endParaRPr lang="zh-CN" altLang="en-US" dirty="0" smtClean="0">
              <a:solidFill>
                <a:srgbClr val="FFC000"/>
              </a:solidFill>
            </a:endParaRPr>
          </a:p>
        </p:txBody>
      </p:sp>
      <p:sp>
        <p:nvSpPr>
          <p:cNvPr id="10243" name="内容占位符 4"/>
          <p:cNvSpPr>
            <a:spLocks noGrp="1"/>
          </p:cNvSpPr>
          <p:nvPr>
            <p:ph idx="1"/>
          </p:nvPr>
        </p:nvSpPr>
        <p:spPr/>
        <p:txBody>
          <a:bodyPr/>
          <a:lstStyle/>
          <a:p>
            <a:endParaRPr lang="en-US" altLang="zh-CN" dirty="0" smtClean="0">
              <a:solidFill>
                <a:srgbClr val="FF0000"/>
              </a:solidFill>
            </a:endParaRPr>
          </a:p>
          <a:p>
            <a:r>
              <a:rPr lang="zh-CN" altLang="en-US" dirty="0" smtClean="0">
                <a:solidFill>
                  <a:srgbClr val="FF0000"/>
                </a:solidFill>
              </a:rPr>
              <a:t>健身成年人的呼吸频率</a:t>
            </a:r>
            <a:r>
              <a:rPr lang="en-US" altLang="zh-CN" dirty="0" smtClean="0">
                <a:solidFill>
                  <a:srgbClr val="FF0000"/>
                </a:solidFill>
              </a:rPr>
              <a:t>12-20</a:t>
            </a:r>
            <a:r>
              <a:rPr lang="zh-CN" altLang="en-US" dirty="0" smtClean="0">
                <a:solidFill>
                  <a:srgbClr val="FF0000"/>
                </a:solidFill>
              </a:rPr>
              <a:t>次</a:t>
            </a:r>
            <a:r>
              <a:rPr lang="en-US" altLang="zh-CN" dirty="0" smtClean="0">
                <a:solidFill>
                  <a:srgbClr val="FF0000"/>
                </a:solidFill>
              </a:rPr>
              <a:t>/</a:t>
            </a:r>
            <a:r>
              <a:rPr lang="zh-CN" altLang="en-US" dirty="0" smtClean="0">
                <a:solidFill>
                  <a:srgbClr val="FF0000"/>
                </a:solidFill>
              </a:rPr>
              <a:t>分钟</a:t>
            </a:r>
            <a:endParaRPr lang="en-US" altLang="zh-CN" dirty="0" smtClean="0">
              <a:solidFill>
                <a:srgbClr val="FF0000"/>
              </a:solidFill>
            </a:endParaRPr>
          </a:p>
          <a:p>
            <a:pPr>
              <a:buNone/>
            </a:pPr>
            <a:endParaRPr lang="en-US" altLang="zh-CN" dirty="0" smtClean="0">
              <a:solidFill>
                <a:srgbClr val="FF0000"/>
              </a:solidFill>
            </a:endParaRPr>
          </a:p>
          <a:p>
            <a:r>
              <a:rPr lang="en-US" altLang="zh-CN" dirty="0" smtClean="0"/>
              <a:t>The typical respiratory rate for a healthy adult at rest is 12–20 breaths per minute.</a:t>
            </a:r>
            <a:endParaRPr lang="en-US" altLang="zh-CN" baseline="30000" dirty="0" smtClean="0"/>
          </a:p>
          <a:p>
            <a:endParaRPr lang="en-US" altLang="zh-CN" baseline="30000" dirty="0" smtClean="0"/>
          </a:p>
          <a:p>
            <a:endParaRPr lang="en-US" altLang="zh-CN" baseline="30000" dirty="0" smtClean="0"/>
          </a:p>
          <a:p>
            <a:r>
              <a:rPr lang="en-US" altLang="zh-CN" dirty="0" smtClean="0"/>
              <a:t> </a:t>
            </a:r>
            <a:r>
              <a:rPr lang="en-US" altLang="zh-CN" sz="1400" i="1" dirty="0" err="1" smtClean="0"/>
              <a:t>Ganong's</a:t>
            </a:r>
            <a:r>
              <a:rPr lang="en-US" altLang="zh-CN" sz="1400" i="1" dirty="0" smtClean="0"/>
              <a:t> Review of Medical Physiology</a:t>
            </a:r>
            <a:r>
              <a:rPr lang="en-US" altLang="zh-CN" sz="1400" dirty="0" smtClean="0"/>
              <a:t> (24 ed.). p. 619. </a:t>
            </a:r>
            <a:r>
              <a:rPr lang="en-US" altLang="zh-CN" sz="1400" dirty="0" smtClean="0">
                <a:hlinkClick r:id="rId2" tooltip="International Standard Book Number"/>
              </a:rPr>
              <a:t>ISBN</a:t>
            </a:r>
            <a:r>
              <a:rPr lang="en-US" altLang="zh-CN" sz="1400" dirty="0" smtClean="0"/>
              <a:t> </a:t>
            </a:r>
            <a:r>
              <a:rPr lang="en-US" altLang="zh-CN" sz="1400" dirty="0" smtClean="0">
                <a:hlinkClick r:id="rId3" tooltip="Special:BookSources/0071780033"/>
              </a:rPr>
              <a:t>0071780033</a:t>
            </a:r>
            <a:r>
              <a:rPr lang="en-US" altLang="zh-CN" sz="1400" dirty="0" smtClean="0"/>
              <a:t>.</a:t>
            </a:r>
          </a:p>
          <a:p>
            <a:endParaRPr lang="en-US" altLang="zh-CN" dirty="0" smtClean="0"/>
          </a:p>
          <a:p>
            <a:endParaRPr lang="zh-CN" alt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1472" y="571480"/>
            <a:ext cx="8229600" cy="1143000"/>
          </a:xfrm>
        </p:spPr>
        <p:txBody>
          <a:bodyPr/>
          <a:lstStyle/>
          <a:p>
            <a:pPr eaLnBrk="1" hangingPunct="1"/>
            <a:r>
              <a:rPr lang="zh-CN" altLang="en-US" sz="2800" b="1" dirty="0" smtClean="0">
                <a:solidFill>
                  <a:srgbClr val="FF0000"/>
                </a:solidFill>
              </a:rPr>
              <a:t>呼吸系统  </a:t>
            </a:r>
            <a:r>
              <a:rPr lang="en-US" altLang="zh-CN" sz="2800" dirty="0" smtClean="0">
                <a:solidFill>
                  <a:srgbClr val="FFFF00"/>
                </a:solidFill>
              </a:rPr>
              <a:t>Respiratory system</a:t>
            </a:r>
            <a:endParaRPr lang="zh-CN" altLang="zh-CN" sz="2800" dirty="0" smtClean="0">
              <a:solidFill>
                <a:srgbClr val="FFFF00"/>
              </a:solidFill>
            </a:endParaRPr>
          </a:p>
        </p:txBody>
      </p:sp>
      <p:sp>
        <p:nvSpPr>
          <p:cNvPr id="12291" name="Rectangle 5"/>
          <p:cNvSpPr>
            <a:spLocks noGrp="1" noChangeArrowheads="1"/>
          </p:cNvSpPr>
          <p:nvPr>
            <p:ph type="body" sz="half" idx="2"/>
          </p:nvPr>
        </p:nvSpPr>
        <p:spPr>
          <a:xfrm>
            <a:off x="5145088" y="2017713"/>
            <a:ext cx="3694112" cy="3544887"/>
          </a:xfrm>
        </p:spPr>
        <p:txBody>
          <a:bodyPr/>
          <a:lstStyle/>
          <a:p>
            <a:pPr eaLnBrk="1" hangingPunct="1"/>
            <a:endParaRPr lang="en-US" altLang="zh-CN" sz="3600" dirty="0" smtClean="0"/>
          </a:p>
        </p:txBody>
      </p:sp>
      <p:pic>
        <p:nvPicPr>
          <p:cNvPr id="12292" name="Picture 6" descr="header_pic_2"/>
          <p:cNvPicPr>
            <a:picLocks noChangeAspect="1" noChangeArrowheads="1"/>
          </p:cNvPicPr>
          <p:nvPr/>
        </p:nvPicPr>
        <p:blipFill>
          <a:blip r:embed="rId2" cstate="print"/>
          <a:srcRect/>
          <a:stretch>
            <a:fillRect/>
          </a:stretch>
        </p:blipFill>
        <p:spPr bwMode="auto">
          <a:xfrm>
            <a:off x="0" y="0"/>
            <a:ext cx="6477000" cy="950913"/>
          </a:xfrm>
          <a:prstGeom prst="rect">
            <a:avLst/>
          </a:prstGeom>
          <a:noFill/>
          <a:ln w="9525">
            <a:noFill/>
            <a:miter lim="800000"/>
            <a:headEnd/>
            <a:tailEnd/>
          </a:ln>
        </p:spPr>
      </p:pic>
      <p:pic>
        <p:nvPicPr>
          <p:cNvPr id="12293" name="内容占位符 6" descr="Respiratory_system_complete_en.svg.png"/>
          <p:cNvPicPr>
            <a:picLocks noGrp="1" noChangeAspect="1"/>
          </p:cNvPicPr>
          <p:nvPr>
            <p:ph sz="half" idx="1"/>
          </p:nvPr>
        </p:nvPicPr>
        <p:blipFill>
          <a:blip r:embed="rId3" cstate="print"/>
          <a:srcRect/>
          <a:stretch>
            <a:fillRect/>
          </a:stretch>
        </p:blipFill>
        <p:spPr>
          <a:xfrm>
            <a:off x="1000100" y="1571612"/>
            <a:ext cx="6715172" cy="5286388"/>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785794"/>
            <a:ext cx="7800975" cy="563562"/>
          </a:xfrm>
        </p:spPr>
        <p:txBody>
          <a:bodyPr>
            <a:normAutofit fontScale="90000"/>
          </a:bodyPr>
          <a:lstStyle/>
          <a:p>
            <a:pPr>
              <a:defRPr/>
            </a:pPr>
            <a:r>
              <a:rPr lang="zh-CN" altLang="en-US" b="1" dirty="0" smtClean="0">
                <a:solidFill>
                  <a:srgbClr val="FF0000"/>
                </a:solidFill>
                <a:latin typeface="+mn-lt"/>
                <a:ea typeface="+mn-ea"/>
                <a:cs typeface="+mn-cs"/>
              </a:rPr>
              <a:t>无效腔  </a:t>
            </a:r>
            <a:r>
              <a:rPr lang="en-US" altLang="zh-CN" dirty="0" smtClean="0">
                <a:solidFill>
                  <a:srgbClr val="FFFF00"/>
                </a:solidFill>
                <a:latin typeface="+mn-lt"/>
                <a:ea typeface="+mn-ea"/>
                <a:cs typeface="+mn-cs"/>
              </a:rPr>
              <a:t>Dead space </a:t>
            </a:r>
            <a:endParaRPr lang="zh-CN" altLang="en-US" dirty="0">
              <a:solidFill>
                <a:srgbClr val="FFFF00"/>
              </a:solidFill>
            </a:endParaRPr>
          </a:p>
        </p:txBody>
      </p:sp>
      <p:sp>
        <p:nvSpPr>
          <p:cNvPr id="13315" name="内容占位符 2"/>
          <p:cNvSpPr>
            <a:spLocks noGrp="1"/>
          </p:cNvSpPr>
          <p:nvPr>
            <p:ph idx="1"/>
          </p:nvPr>
        </p:nvSpPr>
        <p:spPr/>
        <p:txBody>
          <a:bodyPr>
            <a:normAutofit lnSpcReduction="10000"/>
          </a:bodyPr>
          <a:lstStyle/>
          <a:p>
            <a:endParaRPr lang="en-US" altLang="zh-CN" dirty="0" smtClean="0"/>
          </a:p>
          <a:p>
            <a:r>
              <a:rPr lang="zh-CN" altLang="en-US" dirty="0" smtClean="0"/>
              <a:t>无效腔大约占据人体安静状态下的每次吸入或呼气量的三分之一。</a:t>
            </a:r>
            <a:endParaRPr lang="en-US" altLang="zh-CN" dirty="0" smtClean="0"/>
          </a:p>
          <a:p>
            <a:r>
              <a:rPr lang="en-US" altLang="zh-CN" dirty="0" smtClean="0"/>
              <a:t>The normal value for dead space volume is approximately the lean mass of the body, and averages about a third of the resting </a:t>
            </a:r>
            <a:r>
              <a:rPr lang="en-US" altLang="zh-CN" dirty="0" smtClean="0">
                <a:hlinkClick r:id="rId2" tooltip="Tidal volume"/>
              </a:rPr>
              <a:t>tidal volume</a:t>
            </a:r>
            <a:r>
              <a:rPr lang="en-US" altLang="zh-CN" dirty="0" smtClean="0"/>
              <a:t> (450-500 </a:t>
            </a:r>
            <a:r>
              <a:rPr lang="en-US" altLang="zh-CN" dirty="0" err="1" smtClean="0"/>
              <a:t>mL</a:t>
            </a:r>
            <a:r>
              <a:rPr lang="en-US" altLang="zh-CN" dirty="0" smtClean="0"/>
              <a:t>). In Fowler's original study, the anatomic dead space was 156 ± 28 </a:t>
            </a:r>
            <a:r>
              <a:rPr lang="en-US" altLang="zh-CN" dirty="0" err="1" smtClean="0"/>
              <a:t>mL</a:t>
            </a:r>
            <a:r>
              <a:rPr lang="en-US" altLang="zh-CN" dirty="0" smtClean="0"/>
              <a:t> (n=45 males) or 26% of their tidal volume.</a:t>
            </a:r>
            <a:endParaRPr lang="zh-CN"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1905000" y="685800"/>
            <a:ext cx="6172200" cy="457200"/>
          </a:xfrm>
          <a:prstGeom prst="rect">
            <a:avLst/>
          </a:prstGeom>
          <a:noFill/>
          <a:ln w="9525">
            <a:noFill/>
            <a:miter lim="800000"/>
            <a:headEnd/>
            <a:tailEnd/>
          </a:ln>
        </p:spPr>
        <p:txBody>
          <a:bodyPr>
            <a:spAutoFit/>
          </a:bodyPr>
          <a:lstStyle/>
          <a:p>
            <a:pPr>
              <a:spcBef>
                <a:spcPct val="50000"/>
              </a:spcBef>
            </a:pPr>
            <a:endParaRPr kumimoji="1" lang="zh-CN" altLang="en-US">
              <a:latin typeface="Times New Roman" charset="0"/>
              <a:ea typeface="宋体" pitchFamily="2" charset="-122"/>
            </a:endParaRPr>
          </a:p>
        </p:txBody>
      </p:sp>
      <p:pic>
        <p:nvPicPr>
          <p:cNvPr id="28675" name="Picture 7" descr="DSC05729"/>
          <p:cNvPicPr>
            <a:picLocks noChangeAspect="1" noChangeArrowheads="1"/>
          </p:cNvPicPr>
          <p:nvPr/>
        </p:nvPicPr>
        <p:blipFill>
          <a:blip r:embed="rId2" cstate="print"/>
          <a:srcRect/>
          <a:stretch>
            <a:fillRect/>
          </a:stretch>
        </p:blipFill>
        <p:spPr bwMode="auto">
          <a:xfrm>
            <a:off x="0" y="0"/>
            <a:ext cx="9144000" cy="8305800"/>
          </a:xfrm>
          <a:prstGeom prst="rect">
            <a:avLst/>
          </a:prstGeom>
          <a:noFill/>
          <a:ln w="9525">
            <a:noFill/>
            <a:miter lim="800000"/>
            <a:headEnd/>
            <a:tailEnd/>
          </a:ln>
        </p:spPr>
      </p:pic>
      <p:sp>
        <p:nvSpPr>
          <p:cNvPr id="28676" name="内容占位符 7"/>
          <p:cNvSpPr>
            <a:spLocks noGrp="1"/>
          </p:cNvSpPr>
          <p:nvPr>
            <p:ph sz="quarter" idx="3"/>
          </p:nvPr>
        </p:nvSpPr>
        <p:spPr/>
        <p:txBody>
          <a:bodyPr/>
          <a:lstStyle/>
          <a:p>
            <a:endParaRPr lang="zh-CN" altLang="en-US" smtClean="0"/>
          </a:p>
        </p:txBody>
      </p:sp>
      <p:sp>
        <p:nvSpPr>
          <p:cNvPr id="28677" name="内容占位符 8"/>
          <p:cNvSpPr>
            <a:spLocks noGrp="1"/>
          </p:cNvSpPr>
          <p:nvPr>
            <p:ph sz="quarter" idx="2"/>
          </p:nvPr>
        </p:nvSpPr>
        <p:spPr/>
        <p:txBody>
          <a:bodyPr/>
          <a:lstStyle/>
          <a:p>
            <a:endParaRPr lang="zh-CN" altLang="en-US" smtClean="0"/>
          </a:p>
        </p:txBody>
      </p:sp>
      <p:sp>
        <p:nvSpPr>
          <p:cNvPr id="28678" name="内容占位符 9"/>
          <p:cNvSpPr>
            <a:spLocks noGrp="1"/>
          </p:cNvSpPr>
          <p:nvPr>
            <p:ph sz="quarter" idx="1"/>
          </p:nvPr>
        </p:nvSpPr>
        <p:spPr/>
        <p:txBody>
          <a:bodyPr/>
          <a:lstStyle/>
          <a:p>
            <a:endParaRPr lang="zh-CN"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571472" y="785794"/>
            <a:ext cx="8229600" cy="1143000"/>
          </a:xfrm>
        </p:spPr>
        <p:txBody>
          <a:bodyPr>
            <a:normAutofit/>
          </a:bodyPr>
          <a:lstStyle/>
          <a:p>
            <a:r>
              <a:rPr lang="zh-CN" altLang="en-US" b="1" dirty="0" smtClean="0">
                <a:solidFill>
                  <a:srgbClr val="FF0000"/>
                </a:solidFill>
              </a:rPr>
              <a:t>每分钟呼吸量</a:t>
            </a:r>
            <a:r>
              <a:rPr lang="en-US" altLang="zh-CN" dirty="0" smtClean="0"/>
              <a:t/>
            </a:r>
            <a:br>
              <a:rPr lang="en-US" altLang="zh-CN" dirty="0" smtClean="0"/>
            </a:br>
            <a:r>
              <a:rPr lang="en-US" altLang="zh-CN" dirty="0" smtClean="0">
                <a:solidFill>
                  <a:srgbClr val="FFC000"/>
                </a:solidFill>
              </a:rPr>
              <a:t>Respiratory volume per minute</a:t>
            </a:r>
            <a:endParaRPr lang="zh-CN" altLang="en-US" dirty="0" smtClean="0">
              <a:solidFill>
                <a:srgbClr val="FFC000"/>
              </a:solidFill>
            </a:endParaRPr>
          </a:p>
        </p:txBody>
      </p:sp>
      <p:sp>
        <p:nvSpPr>
          <p:cNvPr id="14339" name="内容占位符 2"/>
          <p:cNvSpPr>
            <a:spLocks noGrp="1"/>
          </p:cNvSpPr>
          <p:nvPr>
            <p:ph idx="1"/>
          </p:nvPr>
        </p:nvSpPr>
        <p:spPr>
          <a:xfrm>
            <a:off x="428596" y="2332037"/>
            <a:ext cx="8229600" cy="4525963"/>
          </a:xfrm>
        </p:spPr>
        <p:txBody>
          <a:bodyPr/>
          <a:lstStyle/>
          <a:p>
            <a:r>
              <a:rPr lang="zh-CN" altLang="en-US" sz="2800" b="1" dirty="0" smtClean="0">
                <a:solidFill>
                  <a:srgbClr val="FF0000"/>
                </a:solidFill>
              </a:rPr>
              <a:t>在安静状态下成年人每分钟呼吸量在</a:t>
            </a:r>
            <a:r>
              <a:rPr lang="en-US" altLang="zh-CN" sz="2800" b="1" dirty="0" smtClean="0">
                <a:solidFill>
                  <a:srgbClr val="FF0000"/>
                </a:solidFill>
              </a:rPr>
              <a:t>5-8</a:t>
            </a:r>
            <a:r>
              <a:rPr lang="zh-CN" altLang="en-US" sz="2800" b="1" dirty="0" smtClean="0">
                <a:solidFill>
                  <a:srgbClr val="FF0000"/>
                </a:solidFill>
              </a:rPr>
              <a:t>升。</a:t>
            </a:r>
            <a:endParaRPr lang="en-US" altLang="zh-CN" sz="2800" b="1" dirty="0" smtClean="0">
              <a:solidFill>
                <a:srgbClr val="FF0000"/>
              </a:solidFill>
            </a:endParaRPr>
          </a:p>
          <a:p>
            <a:r>
              <a:rPr lang="en-US" altLang="zh-CN" sz="2000" dirty="0" smtClean="0">
                <a:solidFill>
                  <a:schemeClr val="tx2"/>
                </a:solidFill>
              </a:rPr>
              <a:t> </a:t>
            </a:r>
            <a:r>
              <a:rPr lang="en-US" altLang="zh-CN" sz="3600" dirty="0" smtClean="0">
                <a:solidFill>
                  <a:schemeClr val="tx2"/>
                </a:solidFill>
              </a:rPr>
              <a:t>The normal volume while resting is about 5–8 </a:t>
            </a:r>
            <a:r>
              <a:rPr lang="en-US" altLang="zh-CN" sz="3600" dirty="0" smtClean="0">
                <a:solidFill>
                  <a:schemeClr val="tx2"/>
                </a:solidFill>
                <a:hlinkClick r:id="rId2" tooltip="Liter"/>
              </a:rPr>
              <a:t>liters</a:t>
            </a:r>
            <a:r>
              <a:rPr lang="en-US" altLang="zh-CN" sz="3600" dirty="0" smtClean="0">
                <a:solidFill>
                  <a:schemeClr val="tx2"/>
                </a:solidFill>
              </a:rPr>
              <a:t> per minute in humans.</a:t>
            </a:r>
          </a:p>
          <a:p>
            <a:endParaRPr lang="en-US" altLang="zh-CN" sz="2000" dirty="0" smtClean="0">
              <a:solidFill>
                <a:schemeClr val="tx2"/>
              </a:solidFill>
            </a:endParaRPr>
          </a:p>
          <a:p>
            <a:endParaRPr lang="en-US" altLang="zh-CN" sz="2000" dirty="0" smtClean="0">
              <a:solidFill>
                <a:schemeClr val="tx2"/>
              </a:solidFill>
            </a:endParaRPr>
          </a:p>
          <a:p>
            <a:endParaRPr lang="en-US" altLang="zh-CN" sz="2000" dirty="0" smtClean="0">
              <a:solidFill>
                <a:schemeClr val="tx2"/>
              </a:solidFill>
            </a:endParaRPr>
          </a:p>
          <a:p>
            <a:r>
              <a:rPr lang="en-US" altLang="zh-CN" sz="1600" i="1" dirty="0" err="1" smtClean="0"/>
              <a:t>Zuurbier</a:t>
            </a:r>
            <a:r>
              <a:rPr lang="en-US" altLang="zh-CN" sz="1600" i="1" dirty="0" smtClean="0"/>
              <a:t>, M., </a:t>
            </a:r>
            <a:r>
              <a:rPr lang="en-US" altLang="zh-CN" sz="1600" i="1" dirty="0" err="1" smtClean="0"/>
              <a:t>Hoek</a:t>
            </a:r>
            <a:r>
              <a:rPr lang="en-US" altLang="zh-CN" sz="1600" i="1" dirty="0" smtClean="0"/>
              <a:t>, G., van den Hazel, P., </a:t>
            </a:r>
            <a:r>
              <a:rPr lang="en-US" altLang="zh-CN" sz="1600" i="1" dirty="0" err="1" smtClean="0"/>
              <a:t>Brunekreef</a:t>
            </a:r>
            <a:r>
              <a:rPr lang="en-US" altLang="zh-CN" sz="1600" i="1" dirty="0" smtClean="0"/>
              <a:t>, B. (2009). </a:t>
            </a:r>
            <a:r>
              <a:rPr lang="en-US" altLang="zh-CN" sz="1600" i="1" u="sng" dirty="0" smtClean="0">
                <a:hlinkClick r:id="rId3"/>
              </a:rPr>
              <a:t>"Minute ventilation of cyclists, car and bus passengers: an experimental study."</a:t>
            </a:r>
            <a:r>
              <a:rPr lang="en-US" altLang="zh-CN" sz="1600" i="1" dirty="0" smtClean="0"/>
              <a:t>. Environmental Health</a:t>
            </a:r>
            <a:r>
              <a:rPr lang="en-US" altLang="zh-CN" sz="1600" b="1" i="1" dirty="0" smtClean="0"/>
              <a:t>8</a:t>
            </a:r>
            <a:r>
              <a:rPr lang="en-US" altLang="zh-CN" sz="1600" i="1" dirty="0" smtClean="0"/>
              <a:t> (48). </a:t>
            </a:r>
            <a:r>
              <a:rPr lang="en-US" altLang="zh-CN" sz="1600" i="1" dirty="0" smtClean="0">
                <a:hlinkClick r:id="rId4" tooltip="Digital object identifier"/>
              </a:rPr>
              <a:t>doi</a:t>
            </a:r>
            <a:r>
              <a:rPr lang="en-US" altLang="zh-CN" sz="1600" i="1" dirty="0" smtClean="0"/>
              <a:t>:</a:t>
            </a:r>
            <a:r>
              <a:rPr lang="en-US" altLang="zh-CN" sz="1600" i="1" dirty="0" smtClean="0">
                <a:hlinkClick r:id="rId5"/>
              </a:rPr>
              <a:t>10.1186/1476-069x-8-48</a:t>
            </a:r>
            <a:r>
              <a:rPr lang="en-US" altLang="zh-CN" sz="1600" i="1" dirty="0" smtClean="0"/>
              <a:t>.</a:t>
            </a:r>
            <a:endParaRPr lang="zh-CN" altLang="en-US" sz="1600" i="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500034" y="571480"/>
            <a:ext cx="8643966" cy="1143000"/>
          </a:xfrm>
        </p:spPr>
        <p:txBody>
          <a:bodyPr/>
          <a:lstStyle/>
          <a:p>
            <a:r>
              <a:rPr lang="en-US" altLang="zh-CN" sz="2800" dirty="0" smtClean="0">
                <a:solidFill>
                  <a:srgbClr val="FFC000"/>
                </a:solidFill>
              </a:rPr>
              <a:t>1 minute: 8,000 ml, Dead space:150ml </a:t>
            </a:r>
            <a:endParaRPr lang="zh-CN" altLang="en-US" sz="2800" dirty="0" smtClean="0">
              <a:solidFill>
                <a:srgbClr val="FFC000"/>
              </a:solidFill>
            </a:endParaRPr>
          </a:p>
        </p:txBody>
      </p:sp>
      <p:sp>
        <p:nvSpPr>
          <p:cNvPr id="15363" name="内容占位符 2"/>
          <p:cNvSpPr>
            <a:spLocks noGrp="1"/>
          </p:cNvSpPr>
          <p:nvPr>
            <p:ph idx="1"/>
          </p:nvPr>
        </p:nvSpPr>
        <p:spPr>
          <a:xfrm>
            <a:off x="304800" y="2514600"/>
            <a:ext cx="4419600" cy="4114800"/>
          </a:xfrm>
        </p:spPr>
        <p:txBody>
          <a:bodyPr/>
          <a:lstStyle/>
          <a:p>
            <a:r>
              <a:rPr lang="en-US" altLang="zh-CN" dirty="0" smtClean="0"/>
              <a:t>20 times</a:t>
            </a:r>
            <a:r>
              <a:rPr lang="zh-CN" altLang="en-US" dirty="0" smtClean="0"/>
              <a:t>：</a:t>
            </a:r>
            <a:r>
              <a:rPr lang="en-US" altLang="zh-CN" dirty="0" smtClean="0"/>
              <a:t>8,000 ml</a:t>
            </a:r>
          </a:p>
          <a:p>
            <a:r>
              <a:rPr lang="en-US" altLang="zh-CN" dirty="0" smtClean="0"/>
              <a:t>1   time </a:t>
            </a:r>
            <a:r>
              <a:rPr lang="zh-CN" altLang="en-US" dirty="0" smtClean="0"/>
              <a:t>： </a:t>
            </a:r>
            <a:r>
              <a:rPr lang="en-US" altLang="zh-CN" dirty="0" smtClean="0"/>
              <a:t>400  ml</a:t>
            </a:r>
            <a:r>
              <a:rPr lang="zh-CN" altLang="en-US" dirty="0" smtClean="0"/>
              <a:t> </a:t>
            </a:r>
            <a:endParaRPr lang="en-US" altLang="zh-CN" dirty="0" smtClean="0"/>
          </a:p>
          <a:p>
            <a:r>
              <a:rPr lang="en-US" altLang="zh-CN" dirty="0" smtClean="0"/>
              <a:t>400-150=250ml</a:t>
            </a:r>
          </a:p>
          <a:p>
            <a:r>
              <a:rPr lang="en-US" altLang="zh-CN" dirty="0" smtClean="0"/>
              <a:t>250*20=5,000 ml/m</a:t>
            </a:r>
            <a:r>
              <a:rPr lang="zh-CN" altLang="en-US" dirty="0" smtClean="0"/>
              <a:t> </a:t>
            </a:r>
            <a:endParaRPr lang="en-US" altLang="zh-CN" dirty="0" smtClean="0"/>
          </a:p>
          <a:p>
            <a:endParaRPr lang="zh-CN" altLang="en-US" dirty="0" smtClean="0"/>
          </a:p>
        </p:txBody>
      </p:sp>
      <p:sp>
        <p:nvSpPr>
          <p:cNvPr id="4" name="内容占位符 2"/>
          <p:cNvSpPr txBox="1">
            <a:spLocks/>
          </p:cNvSpPr>
          <p:nvPr/>
        </p:nvSpPr>
        <p:spPr bwMode="auto">
          <a:xfrm>
            <a:off x="4876800" y="2438400"/>
            <a:ext cx="4267200" cy="4114800"/>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n"/>
              <a:defRPr/>
            </a:pPr>
            <a:r>
              <a:rPr lang="en-US" altLang="zh-CN" sz="3200" kern="0" dirty="0" smtClean="0">
                <a:latin typeface="+mn-lt"/>
                <a:ea typeface="+mn-ea"/>
              </a:rPr>
              <a:t>10 times: 8,000 </a:t>
            </a:r>
            <a:r>
              <a:rPr lang="en-US" altLang="zh-CN" sz="3200" kern="0" dirty="0">
                <a:latin typeface="+mn-lt"/>
                <a:ea typeface="+mn-ea"/>
              </a:rPr>
              <a:t>ml</a:t>
            </a:r>
          </a:p>
          <a:p>
            <a:pPr marL="342900" indent="-342900" eaLnBrk="0" hangingPunct="0">
              <a:spcBef>
                <a:spcPct val="20000"/>
              </a:spcBef>
              <a:buClr>
                <a:schemeClr val="folHlink"/>
              </a:buClr>
              <a:buSzPct val="60000"/>
              <a:buFont typeface="Wingdings" pitchFamily="2" charset="2"/>
              <a:buChar char="n"/>
              <a:defRPr/>
            </a:pPr>
            <a:r>
              <a:rPr lang="en-US" altLang="zh-CN" sz="3200" kern="0" dirty="0">
                <a:latin typeface="+mn-lt"/>
                <a:ea typeface="+mn-ea"/>
              </a:rPr>
              <a:t>1 time   </a:t>
            </a:r>
            <a:r>
              <a:rPr lang="en-US" altLang="zh-CN" sz="3200" kern="0" dirty="0" smtClean="0">
                <a:latin typeface="+mn-lt"/>
                <a:ea typeface="+mn-ea"/>
              </a:rPr>
              <a:t>: 800 </a:t>
            </a:r>
            <a:r>
              <a:rPr lang="en-US" altLang="zh-CN" sz="3200" kern="0" dirty="0">
                <a:latin typeface="+mn-lt"/>
                <a:ea typeface="+mn-ea"/>
              </a:rPr>
              <a:t>ml</a:t>
            </a:r>
          </a:p>
          <a:p>
            <a:pPr marL="342900" indent="-342900" eaLnBrk="0" hangingPunct="0">
              <a:spcBef>
                <a:spcPct val="20000"/>
              </a:spcBef>
              <a:buClr>
                <a:schemeClr val="folHlink"/>
              </a:buClr>
              <a:buSzPct val="60000"/>
              <a:buFont typeface="Wingdings" pitchFamily="2" charset="2"/>
              <a:buChar char="n"/>
              <a:defRPr/>
            </a:pPr>
            <a:r>
              <a:rPr lang="en-US" altLang="zh-CN" sz="3200" kern="0" dirty="0" smtClean="0">
                <a:latin typeface="+mn-lt"/>
                <a:ea typeface="+mn-ea"/>
              </a:rPr>
              <a:t>800-150=650 ml</a:t>
            </a:r>
            <a:endParaRPr lang="en-US" altLang="zh-CN" sz="3200" kern="0" dirty="0">
              <a:latin typeface="+mn-lt"/>
              <a:ea typeface="+mn-ea"/>
            </a:endParaRPr>
          </a:p>
          <a:p>
            <a:pPr marL="342900" indent="-342900" eaLnBrk="0" hangingPunct="0">
              <a:spcBef>
                <a:spcPct val="20000"/>
              </a:spcBef>
              <a:buClr>
                <a:schemeClr val="folHlink"/>
              </a:buClr>
              <a:buSzPct val="60000"/>
              <a:buFont typeface="Wingdings" pitchFamily="2" charset="2"/>
              <a:buChar char="n"/>
              <a:defRPr/>
            </a:pPr>
            <a:r>
              <a:rPr lang="en-US" altLang="zh-CN" sz="3200" kern="0" dirty="0" smtClean="0">
                <a:latin typeface="+mn-lt"/>
                <a:ea typeface="+mn-ea"/>
              </a:rPr>
              <a:t>650*10=6,500 </a:t>
            </a:r>
            <a:r>
              <a:rPr lang="en-US" altLang="zh-CN" sz="3200" kern="0" dirty="0">
                <a:latin typeface="+mn-lt"/>
                <a:ea typeface="+mn-ea"/>
              </a:rPr>
              <a:t>ml/m</a:t>
            </a:r>
            <a:r>
              <a:rPr lang="zh-CN" altLang="en-US" sz="3200" kern="0" dirty="0">
                <a:latin typeface="+mn-lt"/>
                <a:ea typeface="+mn-ea"/>
              </a:rPr>
              <a:t> </a:t>
            </a:r>
            <a:endParaRPr lang="en-US" altLang="zh-CN" sz="3200" kern="0" dirty="0">
              <a:latin typeface="+mn-lt"/>
              <a:ea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en-US" altLang="zh-CN" sz="2800" dirty="0" err="1" smtClean="0">
                <a:solidFill>
                  <a:srgbClr val="FFC000"/>
                </a:solidFill>
              </a:rPr>
              <a:t>Defferent</a:t>
            </a:r>
            <a:r>
              <a:rPr lang="en-US" altLang="zh-CN" sz="2800" dirty="0" smtClean="0">
                <a:solidFill>
                  <a:srgbClr val="FFC000"/>
                </a:solidFill>
              </a:rPr>
              <a:t> RV Contrast table (ml)</a:t>
            </a:r>
            <a:endParaRPr lang="zh-CN" altLang="en-US" sz="2800" dirty="0" smtClean="0">
              <a:solidFill>
                <a:srgbClr val="FFC000"/>
              </a:solidFill>
            </a:endParaRPr>
          </a:p>
        </p:txBody>
      </p:sp>
      <p:graphicFrame>
        <p:nvGraphicFramePr>
          <p:cNvPr id="4" name="表格 3"/>
          <p:cNvGraphicFramePr>
            <a:graphicFrameLocks noGrp="1"/>
          </p:cNvGraphicFramePr>
          <p:nvPr/>
        </p:nvGraphicFramePr>
        <p:xfrm>
          <a:off x="0" y="2057400"/>
          <a:ext cx="9144000" cy="396240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782148">
                <a:tc>
                  <a:txBody>
                    <a:bodyPr/>
                    <a:lstStyle/>
                    <a:p>
                      <a:pPr algn="ctr"/>
                      <a:r>
                        <a:rPr lang="en-US" altLang="zh-CN" dirty="0" smtClean="0"/>
                        <a:t>times</a:t>
                      </a:r>
                      <a:endParaRPr lang="zh-CN" altLang="en-US" dirty="0"/>
                    </a:p>
                  </a:txBody>
                  <a:tcPr/>
                </a:tc>
                <a:tc>
                  <a:txBody>
                    <a:bodyPr/>
                    <a:lstStyle/>
                    <a:p>
                      <a:pPr algn="ctr"/>
                      <a:r>
                        <a:rPr lang="en-US" altLang="zh-CN" dirty="0" smtClean="0"/>
                        <a:t>1 time</a:t>
                      </a:r>
                      <a:endParaRPr lang="zh-CN" altLang="en-US" dirty="0"/>
                    </a:p>
                  </a:txBody>
                  <a:tcPr/>
                </a:tc>
                <a:tc>
                  <a:txBody>
                    <a:bodyPr/>
                    <a:lstStyle/>
                    <a:p>
                      <a:pPr algn="ctr"/>
                      <a:r>
                        <a:rPr lang="en-US" altLang="zh-CN" dirty="0" smtClean="0"/>
                        <a:t>1 minute</a:t>
                      </a:r>
                      <a:endParaRPr lang="zh-CN" altLang="en-US" dirty="0"/>
                    </a:p>
                  </a:txBody>
                  <a:tcPr/>
                </a:tc>
                <a:tc>
                  <a:txBody>
                    <a:bodyPr/>
                    <a:lstStyle/>
                    <a:p>
                      <a:pPr algn="ctr"/>
                      <a:r>
                        <a:rPr lang="en-US" altLang="zh-CN" dirty="0" smtClean="0"/>
                        <a:t>1 hour</a:t>
                      </a:r>
                      <a:endParaRPr lang="zh-CN" altLang="en-US" dirty="0"/>
                    </a:p>
                  </a:txBody>
                  <a:tcPr/>
                </a:tc>
                <a:tc>
                  <a:txBody>
                    <a:bodyPr/>
                    <a:lstStyle/>
                    <a:p>
                      <a:pPr algn="ctr"/>
                      <a:r>
                        <a:rPr lang="en-US" altLang="zh-CN" dirty="0" smtClean="0"/>
                        <a:t>1 day</a:t>
                      </a:r>
                      <a:endParaRPr lang="zh-CN" altLang="en-US" dirty="0"/>
                    </a:p>
                  </a:txBody>
                  <a:tcPr/>
                </a:tc>
              </a:tr>
              <a:tr h="795063">
                <a:tc>
                  <a:txBody>
                    <a:bodyPr/>
                    <a:lstStyle/>
                    <a:p>
                      <a:pPr algn="ctr"/>
                      <a:r>
                        <a:rPr lang="en-US" altLang="zh-CN" dirty="0" smtClean="0"/>
                        <a:t>20</a:t>
                      </a:r>
                      <a:endParaRPr lang="zh-CN" altLang="en-US" dirty="0"/>
                    </a:p>
                  </a:txBody>
                  <a:tcPr/>
                </a:tc>
                <a:tc>
                  <a:txBody>
                    <a:bodyPr/>
                    <a:lstStyle/>
                    <a:p>
                      <a:pPr algn="ctr"/>
                      <a:r>
                        <a:rPr lang="en-US" altLang="zh-CN" dirty="0" smtClean="0"/>
                        <a:t>250</a:t>
                      </a:r>
                      <a:endParaRPr lang="zh-CN" altLang="en-US" dirty="0"/>
                    </a:p>
                  </a:txBody>
                  <a:tcPr/>
                </a:tc>
                <a:tc>
                  <a:txBody>
                    <a:bodyPr/>
                    <a:lstStyle/>
                    <a:p>
                      <a:pPr algn="ctr"/>
                      <a:r>
                        <a:rPr lang="en-US" altLang="zh-CN" dirty="0" smtClean="0"/>
                        <a:t>5,000</a:t>
                      </a:r>
                      <a:endParaRPr lang="zh-CN" altLang="en-US" dirty="0"/>
                    </a:p>
                  </a:txBody>
                  <a:tcPr/>
                </a:tc>
                <a:tc>
                  <a:txBody>
                    <a:bodyPr/>
                    <a:lstStyle/>
                    <a:p>
                      <a:pPr algn="ctr"/>
                      <a:r>
                        <a:rPr lang="en-US" altLang="zh-CN" dirty="0" smtClean="0"/>
                        <a:t>300,000</a:t>
                      </a:r>
                      <a:endParaRPr lang="zh-CN" altLang="en-US" dirty="0"/>
                    </a:p>
                  </a:txBody>
                  <a:tcPr/>
                </a:tc>
                <a:tc>
                  <a:txBody>
                    <a:bodyPr/>
                    <a:lstStyle/>
                    <a:p>
                      <a:pPr algn="ctr"/>
                      <a:r>
                        <a:rPr lang="en-US" altLang="zh-CN" dirty="0" smtClean="0"/>
                        <a:t>720,000</a:t>
                      </a:r>
                      <a:endParaRPr lang="zh-CN" altLang="en-US" dirty="0"/>
                    </a:p>
                  </a:txBody>
                  <a:tcPr/>
                </a:tc>
              </a:tr>
              <a:tr h="795063">
                <a:tc>
                  <a:txBody>
                    <a:bodyPr/>
                    <a:lstStyle/>
                    <a:p>
                      <a:pPr algn="ctr"/>
                      <a:r>
                        <a:rPr lang="en-US" altLang="zh-CN" dirty="0" smtClean="0"/>
                        <a:t>10</a:t>
                      </a:r>
                      <a:endParaRPr lang="zh-CN" altLang="en-US" dirty="0"/>
                    </a:p>
                  </a:txBody>
                  <a:tcPr/>
                </a:tc>
                <a:tc>
                  <a:txBody>
                    <a:bodyPr/>
                    <a:lstStyle/>
                    <a:p>
                      <a:pPr algn="ctr"/>
                      <a:r>
                        <a:rPr lang="en-US" altLang="zh-CN" dirty="0" smtClean="0"/>
                        <a:t>650</a:t>
                      </a:r>
                      <a:endParaRPr lang="zh-CN" altLang="en-US" dirty="0"/>
                    </a:p>
                  </a:txBody>
                  <a:tcPr/>
                </a:tc>
                <a:tc>
                  <a:txBody>
                    <a:bodyPr/>
                    <a:lstStyle/>
                    <a:p>
                      <a:pPr algn="ctr"/>
                      <a:r>
                        <a:rPr lang="en-US" altLang="zh-CN" dirty="0" smtClean="0"/>
                        <a:t>6,500</a:t>
                      </a:r>
                      <a:endParaRPr lang="zh-CN" altLang="en-US" dirty="0"/>
                    </a:p>
                  </a:txBody>
                  <a:tcPr/>
                </a:tc>
                <a:tc>
                  <a:txBody>
                    <a:bodyPr/>
                    <a:lstStyle/>
                    <a:p>
                      <a:pPr algn="ctr"/>
                      <a:r>
                        <a:rPr lang="en-US" altLang="zh-CN" dirty="0" smtClean="0"/>
                        <a:t>390,000</a:t>
                      </a:r>
                      <a:endParaRPr lang="zh-CN" altLang="en-US" dirty="0"/>
                    </a:p>
                  </a:txBody>
                  <a:tcPr/>
                </a:tc>
                <a:tc>
                  <a:txBody>
                    <a:bodyPr/>
                    <a:lstStyle/>
                    <a:p>
                      <a:pPr algn="ctr"/>
                      <a:r>
                        <a:rPr lang="en-US" altLang="zh-CN" dirty="0" smtClean="0"/>
                        <a:t>936,000</a:t>
                      </a:r>
                      <a:endParaRPr lang="zh-CN" altLang="en-US" dirty="0"/>
                    </a:p>
                  </a:txBody>
                  <a:tcPr/>
                </a:tc>
              </a:tr>
              <a:tr h="795063">
                <a:tc>
                  <a:txBody>
                    <a:bodyPr/>
                    <a:lstStyle/>
                    <a:p>
                      <a:pPr algn="ctr"/>
                      <a:r>
                        <a:rPr lang="en-US" altLang="zh-CN" dirty="0" smtClean="0"/>
                        <a:t>5</a:t>
                      </a:r>
                      <a:endParaRPr lang="zh-CN" altLang="en-US" dirty="0"/>
                    </a:p>
                  </a:txBody>
                  <a:tcPr/>
                </a:tc>
                <a:tc>
                  <a:txBody>
                    <a:bodyPr/>
                    <a:lstStyle/>
                    <a:p>
                      <a:pPr algn="ctr"/>
                      <a:r>
                        <a:rPr lang="en-US" altLang="zh-CN" dirty="0" smtClean="0"/>
                        <a:t>1,450</a:t>
                      </a:r>
                      <a:endParaRPr lang="zh-CN" altLang="en-US" dirty="0"/>
                    </a:p>
                  </a:txBody>
                  <a:tcPr/>
                </a:tc>
                <a:tc>
                  <a:txBody>
                    <a:bodyPr/>
                    <a:lstStyle/>
                    <a:p>
                      <a:pPr algn="ctr"/>
                      <a:r>
                        <a:rPr lang="en-US" altLang="zh-CN" dirty="0" smtClean="0"/>
                        <a:t>7,250</a:t>
                      </a:r>
                      <a:endParaRPr lang="zh-CN" altLang="en-US" dirty="0"/>
                    </a:p>
                  </a:txBody>
                  <a:tcPr/>
                </a:tc>
                <a:tc>
                  <a:txBody>
                    <a:bodyPr/>
                    <a:lstStyle/>
                    <a:p>
                      <a:pPr algn="ctr"/>
                      <a:r>
                        <a:rPr lang="en-US" altLang="zh-CN" dirty="0" smtClean="0"/>
                        <a:t>435,000</a:t>
                      </a:r>
                      <a:endParaRPr lang="zh-CN" altLang="en-US" dirty="0"/>
                    </a:p>
                  </a:txBody>
                  <a:tcPr/>
                </a:tc>
                <a:tc>
                  <a:txBody>
                    <a:bodyPr/>
                    <a:lstStyle/>
                    <a:p>
                      <a:pPr algn="ctr"/>
                      <a:r>
                        <a:rPr lang="en-US" altLang="zh-CN" dirty="0" smtClean="0"/>
                        <a:t>1,044,000</a:t>
                      </a:r>
                      <a:endParaRPr lang="zh-CN" altLang="en-US" dirty="0"/>
                    </a:p>
                  </a:txBody>
                  <a:tcPr/>
                </a:tc>
              </a:tr>
              <a:tr h="795063">
                <a:tc>
                  <a:txBody>
                    <a:bodyPr/>
                    <a:lstStyle/>
                    <a:p>
                      <a:pPr algn="ctr"/>
                      <a:r>
                        <a:rPr lang="en-US" altLang="zh-CN" dirty="0" smtClean="0"/>
                        <a:t>1</a:t>
                      </a:r>
                    </a:p>
                  </a:txBody>
                  <a:tcPr/>
                </a:tc>
                <a:tc>
                  <a:txBody>
                    <a:bodyPr/>
                    <a:lstStyle/>
                    <a:p>
                      <a:pPr algn="ctr"/>
                      <a:r>
                        <a:rPr lang="en-US" altLang="zh-CN" dirty="0" smtClean="0"/>
                        <a:t>7,850</a:t>
                      </a:r>
                      <a:endParaRPr lang="zh-CN" altLang="en-US" dirty="0"/>
                    </a:p>
                  </a:txBody>
                  <a:tcPr/>
                </a:tc>
                <a:tc>
                  <a:txBody>
                    <a:bodyPr/>
                    <a:lstStyle/>
                    <a:p>
                      <a:pPr algn="ctr"/>
                      <a:r>
                        <a:rPr lang="en-US" altLang="zh-CN" dirty="0" smtClean="0"/>
                        <a:t>7,850</a:t>
                      </a:r>
                      <a:endParaRPr lang="zh-CN" altLang="en-US" dirty="0"/>
                    </a:p>
                  </a:txBody>
                  <a:tcPr/>
                </a:tc>
                <a:tc>
                  <a:txBody>
                    <a:bodyPr/>
                    <a:lstStyle/>
                    <a:p>
                      <a:pPr algn="ctr"/>
                      <a:r>
                        <a:rPr lang="en-US" altLang="zh-CN" dirty="0" smtClean="0"/>
                        <a:t>471,000</a:t>
                      </a:r>
                      <a:endParaRPr lang="zh-CN" altLang="en-US" dirty="0"/>
                    </a:p>
                  </a:txBody>
                  <a:tcPr/>
                </a:tc>
                <a:tc>
                  <a:txBody>
                    <a:bodyPr/>
                    <a:lstStyle/>
                    <a:p>
                      <a:pPr algn="ctr"/>
                      <a:r>
                        <a:rPr lang="en-US" altLang="zh-CN" dirty="0" smtClean="0"/>
                        <a:t>1,130,400</a:t>
                      </a:r>
                      <a:endParaRPr lang="zh-CN" altLang="en-US" dirty="0"/>
                    </a:p>
                  </a:txBody>
                  <a:tcPr/>
                </a:tc>
              </a:tr>
            </a:tbl>
          </a:graphicData>
        </a:graphic>
      </p:graphicFrame>
      <p:sp>
        <p:nvSpPr>
          <p:cNvPr id="16425" name="TextBox 4"/>
          <p:cNvSpPr txBox="1">
            <a:spLocks noChangeArrowheads="1"/>
          </p:cNvSpPr>
          <p:nvPr/>
        </p:nvSpPr>
        <p:spPr bwMode="auto">
          <a:xfrm>
            <a:off x="2286000" y="6172200"/>
            <a:ext cx="3581400" cy="369332"/>
          </a:xfrm>
          <a:prstGeom prst="rect">
            <a:avLst/>
          </a:prstGeom>
          <a:noFill/>
          <a:ln w="9525">
            <a:noFill/>
            <a:miter lim="800000"/>
            <a:headEnd/>
            <a:tailEnd/>
          </a:ln>
        </p:spPr>
        <p:txBody>
          <a:bodyPr>
            <a:spAutoFit/>
          </a:bodyPr>
          <a:lstStyle/>
          <a:p>
            <a:r>
              <a:rPr lang="en-US" altLang="zh-CN" dirty="0"/>
              <a:t>RV: Respiratory </a:t>
            </a:r>
            <a:r>
              <a:rPr lang="en-US" altLang="zh-CN" dirty="0" smtClean="0"/>
              <a:t>Volume</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00034" y="357166"/>
            <a:ext cx="9286940" cy="1462087"/>
          </a:xfrm>
        </p:spPr>
        <p:txBody>
          <a:bodyPr/>
          <a:lstStyle/>
          <a:p>
            <a:pPr eaLnBrk="1" hangingPunct="1"/>
            <a:r>
              <a:rPr lang="en-US" altLang="zh-CN" sz="3000" dirty="0" smtClean="0">
                <a:solidFill>
                  <a:srgbClr val="FFFF00"/>
                </a:solidFill>
              </a:rPr>
              <a:t>Suitable age group of Qigong practice</a:t>
            </a:r>
          </a:p>
        </p:txBody>
      </p:sp>
      <p:sp>
        <p:nvSpPr>
          <p:cNvPr id="53251" name="Rectangle 3"/>
          <p:cNvSpPr>
            <a:spLocks noGrp="1" noChangeArrowheads="1"/>
          </p:cNvSpPr>
          <p:nvPr>
            <p:ph type="body" idx="1"/>
          </p:nvPr>
        </p:nvSpPr>
        <p:spPr/>
        <p:txBody>
          <a:bodyPr/>
          <a:lstStyle/>
          <a:p>
            <a:pPr eaLnBrk="1" hangingPunct="1"/>
            <a:r>
              <a:rPr lang="en-US" altLang="zh-CN" sz="3600" dirty="0" smtClean="0"/>
              <a:t>Everyone can benefit from Qigong practice, regardless of age. As it doesn</a:t>
            </a:r>
            <a:r>
              <a:rPr lang="en-US" altLang="zh-CN" sz="3600" dirty="0" smtClean="0">
                <a:latin typeface="Arial" charset="0"/>
              </a:rPr>
              <a:t>’</a:t>
            </a:r>
            <a:r>
              <a:rPr lang="en-US" altLang="zh-CN" sz="3600" dirty="0" smtClean="0"/>
              <a:t>t require much physical strength consumption, Qigong is an ideal exercise particularly for middle-aged or senior people. In China, Qigong is one of the major morning exercises.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内容占位符 5" descr="IMG_7424.jpg"/>
          <p:cNvPicPr>
            <a:picLocks noGrp="1" noChangeAspect="1"/>
          </p:cNvPicPr>
          <p:nvPr>
            <p:ph idx="1"/>
          </p:nvPr>
        </p:nvPicPr>
        <p:blipFill>
          <a:blip r:embed="rId2" cstate="print"/>
          <a:stretch>
            <a:fillRect/>
          </a:stretch>
        </p:blipFill>
        <p:spPr>
          <a:xfrm>
            <a:off x="0" y="0"/>
            <a:ext cx="9215467" cy="68580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5" name="Picture 1" descr="C:\Users\user\AppData\Roaming\Tencent\Users\436014932\QQ\WinTemp\RichOle\V8[FQA)H{32K6P`FE`4HNEB.png"/>
          <p:cNvPicPr>
            <a:picLocks noChangeAspect="1" noChangeArrowheads="1"/>
          </p:cNvPicPr>
          <p:nvPr/>
        </p:nvPicPr>
        <p:blipFill>
          <a:blip r:embed="rId2" cstate="print"/>
          <a:srcRect/>
          <a:stretch>
            <a:fillRect/>
          </a:stretch>
        </p:blipFill>
        <p:spPr bwMode="auto">
          <a:xfrm>
            <a:off x="4057032" y="0"/>
            <a:ext cx="5086968" cy="3786190"/>
          </a:xfrm>
          <a:prstGeom prst="rect">
            <a:avLst/>
          </a:prstGeom>
          <a:noFill/>
        </p:spPr>
      </p:pic>
      <p:pic>
        <p:nvPicPr>
          <p:cNvPr id="1026" name="Picture 2" descr="C:\Users\user\AppData\Roaming\Tencent\Users\436014932\QQ\WinTemp\RichOle\G)0O44`{B[K@3XGOZHF(_78.png"/>
          <p:cNvPicPr>
            <a:picLocks noChangeAspect="1" noChangeArrowheads="1"/>
          </p:cNvPicPr>
          <p:nvPr/>
        </p:nvPicPr>
        <p:blipFill>
          <a:blip r:embed="rId3" cstate="print"/>
          <a:srcRect/>
          <a:stretch>
            <a:fillRect/>
          </a:stretch>
        </p:blipFill>
        <p:spPr bwMode="auto">
          <a:xfrm>
            <a:off x="0" y="3786190"/>
            <a:ext cx="6323501" cy="307181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smtClean="0"/>
              <a:t>Healthy Effect of Qigong</a:t>
            </a:r>
          </a:p>
        </p:txBody>
      </p:sp>
      <p:sp>
        <p:nvSpPr>
          <p:cNvPr id="45059" name="Rectangle 3"/>
          <p:cNvSpPr>
            <a:spLocks noGrp="1" noChangeArrowheads="1"/>
          </p:cNvSpPr>
          <p:nvPr>
            <p:ph type="body" idx="1"/>
          </p:nvPr>
        </p:nvSpPr>
        <p:spPr/>
        <p:txBody>
          <a:bodyPr/>
          <a:lstStyle/>
          <a:p>
            <a:pPr eaLnBrk="1" hangingPunct="1"/>
            <a:r>
              <a:rPr lang="en-US" altLang="zh-CN" sz="2800" smtClean="0"/>
              <a:t>Qigong benefits physical and mental health, because it can achieve harmony of body, breath and mind and maintain balanced coordination of human organic system through self-adjustment of the three. Its healthy effects have been recognized by modern medicinal science and now it is used as a supplementary and alternative therapy in western medicine.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zh-CN" dirty="0" smtClean="0">
                <a:ea typeface="PMingLiU" pitchFamily="18" charset="-120"/>
              </a:rPr>
              <a:t>Physical and Mind Health</a:t>
            </a:r>
            <a:endParaRPr lang="zh-CN" altLang="en-US" dirty="0" smtClean="0">
              <a:ea typeface="PMingLiU" pitchFamily="18" charset="-120"/>
            </a:endParaRPr>
          </a:p>
        </p:txBody>
      </p:sp>
      <p:grpSp>
        <p:nvGrpSpPr>
          <p:cNvPr id="43011" name="Group 3"/>
          <p:cNvGrpSpPr>
            <a:grpSpLocks/>
          </p:cNvGrpSpPr>
          <p:nvPr/>
        </p:nvGrpSpPr>
        <p:grpSpPr bwMode="auto">
          <a:xfrm>
            <a:off x="250825" y="1773238"/>
            <a:ext cx="8893175" cy="4752975"/>
            <a:chOff x="528" y="1248"/>
            <a:chExt cx="4656" cy="2256"/>
          </a:xfrm>
        </p:grpSpPr>
        <p:grpSp>
          <p:nvGrpSpPr>
            <p:cNvPr id="43013" name="Group 4"/>
            <p:cNvGrpSpPr>
              <a:grpSpLocks/>
            </p:cNvGrpSpPr>
            <p:nvPr/>
          </p:nvGrpSpPr>
          <p:grpSpPr bwMode="auto">
            <a:xfrm>
              <a:off x="1824" y="1248"/>
              <a:ext cx="2014" cy="1821"/>
              <a:chOff x="1872" y="1824"/>
              <a:chExt cx="2014" cy="1821"/>
            </a:xfrm>
          </p:grpSpPr>
          <p:sp>
            <p:nvSpPr>
              <p:cNvPr id="236549" name="AutoShape 5"/>
              <p:cNvSpPr>
                <a:spLocks noChangeArrowheads="1"/>
              </p:cNvSpPr>
              <p:nvPr/>
            </p:nvSpPr>
            <p:spPr bwMode="gray">
              <a:xfrm rot="16200000" flipH="1">
                <a:off x="1820" y="2528"/>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zh-CN" altLang="en-US">
                  <a:ea typeface="宋体" pitchFamily="2" charset="-122"/>
                </a:endParaRPr>
              </a:p>
            </p:txBody>
          </p:sp>
          <p:sp>
            <p:nvSpPr>
              <p:cNvPr id="236550" name="AutoShape 6"/>
              <p:cNvSpPr>
                <a:spLocks noChangeArrowheads="1"/>
              </p:cNvSpPr>
              <p:nvPr/>
            </p:nvSpPr>
            <p:spPr bwMode="gray">
              <a:xfrm rot="5400000" flipH="1">
                <a:off x="3631" y="2493"/>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zh-CN" altLang="en-US">
                  <a:ea typeface="宋体" pitchFamily="2" charset="-122"/>
                </a:endParaRPr>
              </a:p>
            </p:txBody>
          </p:sp>
          <p:sp>
            <p:nvSpPr>
              <p:cNvPr id="236551" name="AutoShape 7"/>
              <p:cNvSpPr>
                <a:spLocks noChangeArrowheads="1"/>
              </p:cNvSpPr>
              <p:nvPr/>
            </p:nvSpPr>
            <p:spPr bwMode="gray">
              <a:xfrm rot="10800000" flipH="1">
                <a:off x="2725" y="3440"/>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zh-CN" altLang="en-US">
                  <a:ea typeface="宋体" pitchFamily="2" charset="-122"/>
                </a:endParaRPr>
              </a:p>
            </p:txBody>
          </p:sp>
          <p:sp>
            <p:nvSpPr>
              <p:cNvPr id="43031" name="Oval 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zh-CN" altLang="en-US">
                  <a:ea typeface="宋体" pitchFamily="2" charset="-122"/>
                </a:endParaRPr>
              </a:p>
            </p:txBody>
          </p:sp>
          <p:sp>
            <p:nvSpPr>
              <p:cNvPr id="43032" name="Oval 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a:ea typeface="宋体" pitchFamily="2" charset="-122"/>
                </a:endParaRPr>
              </a:p>
            </p:txBody>
          </p:sp>
          <p:sp>
            <p:nvSpPr>
              <p:cNvPr id="236554" name="Oval 10"/>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43034" name="Oval 1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zh-CN" altLang="en-US">
                  <a:ea typeface="宋体" pitchFamily="2" charset="-122"/>
                </a:endParaRPr>
              </a:p>
            </p:txBody>
          </p:sp>
          <p:sp>
            <p:nvSpPr>
              <p:cNvPr id="236556" name="Oval 12"/>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43036" name="Oval 1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zh-CN" altLang="en-US">
                  <a:ea typeface="宋体" pitchFamily="2" charset="-122"/>
                </a:endParaRPr>
              </a:p>
            </p:txBody>
          </p:sp>
        </p:grpSp>
        <p:sp>
          <p:nvSpPr>
            <p:cNvPr id="236558" name="AutoShape 14"/>
            <p:cNvSpPr>
              <a:spLocks noChangeArrowheads="1"/>
            </p:cNvSpPr>
            <p:nvPr/>
          </p:nvSpPr>
          <p:spPr bwMode="gray">
            <a:xfrm>
              <a:off x="528" y="2256"/>
              <a:ext cx="1152" cy="38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lgn="ctr">
                <a:defRPr/>
              </a:pPr>
              <a:r>
                <a:rPr lang="zh-CN" altLang="en-US" sz="2400" b="1">
                  <a:solidFill>
                    <a:srgbClr val="FE0E14"/>
                  </a:solidFill>
                  <a:ea typeface="PMingLiU" pitchFamily="18" charset="-120"/>
                </a:rPr>
                <a:t>延缓</a:t>
              </a:r>
              <a:r>
                <a:rPr lang="zh-TW" altLang="en-US" sz="2400" b="1">
                  <a:solidFill>
                    <a:srgbClr val="FE0E14"/>
                  </a:solidFill>
                  <a:ea typeface="PMingLiU" pitchFamily="18" charset="-120"/>
                </a:rPr>
                <a:t>智力衰退</a:t>
              </a:r>
              <a:endParaRPr lang="zh-CN" altLang="en-US" sz="2400" b="1">
                <a:solidFill>
                  <a:srgbClr val="FE0E14"/>
                </a:solidFill>
                <a:ea typeface="PMingLiU" pitchFamily="18" charset="-120"/>
              </a:endParaRPr>
            </a:p>
          </p:txBody>
        </p:sp>
        <p:sp>
          <p:nvSpPr>
            <p:cNvPr id="236559" name="AutoShape 15"/>
            <p:cNvSpPr>
              <a:spLocks noChangeArrowheads="1"/>
            </p:cNvSpPr>
            <p:nvPr/>
          </p:nvSpPr>
          <p:spPr bwMode="gray">
            <a:xfrm>
              <a:off x="528" y="1920"/>
              <a:ext cx="1152" cy="38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defRPr/>
              </a:pPr>
              <a:endParaRPr lang="zh-CN" altLang="en-US">
                <a:ea typeface="宋体" pitchFamily="2" charset="-122"/>
              </a:endParaRPr>
            </a:p>
          </p:txBody>
        </p:sp>
        <p:sp>
          <p:nvSpPr>
            <p:cNvPr id="236560" name="AutoShape 16"/>
            <p:cNvSpPr>
              <a:spLocks noChangeArrowheads="1"/>
            </p:cNvSpPr>
            <p:nvPr/>
          </p:nvSpPr>
          <p:spPr bwMode="gray">
            <a:xfrm>
              <a:off x="528" y="1584"/>
              <a:ext cx="1152" cy="38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lgn="ctr">
                <a:defRPr/>
              </a:pPr>
              <a:r>
                <a:rPr lang="zh-CN" altLang="en-US" sz="2400" b="1">
                  <a:solidFill>
                    <a:srgbClr val="FE0E14"/>
                  </a:solidFill>
                  <a:ea typeface="PMingLiU" pitchFamily="18" charset="-120"/>
                </a:rPr>
                <a:t>增强身体素质</a:t>
              </a:r>
            </a:p>
          </p:txBody>
        </p:sp>
        <p:sp>
          <p:nvSpPr>
            <p:cNvPr id="236561" name="AutoShape 17"/>
            <p:cNvSpPr>
              <a:spLocks noChangeArrowheads="1"/>
            </p:cNvSpPr>
            <p:nvPr/>
          </p:nvSpPr>
          <p:spPr bwMode="gray">
            <a:xfrm>
              <a:off x="3984" y="2256"/>
              <a:ext cx="1200"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zh-CN" altLang="en-US">
                <a:ea typeface="宋体" pitchFamily="2" charset="-122"/>
              </a:endParaRPr>
            </a:p>
          </p:txBody>
        </p:sp>
        <p:sp>
          <p:nvSpPr>
            <p:cNvPr id="236562" name="AutoShape 18"/>
            <p:cNvSpPr>
              <a:spLocks noChangeArrowheads="1"/>
            </p:cNvSpPr>
            <p:nvPr/>
          </p:nvSpPr>
          <p:spPr bwMode="gray">
            <a:xfrm>
              <a:off x="3984" y="1920"/>
              <a:ext cx="1200"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zh-CN" altLang="en-US">
                <a:ea typeface="宋体" pitchFamily="2" charset="-122"/>
              </a:endParaRPr>
            </a:p>
          </p:txBody>
        </p:sp>
        <p:sp>
          <p:nvSpPr>
            <p:cNvPr id="236563" name="AutoShape 19"/>
            <p:cNvSpPr>
              <a:spLocks noChangeArrowheads="1"/>
            </p:cNvSpPr>
            <p:nvPr/>
          </p:nvSpPr>
          <p:spPr bwMode="gray">
            <a:xfrm>
              <a:off x="3984" y="1584"/>
              <a:ext cx="1200"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zh-CN" altLang="en-US">
                <a:ea typeface="宋体" pitchFamily="2" charset="-122"/>
              </a:endParaRPr>
            </a:p>
          </p:txBody>
        </p:sp>
        <p:sp>
          <p:nvSpPr>
            <p:cNvPr id="43020" name="Text Box 20"/>
            <p:cNvSpPr txBox="1">
              <a:spLocks noChangeArrowheads="1"/>
            </p:cNvSpPr>
            <p:nvPr/>
          </p:nvSpPr>
          <p:spPr bwMode="gray">
            <a:xfrm>
              <a:off x="2470" y="1907"/>
              <a:ext cx="738" cy="217"/>
            </a:xfrm>
            <a:prstGeom prst="rect">
              <a:avLst/>
            </a:prstGeom>
            <a:noFill/>
            <a:ln w="9525">
              <a:noFill/>
              <a:miter lim="800000"/>
              <a:headEnd/>
              <a:tailEnd/>
            </a:ln>
          </p:spPr>
          <p:txBody>
            <a:bodyPr wrap="none">
              <a:spAutoFit/>
            </a:bodyPr>
            <a:lstStyle/>
            <a:p>
              <a:pPr algn="ctr" eaLnBrk="0" hangingPunct="0"/>
              <a:r>
                <a:rPr lang="zh-CN" altLang="en-US" sz="2400" b="1">
                  <a:solidFill>
                    <a:schemeClr val="bg1"/>
                  </a:solidFill>
                  <a:ea typeface="宋体" pitchFamily="2" charset="-122"/>
                </a:rPr>
                <a:t>身心健康</a:t>
              </a:r>
            </a:p>
          </p:txBody>
        </p:sp>
        <p:sp>
          <p:nvSpPr>
            <p:cNvPr id="43021" name="AutoShape 21"/>
            <p:cNvSpPr>
              <a:spLocks noChangeArrowheads="1"/>
            </p:cNvSpPr>
            <p:nvPr/>
          </p:nvSpPr>
          <p:spPr bwMode="auto">
            <a:xfrm>
              <a:off x="1611" y="3168"/>
              <a:ext cx="2448" cy="336"/>
            </a:xfrm>
            <a:prstGeom prst="roundRect">
              <a:avLst>
                <a:gd name="adj" fmla="val 50000"/>
              </a:avLst>
            </a:prstGeom>
            <a:solidFill>
              <a:schemeClr val="bg1"/>
            </a:solidFill>
            <a:ln w="38100">
              <a:solidFill>
                <a:schemeClr val="tx1"/>
              </a:solidFill>
              <a:round/>
              <a:headEnd/>
              <a:tailEnd/>
            </a:ln>
          </p:spPr>
          <p:txBody>
            <a:bodyPr wrap="none" anchor="ctr"/>
            <a:lstStyle/>
            <a:p>
              <a:pPr algn="ctr" eaLnBrk="0" hangingPunct="0"/>
              <a:r>
                <a:rPr lang="zh-CN" altLang="en-US" sz="2800" b="1">
                  <a:solidFill>
                    <a:srgbClr val="029224"/>
                  </a:solidFill>
                  <a:ea typeface="PMingLiU" pitchFamily="18" charset="-120"/>
                </a:rPr>
                <a:t>中国传统文化的瑰宝</a:t>
              </a:r>
              <a:r>
                <a:rPr lang="zh-CN" altLang="en-US">
                  <a:ea typeface="宋体" pitchFamily="2" charset="-122"/>
                </a:rPr>
                <a:t> </a:t>
              </a:r>
            </a:p>
          </p:txBody>
        </p:sp>
        <p:sp>
          <p:nvSpPr>
            <p:cNvPr id="43022" name="Text Box 22"/>
            <p:cNvSpPr txBox="1">
              <a:spLocks noChangeArrowheads="1"/>
            </p:cNvSpPr>
            <p:nvPr/>
          </p:nvSpPr>
          <p:spPr bwMode="gray">
            <a:xfrm>
              <a:off x="1010" y="1673"/>
              <a:ext cx="98" cy="174"/>
            </a:xfrm>
            <a:prstGeom prst="rect">
              <a:avLst/>
            </a:prstGeom>
            <a:noFill/>
            <a:ln w="9525">
              <a:noFill/>
              <a:miter lim="800000"/>
              <a:headEnd/>
              <a:tailEnd/>
            </a:ln>
          </p:spPr>
          <p:txBody>
            <a:bodyPr wrap="none">
              <a:spAutoFit/>
            </a:bodyPr>
            <a:lstStyle/>
            <a:p>
              <a:pPr algn="ctr" eaLnBrk="0" hangingPunct="0"/>
              <a:endParaRPr lang="zh-CN" altLang="en-US" b="1">
                <a:solidFill>
                  <a:schemeClr val="bg1"/>
                </a:solidFill>
                <a:ea typeface="宋体" pitchFamily="2" charset="-122"/>
              </a:endParaRPr>
            </a:p>
          </p:txBody>
        </p:sp>
        <p:sp>
          <p:nvSpPr>
            <p:cNvPr id="43023" name="Text Box 23"/>
            <p:cNvSpPr txBox="1">
              <a:spLocks noChangeArrowheads="1"/>
            </p:cNvSpPr>
            <p:nvPr/>
          </p:nvSpPr>
          <p:spPr bwMode="gray">
            <a:xfrm>
              <a:off x="681" y="2010"/>
              <a:ext cx="763" cy="174"/>
            </a:xfrm>
            <a:prstGeom prst="rect">
              <a:avLst/>
            </a:prstGeom>
            <a:noFill/>
            <a:ln w="9525">
              <a:noFill/>
              <a:miter lim="800000"/>
              <a:headEnd/>
              <a:tailEnd/>
            </a:ln>
          </p:spPr>
          <p:txBody>
            <a:bodyPr>
              <a:spAutoFit/>
            </a:bodyPr>
            <a:lstStyle/>
            <a:p>
              <a:pPr algn="ctr" eaLnBrk="0" hangingPunct="0"/>
              <a:endParaRPr lang="zh-CN" altLang="en-US" b="1">
                <a:solidFill>
                  <a:schemeClr val="bg1"/>
                </a:solidFill>
                <a:ea typeface="宋体" pitchFamily="2" charset="-122"/>
              </a:endParaRPr>
            </a:p>
          </p:txBody>
        </p:sp>
        <p:sp>
          <p:nvSpPr>
            <p:cNvPr id="43024" name="Text Box 24"/>
            <p:cNvSpPr txBox="1">
              <a:spLocks noChangeArrowheads="1"/>
            </p:cNvSpPr>
            <p:nvPr/>
          </p:nvSpPr>
          <p:spPr bwMode="gray">
            <a:xfrm>
              <a:off x="1011" y="2345"/>
              <a:ext cx="98" cy="174"/>
            </a:xfrm>
            <a:prstGeom prst="rect">
              <a:avLst/>
            </a:prstGeom>
            <a:noFill/>
            <a:ln w="9525">
              <a:noFill/>
              <a:miter lim="800000"/>
              <a:headEnd/>
              <a:tailEnd/>
            </a:ln>
          </p:spPr>
          <p:txBody>
            <a:bodyPr wrap="none">
              <a:spAutoFit/>
            </a:bodyPr>
            <a:lstStyle/>
            <a:p>
              <a:pPr algn="ctr" eaLnBrk="0" hangingPunct="0"/>
              <a:endParaRPr lang="zh-CN" altLang="en-US" b="1">
                <a:solidFill>
                  <a:schemeClr val="bg1"/>
                </a:solidFill>
                <a:ea typeface="宋体" pitchFamily="2" charset="-122"/>
              </a:endParaRPr>
            </a:p>
          </p:txBody>
        </p:sp>
        <p:sp>
          <p:nvSpPr>
            <p:cNvPr id="43025" name="Text Box 25"/>
            <p:cNvSpPr txBox="1">
              <a:spLocks noChangeArrowheads="1"/>
            </p:cNvSpPr>
            <p:nvPr/>
          </p:nvSpPr>
          <p:spPr bwMode="gray">
            <a:xfrm>
              <a:off x="4074" y="1647"/>
              <a:ext cx="1054" cy="217"/>
            </a:xfrm>
            <a:prstGeom prst="rect">
              <a:avLst/>
            </a:prstGeom>
            <a:noFill/>
            <a:ln w="9525">
              <a:noFill/>
              <a:miter lim="800000"/>
              <a:headEnd/>
              <a:tailEnd/>
            </a:ln>
          </p:spPr>
          <p:txBody>
            <a:bodyPr wrap="none">
              <a:spAutoFit/>
            </a:bodyPr>
            <a:lstStyle/>
            <a:p>
              <a:pPr algn="ctr" eaLnBrk="0" hangingPunct="0"/>
              <a:r>
                <a:rPr lang="zh-TW" altLang="en-US" sz="2400" b="1">
                  <a:solidFill>
                    <a:schemeClr val="bg1"/>
                  </a:solidFill>
                  <a:ea typeface="PMingLiU" pitchFamily="18" charset="-120"/>
                </a:rPr>
                <a:t>提高生活品質</a:t>
              </a:r>
              <a:endParaRPr lang="zh-CN" altLang="en-US" sz="2400" b="1">
                <a:solidFill>
                  <a:schemeClr val="bg1"/>
                </a:solidFill>
                <a:ea typeface="PMingLiU" pitchFamily="18" charset="-120"/>
              </a:endParaRPr>
            </a:p>
          </p:txBody>
        </p:sp>
        <p:sp>
          <p:nvSpPr>
            <p:cNvPr id="43026" name="Text Box 26"/>
            <p:cNvSpPr txBox="1">
              <a:spLocks noChangeArrowheads="1"/>
            </p:cNvSpPr>
            <p:nvPr/>
          </p:nvSpPr>
          <p:spPr bwMode="gray">
            <a:xfrm>
              <a:off x="4074" y="1983"/>
              <a:ext cx="1053" cy="217"/>
            </a:xfrm>
            <a:prstGeom prst="rect">
              <a:avLst/>
            </a:prstGeom>
            <a:noFill/>
            <a:ln w="9525">
              <a:noFill/>
              <a:miter lim="800000"/>
              <a:headEnd/>
              <a:tailEnd/>
            </a:ln>
          </p:spPr>
          <p:txBody>
            <a:bodyPr wrap="none">
              <a:spAutoFit/>
            </a:bodyPr>
            <a:lstStyle/>
            <a:p>
              <a:pPr algn="ctr" eaLnBrk="0" hangingPunct="0"/>
              <a:r>
                <a:rPr lang="zh-TW" altLang="en-US" sz="2400" b="1">
                  <a:solidFill>
                    <a:schemeClr val="bg1"/>
                  </a:solidFill>
                  <a:ea typeface="PMingLiU" pitchFamily="18" charset="-120"/>
                </a:rPr>
                <a:t>提高生理功能</a:t>
              </a:r>
              <a:endParaRPr lang="zh-CN" altLang="en-US" sz="2400" b="1">
                <a:solidFill>
                  <a:schemeClr val="bg1"/>
                </a:solidFill>
                <a:ea typeface="PMingLiU" pitchFamily="18" charset="-120"/>
              </a:endParaRPr>
            </a:p>
          </p:txBody>
        </p:sp>
        <p:sp>
          <p:nvSpPr>
            <p:cNvPr id="43027" name="Text Box 27"/>
            <p:cNvSpPr txBox="1">
              <a:spLocks noChangeArrowheads="1"/>
            </p:cNvSpPr>
            <p:nvPr/>
          </p:nvSpPr>
          <p:spPr bwMode="gray">
            <a:xfrm>
              <a:off x="4059" y="2319"/>
              <a:ext cx="1087" cy="217"/>
            </a:xfrm>
            <a:prstGeom prst="rect">
              <a:avLst/>
            </a:prstGeom>
            <a:noFill/>
            <a:ln w="9525">
              <a:noFill/>
              <a:miter lim="800000"/>
              <a:headEnd/>
              <a:tailEnd/>
            </a:ln>
          </p:spPr>
          <p:txBody>
            <a:bodyPr wrap="none">
              <a:spAutoFit/>
            </a:bodyPr>
            <a:lstStyle/>
            <a:p>
              <a:pPr algn="ctr" eaLnBrk="0" hangingPunct="0"/>
              <a:r>
                <a:rPr lang="zh-TW" altLang="en-US" sz="2400" b="1">
                  <a:solidFill>
                    <a:schemeClr val="bg1"/>
                  </a:solidFill>
                  <a:ea typeface="PMingLiU" pitchFamily="18" charset="-120"/>
                </a:rPr>
                <a:t>改善生化指</a:t>
              </a:r>
              <a:r>
                <a:rPr lang="zh-CN" altLang="en-US" sz="2400" b="1">
                  <a:solidFill>
                    <a:schemeClr val="bg1"/>
                  </a:solidFill>
                  <a:ea typeface="PMingLiU" pitchFamily="18" charset="-120"/>
                </a:rPr>
                <a:t>标</a:t>
              </a:r>
              <a:r>
                <a:rPr lang="zh-CN" altLang="en-US">
                  <a:ea typeface="宋体" pitchFamily="2" charset="-122"/>
                </a:rPr>
                <a:t> </a:t>
              </a:r>
            </a:p>
          </p:txBody>
        </p:sp>
      </p:grpSp>
      <p:sp>
        <p:nvSpPr>
          <p:cNvPr id="43012" name="Rectangle 28"/>
          <p:cNvSpPr>
            <a:spLocks noChangeArrowheads="1"/>
          </p:cNvSpPr>
          <p:nvPr/>
        </p:nvSpPr>
        <p:spPr bwMode="auto">
          <a:xfrm>
            <a:off x="323850" y="3357563"/>
            <a:ext cx="2012950" cy="457200"/>
          </a:xfrm>
          <a:prstGeom prst="rect">
            <a:avLst/>
          </a:prstGeom>
          <a:noFill/>
          <a:ln w="9525">
            <a:noFill/>
            <a:miter lim="800000"/>
            <a:headEnd/>
            <a:tailEnd/>
          </a:ln>
        </p:spPr>
        <p:txBody>
          <a:bodyPr wrap="none">
            <a:spAutoFit/>
          </a:bodyPr>
          <a:lstStyle/>
          <a:p>
            <a:r>
              <a:rPr lang="zh-CN" altLang="en-US" sz="2400" b="1">
                <a:solidFill>
                  <a:srgbClr val="FE0E14"/>
                </a:solidFill>
                <a:ea typeface="PMingLiU" pitchFamily="18" charset="-120"/>
              </a:rPr>
              <a:t>增进</a:t>
            </a:r>
            <a:r>
              <a:rPr lang="zh-TW" altLang="en-US" sz="2400" b="1">
                <a:solidFill>
                  <a:srgbClr val="FE0E14"/>
                </a:solidFill>
                <a:ea typeface="PMingLiU" pitchFamily="18" charset="-120"/>
              </a:rPr>
              <a:t>心理健康</a:t>
            </a:r>
            <a:endParaRPr lang="zh-CN" altLang="en-US" sz="2400" b="1">
              <a:solidFill>
                <a:srgbClr val="FE0E14"/>
              </a:solidFill>
              <a:ea typeface="PMingLiU" pitchFamily="18"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Enhancing Physical Qualities</a:t>
            </a:r>
            <a:endParaRPr lang="zh-CN" altLang="en-US" dirty="0"/>
          </a:p>
        </p:txBody>
      </p:sp>
      <p:sp>
        <p:nvSpPr>
          <p:cNvPr id="3" name="内容占位符 2"/>
          <p:cNvSpPr>
            <a:spLocks noGrp="1"/>
          </p:cNvSpPr>
          <p:nvPr>
            <p:ph sz="half" idx="1"/>
          </p:nvPr>
        </p:nvSpPr>
        <p:spPr/>
        <p:txBody>
          <a:bodyPr/>
          <a:lstStyle/>
          <a:p>
            <a:r>
              <a:rPr lang="zh-CN" altLang="en-US" b="1" dirty="0" smtClean="0">
                <a:latin typeface="楷体_GB2312" pitchFamily="49" charset="-122"/>
                <a:ea typeface="楷体_GB2312" pitchFamily="49" charset="-122"/>
              </a:rPr>
              <a:t>科学测试显示，坚持习练健身气功，能够提高身体的反应速度，增强肌肉力量，提高柔韧性和平衡协调能力；练功人群的肺活量、心率、血压也都得到了良性改善。</a:t>
            </a:r>
            <a:endParaRPr lang="zh-CN" altLang="en-US" dirty="0"/>
          </a:p>
        </p:txBody>
      </p:sp>
      <p:sp>
        <p:nvSpPr>
          <p:cNvPr id="4" name="内容占位符 3"/>
          <p:cNvSpPr>
            <a:spLocks noGrp="1"/>
          </p:cNvSpPr>
          <p:nvPr>
            <p:ph sz="half" idx="2"/>
          </p:nvPr>
        </p:nvSpPr>
        <p:spPr>
          <a:xfrm>
            <a:off x="4648200" y="1419225"/>
            <a:ext cx="4495800" cy="4879975"/>
          </a:xfrm>
        </p:spPr>
        <p:txBody>
          <a:bodyPr/>
          <a:lstStyle/>
          <a:p>
            <a:r>
              <a:rPr lang="en-US" altLang="zh-CN" dirty="0" smtClean="0"/>
              <a:t>The scientific tests show that Health Qigong can improve reaction speed , muscle strength, flexibility, balance and coordination ability, vital  capacity, heart rate, blood pressure and bone mineral density</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Promoting Mental Health</a:t>
            </a:r>
            <a:endParaRPr lang="zh-CN" altLang="en-US" dirty="0"/>
          </a:p>
        </p:txBody>
      </p:sp>
      <p:sp>
        <p:nvSpPr>
          <p:cNvPr id="3" name="内容占位符 2"/>
          <p:cNvSpPr>
            <a:spLocks noGrp="1"/>
          </p:cNvSpPr>
          <p:nvPr>
            <p:ph sz="half" idx="1"/>
          </p:nvPr>
        </p:nvSpPr>
        <p:spPr>
          <a:xfrm>
            <a:off x="457200" y="1419225"/>
            <a:ext cx="4114800" cy="4879975"/>
          </a:xfrm>
        </p:spPr>
        <p:txBody>
          <a:bodyPr/>
          <a:lstStyle/>
          <a:p>
            <a:r>
              <a:rPr lang="zh-CN" altLang="en-US" b="1" dirty="0" smtClean="0">
                <a:latin typeface="楷体_GB2312" pitchFamily="49" charset="-122"/>
                <a:ea typeface="楷体_GB2312" pitchFamily="49" charset="-122"/>
              </a:rPr>
              <a:t>习练健身气功能够增进心理健康，有效调节因为衰老、疾病及生活压力引起的负面情绪，舒缓心情，消除焦虑和抑郁等症状。</a:t>
            </a:r>
            <a:endParaRPr lang="zh-CN" altLang="en-US" dirty="0"/>
          </a:p>
        </p:txBody>
      </p:sp>
      <p:sp>
        <p:nvSpPr>
          <p:cNvPr id="4" name="内容占位符 3"/>
          <p:cNvSpPr>
            <a:spLocks noGrp="1"/>
          </p:cNvSpPr>
          <p:nvPr>
            <p:ph sz="half" idx="2"/>
          </p:nvPr>
        </p:nvSpPr>
        <p:spPr/>
        <p:txBody>
          <a:bodyPr/>
          <a:lstStyle/>
          <a:p>
            <a:r>
              <a:rPr lang="en-US" altLang="zh-CN" dirty="0" smtClean="0"/>
              <a:t>Health Qigong can help adjust </a:t>
            </a:r>
            <a:r>
              <a:rPr lang="en-US" altLang="zh-CN" dirty="0" err="1" smtClean="0"/>
              <a:t>practitoners</a:t>
            </a:r>
            <a:r>
              <a:rPr lang="en-US" altLang="zh-CN" dirty="0" smtClean="0"/>
              <a:t>’ spirit, emotion and mental balance, relieve anxiety and blues, focus attention and keep mental state.</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zh-CN" altLang="en-US" sz="2800" smtClean="0"/>
          </a:p>
        </p:txBody>
      </p:sp>
      <p:pic>
        <p:nvPicPr>
          <p:cNvPr id="26627" name="Picture 6" descr="C:\2011年澳大利亚\2011悉尼照片\银水.JPG"/>
          <p:cNvPicPr>
            <a:picLocks noGrp="1" noChangeAspect="1" noChangeArrowheads="1"/>
          </p:cNvPicPr>
          <p:nvPr>
            <p:ph sz="quarter" idx="1"/>
          </p:nvPr>
        </p:nvPicPr>
        <p:blipFill>
          <a:blip r:embed="rId2" cstate="print"/>
          <a:srcRect/>
          <a:stretch>
            <a:fillRect/>
          </a:stretch>
        </p:blipFill>
        <p:spPr>
          <a:xfrm>
            <a:off x="4648200" y="0"/>
            <a:ext cx="4495800" cy="3581400"/>
          </a:xfrm>
          <a:noFill/>
        </p:spPr>
      </p:pic>
      <p:pic>
        <p:nvPicPr>
          <p:cNvPr id="26628" name="Picture 9" descr="D:\资料库\照片资料库\10年德国\DSC00677.JPG"/>
          <p:cNvPicPr>
            <a:picLocks noGrp="1" noChangeAspect="1" noChangeArrowheads="1"/>
          </p:cNvPicPr>
          <p:nvPr>
            <p:ph sz="quarter" idx="1"/>
          </p:nvPr>
        </p:nvPicPr>
        <p:blipFill>
          <a:blip r:embed="rId3" cstate="print"/>
          <a:srcRect/>
          <a:stretch>
            <a:fillRect/>
          </a:stretch>
        </p:blipFill>
        <p:spPr>
          <a:xfrm>
            <a:off x="0" y="3505200"/>
            <a:ext cx="4697413" cy="3352800"/>
          </a:xfrm>
          <a:noFill/>
        </p:spPr>
      </p:pic>
      <p:sp>
        <p:nvSpPr>
          <p:cNvPr id="26629" name="内容占位符 7"/>
          <p:cNvSpPr>
            <a:spLocks noGrp="1"/>
          </p:cNvSpPr>
          <p:nvPr>
            <p:ph sz="quarter" idx="2"/>
          </p:nvPr>
        </p:nvSpPr>
        <p:spPr/>
        <p:txBody>
          <a:bodyPr/>
          <a:lstStyle/>
          <a:p>
            <a:endParaRPr lang="zh-CN"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Delaying Intelligence Decline</a:t>
            </a:r>
            <a:endParaRPr lang="zh-CN" altLang="en-US" dirty="0"/>
          </a:p>
        </p:txBody>
      </p:sp>
      <p:sp>
        <p:nvSpPr>
          <p:cNvPr id="3" name="内容占位符 2"/>
          <p:cNvSpPr>
            <a:spLocks noGrp="1"/>
          </p:cNvSpPr>
          <p:nvPr>
            <p:ph sz="half" idx="1"/>
          </p:nvPr>
        </p:nvSpPr>
        <p:spPr/>
        <p:txBody>
          <a:bodyPr/>
          <a:lstStyle/>
          <a:p>
            <a:r>
              <a:rPr lang="zh-CN" altLang="en-US" b="1" dirty="0" smtClean="0"/>
              <a:t>坚持健身气功锻炼能够改善习练者的思维反应速度、肢体灵活性、短时记忆和注意品质，起到延缓中老年人智能生理年龄及其衰老的作用</a:t>
            </a:r>
            <a:endParaRPr lang="zh-CN" altLang="en-US" b="1" dirty="0"/>
          </a:p>
        </p:txBody>
      </p:sp>
      <p:sp>
        <p:nvSpPr>
          <p:cNvPr id="4" name="内容占位符 3"/>
          <p:cNvSpPr>
            <a:spLocks noGrp="1"/>
          </p:cNvSpPr>
          <p:nvPr>
            <p:ph sz="half" idx="2"/>
          </p:nvPr>
        </p:nvSpPr>
        <p:spPr/>
        <p:txBody>
          <a:bodyPr/>
          <a:lstStyle/>
          <a:p>
            <a:r>
              <a:rPr lang="en-US" altLang="zh-CN" dirty="0" smtClean="0"/>
              <a:t>Health Qigong can better practitioner’ thought reaction speed, body agility, short-term memory and attention quality so that it can delay the aging of elderly people in intelligence and biological age.</a:t>
            </a:r>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Improving Life Quality</a:t>
            </a:r>
            <a:endParaRPr lang="zh-CN" altLang="en-US" dirty="0"/>
          </a:p>
        </p:txBody>
      </p:sp>
      <p:sp>
        <p:nvSpPr>
          <p:cNvPr id="3" name="内容占位符 2"/>
          <p:cNvSpPr>
            <a:spLocks noGrp="1"/>
          </p:cNvSpPr>
          <p:nvPr>
            <p:ph sz="half" idx="1"/>
          </p:nvPr>
        </p:nvSpPr>
        <p:spPr/>
        <p:txBody>
          <a:bodyPr/>
          <a:lstStyle/>
          <a:p>
            <a:r>
              <a:rPr lang="zh-CN" altLang="en-US" b="1" dirty="0" smtClean="0"/>
              <a:t>坚持习练健身气功能够改善人体的精力、心境、饮食、睡眠和记忆力等状况，提高中老年人的生活能力，增强生活情趣，降低医疗费用，对优化人体生命活动的整体功能有着积极的作用。</a:t>
            </a:r>
            <a:endParaRPr lang="zh-CN" altLang="en-US" b="1" dirty="0"/>
          </a:p>
        </p:txBody>
      </p:sp>
      <p:sp>
        <p:nvSpPr>
          <p:cNvPr id="4" name="内容占位符 3"/>
          <p:cNvSpPr>
            <a:spLocks noGrp="1"/>
          </p:cNvSpPr>
          <p:nvPr>
            <p:ph sz="half" idx="2"/>
          </p:nvPr>
        </p:nvSpPr>
        <p:spPr/>
        <p:txBody>
          <a:bodyPr/>
          <a:lstStyle/>
          <a:p>
            <a:r>
              <a:rPr lang="en-US" altLang="zh-CN" dirty="0" smtClean="0"/>
              <a:t>Health Qigong can better practitioners’ energy, emotion, diet, sleeping and memory, improve the living ability and sentiment of the elderly people, decrease medical expense and optimize their health status.</a:t>
            </a:r>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Optimizing Physical Function</a:t>
            </a:r>
            <a:endParaRPr lang="zh-CN" altLang="en-US" dirty="0"/>
          </a:p>
        </p:txBody>
      </p:sp>
      <p:sp>
        <p:nvSpPr>
          <p:cNvPr id="3" name="内容占位符 2"/>
          <p:cNvSpPr>
            <a:spLocks noGrp="1"/>
          </p:cNvSpPr>
          <p:nvPr>
            <p:ph sz="half" idx="1"/>
          </p:nvPr>
        </p:nvSpPr>
        <p:spPr/>
        <p:txBody>
          <a:bodyPr/>
          <a:lstStyle/>
          <a:p>
            <a:r>
              <a:rPr lang="zh-CN" altLang="en-US" b="1" dirty="0" smtClean="0"/>
              <a:t>坚持习练健身气功对于改善人们的脑功能，提高心脏工作能力和肺通气、换气能力，降低高血压、动脉粥样硬化等心血管系统慢性疾病的发病率等具有积极的作用。</a:t>
            </a:r>
            <a:endParaRPr lang="zh-CN" altLang="en-US" b="1" dirty="0"/>
          </a:p>
        </p:txBody>
      </p:sp>
      <p:sp>
        <p:nvSpPr>
          <p:cNvPr id="4" name="内容占位符 3"/>
          <p:cNvSpPr>
            <a:spLocks noGrp="1"/>
          </p:cNvSpPr>
          <p:nvPr>
            <p:ph sz="half" idx="2"/>
          </p:nvPr>
        </p:nvSpPr>
        <p:spPr>
          <a:xfrm>
            <a:off x="4648200" y="1419225"/>
            <a:ext cx="4210080" cy="4879975"/>
          </a:xfrm>
        </p:spPr>
        <p:txBody>
          <a:bodyPr/>
          <a:lstStyle/>
          <a:p>
            <a:pPr>
              <a:buNone/>
            </a:pPr>
            <a:r>
              <a:rPr lang="en-US" altLang="zh-CN" dirty="0" smtClean="0"/>
              <a:t>Health Qigong can improve the function of brain, heart, lung ventilation, reduce the incidence rate of chronic cardiovascular diseases, such as high pretension and atherosclerosis.</a:t>
            </a: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zh-CN" dirty="0" smtClean="0">
                <a:solidFill>
                  <a:srgbClr val="FFFF00"/>
                </a:solidFill>
              </a:rPr>
              <a:t>How to learn Qigong?</a:t>
            </a:r>
          </a:p>
        </p:txBody>
      </p:sp>
      <p:sp>
        <p:nvSpPr>
          <p:cNvPr id="52227" name="Rectangle 3"/>
          <p:cNvSpPr>
            <a:spLocks noGrp="1" noChangeArrowheads="1"/>
          </p:cNvSpPr>
          <p:nvPr>
            <p:ph type="body" idx="1"/>
          </p:nvPr>
        </p:nvSpPr>
        <p:spPr>
          <a:xfrm>
            <a:off x="0" y="2017713"/>
            <a:ext cx="9144000" cy="4992687"/>
          </a:xfrm>
        </p:spPr>
        <p:txBody>
          <a:bodyPr/>
          <a:lstStyle/>
          <a:p>
            <a:pPr eaLnBrk="1" hangingPunct="1">
              <a:lnSpc>
                <a:spcPct val="90000"/>
              </a:lnSpc>
            </a:pPr>
            <a:r>
              <a:rPr lang="en-US" altLang="zh-CN" sz="2800" dirty="0" smtClean="0"/>
              <a:t>Qigong is a psychosomatic practicing skill. It is a skill-training process to learn Qigong. It focuses on the three adjustments of body, breath and mind, mainly relying on the learner</a:t>
            </a:r>
            <a:r>
              <a:rPr lang="en-US" altLang="zh-CN" sz="2800" dirty="0" smtClean="0">
                <a:latin typeface="Arial" charset="0"/>
              </a:rPr>
              <a:t>’</a:t>
            </a:r>
            <a:r>
              <a:rPr lang="en-US" altLang="zh-CN" sz="2800" dirty="0" smtClean="0"/>
              <a:t>s own practices. Qigong is neither a way to worship nor a religion. It is not a kind of political activities to teach or learn Qigong, requiring no membership in certain organizations or groups. The mastery of Qigong mainly depends on scientific methods, persistent practices and thorough understanding of the integrated state of adjusting body, breath and mind.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endParaRPr lang="en-US" altLang="zh-CN" dirty="0" smtClean="0">
              <a:ea typeface="宋体" pitchFamily="2" charset="-122"/>
            </a:endParaRPr>
          </a:p>
        </p:txBody>
      </p:sp>
      <p:grpSp>
        <p:nvGrpSpPr>
          <p:cNvPr id="74755" name="Group 3"/>
          <p:cNvGrpSpPr>
            <a:grpSpLocks/>
          </p:cNvGrpSpPr>
          <p:nvPr/>
        </p:nvGrpSpPr>
        <p:grpSpPr bwMode="auto">
          <a:xfrm>
            <a:off x="0" y="1356505"/>
            <a:ext cx="9144000" cy="5429359"/>
            <a:chOff x="288" y="882"/>
            <a:chExt cx="5280" cy="3243"/>
          </a:xfrm>
        </p:grpSpPr>
        <p:sp>
          <p:nvSpPr>
            <p:cNvPr id="166916" name="Oval 4"/>
            <p:cNvSpPr>
              <a:spLocks noChangeArrowheads="1"/>
            </p:cNvSpPr>
            <p:nvPr/>
          </p:nvSpPr>
          <p:spPr bwMode="auto">
            <a:xfrm>
              <a:off x="1632" y="1344"/>
              <a:ext cx="2544" cy="2496"/>
            </a:xfrm>
            <a:prstGeom prst="ellipse">
              <a:avLst/>
            </a:prstGeom>
            <a:gradFill rotWithShape="1">
              <a:gsLst>
                <a:gs pos="0">
                  <a:schemeClr val="accent1"/>
                </a:gs>
                <a:gs pos="100000">
                  <a:schemeClr val="accent1">
                    <a:gamma/>
                    <a:tint val="0"/>
                    <a:invGamma/>
                  </a:schemeClr>
                </a:gs>
              </a:gsLst>
              <a:lin ang="5400000" scaled="1"/>
            </a:gradFill>
            <a:ln w="9525" algn="ctr">
              <a:solidFill>
                <a:schemeClr val="tx1"/>
              </a:solidFill>
              <a:round/>
              <a:headEnd/>
              <a:tailEnd/>
            </a:ln>
            <a:effectLst/>
          </p:spPr>
          <p:txBody>
            <a:bodyPr wrap="none" anchor="ctr"/>
            <a:lstStyle/>
            <a:p>
              <a:pPr>
                <a:defRPr/>
              </a:pPr>
              <a:endParaRPr lang="zh-CN" altLang="en-US">
                <a:ea typeface="宋体" pitchFamily="2" charset="-122"/>
              </a:endParaRPr>
            </a:p>
          </p:txBody>
        </p:sp>
        <p:grpSp>
          <p:nvGrpSpPr>
            <p:cNvPr id="74757" name="Group 5"/>
            <p:cNvGrpSpPr>
              <a:grpSpLocks/>
            </p:cNvGrpSpPr>
            <p:nvPr/>
          </p:nvGrpSpPr>
          <p:grpSpPr bwMode="auto">
            <a:xfrm>
              <a:off x="2256" y="1968"/>
              <a:ext cx="1296" cy="1344"/>
              <a:chOff x="2016" y="1920"/>
              <a:chExt cx="1680" cy="1680"/>
            </a:xfrm>
          </p:grpSpPr>
          <p:sp>
            <p:nvSpPr>
              <p:cNvPr id="74802" name="Oval 6"/>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noFill/>
                <a:round/>
                <a:headEnd/>
                <a:tailEnd/>
              </a:ln>
            </p:spPr>
            <p:txBody>
              <a:bodyPr wrap="none" anchor="ctr"/>
              <a:lstStyle/>
              <a:p>
                <a:endParaRPr lang="zh-CN" altLang="en-US">
                  <a:ea typeface="宋体" pitchFamily="2" charset="-122"/>
                </a:endParaRPr>
              </a:p>
            </p:txBody>
          </p:sp>
          <p:sp>
            <p:nvSpPr>
              <p:cNvPr id="74803" name="Freeform 7"/>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w="0">
                <a:noFill/>
                <a:prstDash val="solid"/>
                <a:round/>
                <a:headEnd/>
                <a:tailEnd/>
              </a:ln>
            </p:spPr>
            <p:txBody>
              <a:bodyPr/>
              <a:lstStyle/>
              <a:p>
                <a:endParaRPr lang="zh-CN" altLang="en-US"/>
              </a:p>
            </p:txBody>
          </p:sp>
        </p:grpSp>
        <p:sp>
          <p:nvSpPr>
            <p:cNvPr id="166920" name="Text Box 8"/>
            <p:cNvSpPr txBox="1">
              <a:spLocks noChangeArrowheads="1"/>
            </p:cNvSpPr>
            <p:nvPr/>
          </p:nvSpPr>
          <p:spPr bwMode="gray">
            <a:xfrm>
              <a:off x="2227" y="2333"/>
              <a:ext cx="1444" cy="496"/>
            </a:xfrm>
            <a:prstGeom prst="rect">
              <a:avLst/>
            </a:prstGeom>
            <a:noFill/>
            <a:ln w="9525">
              <a:noFill/>
              <a:miter lim="800000"/>
              <a:headEnd/>
              <a:tailEnd/>
            </a:ln>
            <a:effectLst/>
          </p:spPr>
          <p:txBody>
            <a:bodyPr wrap="square">
              <a:spAutoFit/>
            </a:bodyPr>
            <a:lstStyle/>
            <a:p>
              <a:pPr algn="ctr" eaLnBrk="0" hangingPunct="0">
                <a:defRPr/>
              </a:pPr>
              <a:r>
                <a:rPr lang="en-US" altLang="zh-CN" sz="2400" b="1" dirty="0" smtClean="0">
                  <a:solidFill>
                    <a:schemeClr val="bg1"/>
                  </a:solidFill>
                  <a:ea typeface="PMingLiU" pitchFamily="18" charset="-120"/>
                </a:rPr>
                <a:t>Principles of Practice</a:t>
              </a:r>
              <a:endParaRPr lang="zh-CN" altLang="en-US" sz="2400" b="1" dirty="0">
                <a:solidFill>
                  <a:srgbClr val="FFFF00"/>
                </a:solidFill>
                <a:effectLst>
                  <a:outerShdw blurRad="38100" dist="38100" dir="2700000" algn="tl">
                    <a:srgbClr val="C0C0C0"/>
                  </a:outerShdw>
                </a:effectLst>
                <a:ea typeface="宋体" pitchFamily="2" charset="-122"/>
              </a:endParaRPr>
            </a:p>
          </p:txBody>
        </p:sp>
        <p:grpSp>
          <p:nvGrpSpPr>
            <p:cNvPr id="74759" name="Group 9"/>
            <p:cNvGrpSpPr>
              <a:grpSpLocks/>
            </p:cNvGrpSpPr>
            <p:nvPr/>
          </p:nvGrpSpPr>
          <p:grpSpPr bwMode="auto">
            <a:xfrm>
              <a:off x="2640" y="1104"/>
              <a:ext cx="432" cy="415"/>
              <a:chOff x="2640" y="1088"/>
              <a:chExt cx="432" cy="415"/>
            </a:xfrm>
          </p:grpSpPr>
          <p:grpSp>
            <p:nvGrpSpPr>
              <p:cNvPr id="74798" name="Group 10"/>
              <p:cNvGrpSpPr>
                <a:grpSpLocks/>
              </p:cNvGrpSpPr>
              <p:nvPr/>
            </p:nvGrpSpPr>
            <p:grpSpPr bwMode="auto">
              <a:xfrm>
                <a:off x="2640" y="1088"/>
                <a:ext cx="432" cy="415"/>
                <a:chOff x="2016" y="1920"/>
                <a:chExt cx="1680" cy="1680"/>
              </a:xfrm>
            </p:grpSpPr>
            <p:sp>
              <p:nvSpPr>
                <p:cNvPr id="166923" name="Oval 11"/>
                <p:cNvSpPr>
                  <a:spLocks noChangeArrowheads="1"/>
                </p:cNvSpPr>
                <p:nvPr/>
              </p:nvSpPr>
              <p:spPr bwMode="gray">
                <a:xfrm>
                  <a:off x="2017" y="1921"/>
                  <a:ext cx="1679" cy="1674"/>
                </a:xfrm>
                <a:prstGeom prst="ellipse">
                  <a:avLst/>
                </a:prstGeom>
                <a:gradFill rotWithShape="1">
                  <a:gsLst>
                    <a:gs pos="0">
                      <a:schemeClr val="accent2"/>
                    </a:gs>
                    <a:gs pos="100000">
                      <a:schemeClr val="accent2">
                        <a:gamma/>
                        <a:shade val="42353"/>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74801" name="Freeform 12"/>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prstDash val="solid"/>
                  <a:round/>
                  <a:headEnd/>
                  <a:tailEnd/>
                </a:ln>
              </p:spPr>
              <p:txBody>
                <a:bodyPr/>
                <a:lstStyle/>
                <a:p>
                  <a:endParaRPr lang="zh-CN" altLang="en-US"/>
                </a:p>
              </p:txBody>
            </p:sp>
          </p:grpSp>
          <p:sp>
            <p:nvSpPr>
              <p:cNvPr id="166925" name="Text Box 13"/>
              <p:cNvSpPr txBox="1">
                <a:spLocks noChangeArrowheads="1"/>
              </p:cNvSpPr>
              <p:nvPr/>
            </p:nvSpPr>
            <p:spPr bwMode="gray">
              <a:xfrm>
                <a:off x="2749" y="1152"/>
                <a:ext cx="231" cy="273"/>
              </a:xfrm>
              <a:prstGeom prst="rect">
                <a:avLst/>
              </a:prstGeom>
              <a:noFill/>
              <a:ln w="9525" algn="ctr">
                <a:noFill/>
                <a:miter lim="800000"/>
                <a:headEnd/>
                <a:tailEnd/>
              </a:ln>
              <a:effectLst/>
            </p:spPr>
            <p:txBody>
              <a:bodyPr wrap="none">
                <a:spAutoFit/>
              </a:bodyPr>
              <a:lstStyle/>
              <a:p>
                <a:pPr algn="ctr" eaLnBrk="0" hangingPunct="0">
                  <a:defRPr/>
                </a:pPr>
                <a:r>
                  <a:rPr lang="en-US" altLang="zh-CN" sz="2400" b="1">
                    <a:solidFill>
                      <a:srgbClr val="FFFFFF"/>
                    </a:solidFill>
                    <a:effectLst>
                      <a:outerShdw blurRad="38100" dist="38100" dir="2700000" algn="tl">
                        <a:srgbClr val="C0C0C0"/>
                      </a:outerShdw>
                    </a:effectLst>
                    <a:latin typeface="Verdana" pitchFamily="34" charset="0"/>
                    <a:ea typeface="宋体" pitchFamily="2" charset="-122"/>
                  </a:rPr>
                  <a:t>S</a:t>
                </a:r>
              </a:p>
            </p:txBody>
          </p:sp>
        </p:grpSp>
        <p:grpSp>
          <p:nvGrpSpPr>
            <p:cNvPr id="74760" name="Group 14"/>
            <p:cNvGrpSpPr>
              <a:grpSpLocks/>
            </p:cNvGrpSpPr>
            <p:nvPr/>
          </p:nvGrpSpPr>
          <p:grpSpPr bwMode="auto">
            <a:xfrm>
              <a:off x="2236" y="3191"/>
              <a:ext cx="201" cy="176"/>
              <a:chOff x="2236" y="3191"/>
              <a:chExt cx="201" cy="176"/>
            </a:xfrm>
          </p:grpSpPr>
          <p:sp>
            <p:nvSpPr>
              <p:cNvPr id="166927" name="Oval 15"/>
              <p:cNvSpPr>
                <a:spLocks noChangeArrowheads="1"/>
              </p:cNvSpPr>
              <p:nvPr/>
            </p:nvSpPr>
            <p:spPr bwMode="gray">
              <a:xfrm rot="18227093">
                <a:off x="2239" y="3283"/>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166928" name="Oval 16"/>
              <p:cNvSpPr>
                <a:spLocks noChangeArrowheads="1"/>
              </p:cNvSpPr>
              <p:nvPr/>
            </p:nvSpPr>
            <p:spPr bwMode="gray">
              <a:xfrm rot="18227093">
                <a:off x="2351" y="3191"/>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grpSp>
        <p:grpSp>
          <p:nvGrpSpPr>
            <p:cNvPr id="74761" name="Group 17"/>
            <p:cNvGrpSpPr>
              <a:grpSpLocks/>
            </p:cNvGrpSpPr>
            <p:nvPr/>
          </p:nvGrpSpPr>
          <p:grpSpPr bwMode="auto">
            <a:xfrm>
              <a:off x="1824" y="3357"/>
              <a:ext cx="432" cy="432"/>
              <a:chOff x="1824" y="3357"/>
              <a:chExt cx="432" cy="432"/>
            </a:xfrm>
          </p:grpSpPr>
          <p:grpSp>
            <p:nvGrpSpPr>
              <p:cNvPr id="74792" name="Group 18"/>
              <p:cNvGrpSpPr>
                <a:grpSpLocks/>
              </p:cNvGrpSpPr>
              <p:nvPr/>
            </p:nvGrpSpPr>
            <p:grpSpPr bwMode="auto">
              <a:xfrm>
                <a:off x="1824" y="3357"/>
                <a:ext cx="432" cy="432"/>
                <a:chOff x="2016" y="1920"/>
                <a:chExt cx="1680" cy="1680"/>
              </a:xfrm>
            </p:grpSpPr>
            <p:sp>
              <p:nvSpPr>
                <p:cNvPr id="166931" name="Oval 19"/>
                <p:cNvSpPr>
                  <a:spLocks noChangeArrowheads="1"/>
                </p:cNvSpPr>
                <p:nvPr/>
              </p:nvSpPr>
              <p:spPr bwMode="gray">
                <a:xfrm>
                  <a:off x="2017" y="1921"/>
                  <a:ext cx="1679" cy="1678"/>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74795" name="Freeform 20"/>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prstDash val="solid"/>
                  <a:round/>
                  <a:headEnd/>
                  <a:tailEnd/>
                </a:ln>
              </p:spPr>
              <p:txBody>
                <a:bodyPr/>
                <a:lstStyle/>
                <a:p>
                  <a:endParaRPr lang="zh-CN" altLang="en-US"/>
                </a:p>
              </p:txBody>
            </p:sp>
          </p:grpSp>
          <p:sp>
            <p:nvSpPr>
              <p:cNvPr id="166933" name="Text Box 21"/>
              <p:cNvSpPr txBox="1">
                <a:spLocks noChangeArrowheads="1"/>
              </p:cNvSpPr>
              <p:nvPr/>
            </p:nvSpPr>
            <p:spPr bwMode="gray">
              <a:xfrm>
                <a:off x="1914" y="3438"/>
                <a:ext cx="241" cy="273"/>
              </a:xfrm>
              <a:prstGeom prst="rect">
                <a:avLst/>
              </a:prstGeom>
              <a:noFill/>
              <a:ln w="9525" algn="ctr">
                <a:noFill/>
                <a:miter lim="800000"/>
                <a:headEnd/>
                <a:tailEnd/>
              </a:ln>
              <a:effectLst/>
            </p:spPr>
            <p:txBody>
              <a:bodyPr wrap="none">
                <a:spAutoFit/>
              </a:bodyPr>
              <a:lstStyle/>
              <a:p>
                <a:pPr algn="ctr" eaLnBrk="0" hangingPunct="0">
                  <a:defRPr/>
                </a:pPr>
                <a:r>
                  <a:rPr lang="en-US" altLang="zh-CN" sz="2400" b="1">
                    <a:solidFill>
                      <a:srgbClr val="FFFFFF"/>
                    </a:solidFill>
                    <a:effectLst>
                      <a:outerShdw blurRad="38100" dist="38100" dir="2700000" algn="tl">
                        <a:srgbClr val="C0C0C0"/>
                      </a:outerShdw>
                    </a:effectLst>
                    <a:latin typeface="Verdana" pitchFamily="34" charset="0"/>
                    <a:ea typeface="宋体" pitchFamily="2" charset="-122"/>
                  </a:rPr>
                  <a:t>X</a:t>
                </a:r>
              </a:p>
            </p:txBody>
          </p:sp>
        </p:grpSp>
        <p:grpSp>
          <p:nvGrpSpPr>
            <p:cNvPr id="74762" name="Group 22"/>
            <p:cNvGrpSpPr>
              <a:grpSpLocks/>
            </p:cNvGrpSpPr>
            <p:nvPr/>
          </p:nvGrpSpPr>
          <p:grpSpPr bwMode="auto">
            <a:xfrm>
              <a:off x="3938" y="1968"/>
              <a:ext cx="430" cy="437"/>
              <a:chOff x="3938" y="1968"/>
              <a:chExt cx="430" cy="437"/>
            </a:xfrm>
          </p:grpSpPr>
          <p:grpSp>
            <p:nvGrpSpPr>
              <p:cNvPr id="74788" name="Group 23"/>
              <p:cNvGrpSpPr>
                <a:grpSpLocks/>
              </p:cNvGrpSpPr>
              <p:nvPr/>
            </p:nvGrpSpPr>
            <p:grpSpPr bwMode="auto">
              <a:xfrm>
                <a:off x="3938" y="1968"/>
                <a:ext cx="430" cy="437"/>
                <a:chOff x="2016" y="1920"/>
                <a:chExt cx="1680" cy="1680"/>
              </a:xfrm>
            </p:grpSpPr>
            <p:sp>
              <p:nvSpPr>
                <p:cNvPr id="166936" name="Oval 24"/>
                <p:cNvSpPr>
                  <a:spLocks noChangeArrowheads="1"/>
                </p:cNvSpPr>
                <p:nvPr/>
              </p:nvSpPr>
              <p:spPr bwMode="gray">
                <a:xfrm>
                  <a:off x="2017" y="1921"/>
                  <a:ext cx="1680" cy="1684"/>
                </a:xfrm>
                <a:prstGeom prst="ellipse">
                  <a:avLst/>
                </a:prstGeom>
                <a:gradFill rotWithShape="1">
                  <a:gsLst>
                    <a:gs pos="0">
                      <a:schemeClr val="hlink"/>
                    </a:gs>
                    <a:gs pos="100000">
                      <a:schemeClr val="hlink">
                        <a:gamma/>
                        <a:shade val="62353"/>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74791" name="Freeform 25"/>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w="0">
                  <a:noFill/>
                  <a:prstDash val="solid"/>
                  <a:round/>
                  <a:headEnd/>
                  <a:tailEnd/>
                </a:ln>
              </p:spPr>
              <p:txBody>
                <a:bodyPr/>
                <a:lstStyle/>
                <a:p>
                  <a:endParaRPr lang="zh-CN" altLang="en-US"/>
                </a:p>
              </p:txBody>
            </p:sp>
          </p:grpSp>
          <p:sp>
            <p:nvSpPr>
              <p:cNvPr id="166938" name="Text Box 26"/>
              <p:cNvSpPr txBox="1">
                <a:spLocks noChangeArrowheads="1"/>
              </p:cNvSpPr>
              <p:nvPr/>
            </p:nvSpPr>
            <p:spPr bwMode="gray">
              <a:xfrm>
                <a:off x="4023" y="2028"/>
                <a:ext cx="250" cy="273"/>
              </a:xfrm>
              <a:prstGeom prst="rect">
                <a:avLst/>
              </a:prstGeom>
              <a:noFill/>
              <a:ln w="9525" algn="ctr">
                <a:noFill/>
                <a:miter lim="800000"/>
                <a:headEnd/>
                <a:tailEnd/>
              </a:ln>
              <a:effectLst/>
            </p:spPr>
            <p:txBody>
              <a:bodyPr wrap="none">
                <a:spAutoFit/>
              </a:bodyPr>
              <a:lstStyle/>
              <a:p>
                <a:pPr algn="ctr" eaLnBrk="0" hangingPunct="0">
                  <a:defRPr/>
                </a:pPr>
                <a:r>
                  <a:rPr lang="en-US" altLang="zh-CN" sz="2400" b="1">
                    <a:solidFill>
                      <a:srgbClr val="FFFFFF"/>
                    </a:solidFill>
                    <a:effectLst>
                      <a:outerShdw blurRad="38100" dist="38100" dir="2700000" algn="tl">
                        <a:srgbClr val="C0C0C0"/>
                      </a:outerShdw>
                    </a:effectLst>
                    <a:latin typeface="Verdana" pitchFamily="34" charset="0"/>
                    <a:ea typeface="宋体" pitchFamily="2" charset="-122"/>
                  </a:rPr>
                  <a:t>D</a:t>
                </a:r>
              </a:p>
            </p:txBody>
          </p:sp>
        </p:grpSp>
        <p:grpSp>
          <p:nvGrpSpPr>
            <p:cNvPr id="74763" name="Group 27"/>
            <p:cNvGrpSpPr>
              <a:grpSpLocks/>
            </p:cNvGrpSpPr>
            <p:nvPr/>
          </p:nvGrpSpPr>
          <p:grpSpPr bwMode="auto">
            <a:xfrm>
              <a:off x="3552" y="3360"/>
              <a:ext cx="412" cy="392"/>
              <a:chOff x="3552" y="3339"/>
              <a:chExt cx="412" cy="392"/>
            </a:xfrm>
          </p:grpSpPr>
          <p:grpSp>
            <p:nvGrpSpPr>
              <p:cNvPr id="74784" name="Group 28"/>
              <p:cNvGrpSpPr>
                <a:grpSpLocks/>
              </p:cNvGrpSpPr>
              <p:nvPr/>
            </p:nvGrpSpPr>
            <p:grpSpPr bwMode="auto">
              <a:xfrm>
                <a:off x="3552" y="3339"/>
                <a:ext cx="412" cy="392"/>
                <a:chOff x="2016" y="1920"/>
                <a:chExt cx="1680" cy="1680"/>
              </a:xfrm>
            </p:grpSpPr>
            <p:sp>
              <p:nvSpPr>
                <p:cNvPr id="166941" name="Oval 29"/>
                <p:cNvSpPr>
                  <a:spLocks noChangeArrowheads="1"/>
                </p:cNvSpPr>
                <p:nvPr/>
              </p:nvSpPr>
              <p:spPr bwMode="gray">
                <a:xfrm>
                  <a:off x="2017" y="1921"/>
                  <a:ext cx="1678" cy="1678"/>
                </a:xfrm>
                <a:prstGeom prst="ellipse">
                  <a:avLst/>
                </a:prstGeom>
                <a:gradFill rotWithShape="1">
                  <a:gsLst>
                    <a:gs pos="0">
                      <a:schemeClr val="bg2"/>
                    </a:gs>
                    <a:gs pos="100000">
                      <a:schemeClr val="bg2">
                        <a:gamma/>
                        <a:shade val="45490"/>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74787" name="Freeform 30"/>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w="0">
                  <a:noFill/>
                  <a:prstDash val="solid"/>
                  <a:round/>
                  <a:headEnd/>
                  <a:tailEnd/>
                </a:ln>
              </p:spPr>
              <p:txBody>
                <a:bodyPr/>
                <a:lstStyle/>
                <a:p>
                  <a:endParaRPr lang="zh-CN" altLang="en-US"/>
                </a:p>
              </p:txBody>
            </p:sp>
          </p:grpSp>
          <p:sp>
            <p:nvSpPr>
              <p:cNvPr id="166943" name="Text Box 31"/>
              <p:cNvSpPr txBox="1">
                <a:spLocks noChangeArrowheads="1"/>
              </p:cNvSpPr>
              <p:nvPr/>
            </p:nvSpPr>
            <p:spPr bwMode="gray">
              <a:xfrm>
                <a:off x="3670" y="3360"/>
                <a:ext cx="216" cy="273"/>
              </a:xfrm>
              <a:prstGeom prst="rect">
                <a:avLst/>
              </a:prstGeom>
              <a:noFill/>
              <a:ln w="9525" algn="ctr">
                <a:noFill/>
                <a:miter lim="800000"/>
                <a:headEnd/>
                <a:tailEnd/>
              </a:ln>
              <a:effectLst/>
            </p:spPr>
            <p:txBody>
              <a:bodyPr wrap="none">
                <a:spAutoFit/>
              </a:bodyPr>
              <a:lstStyle/>
              <a:p>
                <a:pPr algn="ctr" eaLnBrk="0" hangingPunct="0">
                  <a:defRPr/>
                </a:pPr>
                <a:r>
                  <a:rPr lang="en-US" altLang="zh-CN" sz="2400" b="1">
                    <a:solidFill>
                      <a:srgbClr val="FFFFFF"/>
                    </a:solidFill>
                    <a:effectLst>
                      <a:outerShdw blurRad="38100" dist="38100" dir="2700000" algn="tl">
                        <a:srgbClr val="C0C0C0"/>
                      </a:outerShdw>
                    </a:effectLst>
                    <a:latin typeface="Verdana" pitchFamily="34" charset="0"/>
                    <a:ea typeface="宋体" pitchFamily="2" charset="-122"/>
                  </a:rPr>
                  <a:t>L</a:t>
                </a:r>
              </a:p>
            </p:txBody>
          </p:sp>
        </p:grpSp>
        <p:grpSp>
          <p:nvGrpSpPr>
            <p:cNvPr id="74764" name="Group 32"/>
            <p:cNvGrpSpPr>
              <a:grpSpLocks/>
            </p:cNvGrpSpPr>
            <p:nvPr/>
          </p:nvGrpSpPr>
          <p:grpSpPr bwMode="auto">
            <a:xfrm>
              <a:off x="1488" y="1968"/>
              <a:ext cx="432" cy="432"/>
              <a:chOff x="1488" y="1968"/>
              <a:chExt cx="432" cy="432"/>
            </a:xfrm>
          </p:grpSpPr>
          <p:grpSp>
            <p:nvGrpSpPr>
              <p:cNvPr id="74780" name="Group 33"/>
              <p:cNvGrpSpPr>
                <a:grpSpLocks/>
              </p:cNvGrpSpPr>
              <p:nvPr/>
            </p:nvGrpSpPr>
            <p:grpSpPr bwMode="auto">
              <a:xfrm>
                <a:off x="1488" y="1968"/>
                <a:ext cx="432" cy="432"/>
                <a:chOff x="2016" y="1920"/>
                <a:chExt cx="1680" cy="1680"/>
              </a:xfrm>
            </p:grpSpPr>
            <p:sp>
              <p:nvSpPr>
                <p:cNvPr id="166946" name="Oval 34"/>
                <p:cNvSpPr>
                  <a:spLocks noChangeArrowheads="1"/>
                </p:cNvSpPr>
                <p:nvPr/>
              </p:nvSpPr>
              <p:spPr bwMode="gray">
                <a:xfrm>
                  <a:off x="2016" y="1921"/>
                  <a:ext cx="1679" cy="1678"/>
                </a:xfrm>
                <a:prstGeom prst="ellipse">
                  <a:avLst/>
                </a:prstGeom>
                <a:gradFill rotWithShape="1">
                  <a:gsLst>
                    <a:gs pos="0">
                      <a:schemeClr val="accent1"/>
                    </a:gs>
                    <a:gs pos="100000">
                      <a:schemeClr val="accent1">
                        <a:gamma/>
                        <a:shade val="45490"/>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74783" name="Freeform 35"/>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prstDash val="solid"/>
                  <a:round/>
                  <a:headEnd/>
                  <a:tailEnd/>
                </a:ln>
              </p:spPr>
              <p:txBody>
                <a:bodyPr/>
                <a:lstStyle/>
                <a:p>
                  <a:endParaRPr lang="zh-CN" altLang="en-US"/>
                </a:p>
              </p:txBody>
            </p:sp>
          </p:grpSp>
          <p:sp>
            <p:nvSpPr>
              <p:cNvPr id="166948" name="Text Box 36"/>
              <p:cNvSpPr txBox="1">
                <a:spLocks noChangeArrowheads="1"/>
              </p:cNvSpPr>
              <p:nvPr/>
            </p:nvSpPr>
            <p:spPr bwMode="gray">
              <a:xfrm>
                <a:off x="1594" y="2018"/>
                <a:ext cx="234" cy="271"/>
              </a:xfrm>
              <a:prstGeom prst="rect">
                <a:avLst/>
              </a:prstGeom>
              <a:noFill/>
              <a:ln w="9525" algn="ctr">
                <a:noFill/>
                <a:miter lim="800000"/>
                <a:headEnd/>
                <a:tailEnd/>
              </a:ln>
              <a:effectLst/>
            </p:spPr>
            <p:txBody>
              <a:bodyPr wrap="none">
                <a:spAutoFit/>
              </a:bodyPr>
              <a:lstStyle/>
              <a:p>
                <a:pPr algn="ctr" eaLnBrk="0" hangingPunct="0">
                  <a:defRPr/>
                </a:pPr>
                <a:r>
                  <a:rPr lang="en-US" altLang="zh-CN" sz="2400" b="1">
                    <a:solidFill>
                      <a:srgbClr val="FFFFFF"/>
                    </a:solidFill>
                    <a:effectLst>
                      <a:outerShdw blurRad="38100" dist="38100" dir="2700000" algn="tl">
                        <a:srgbClr val="C0C0C0"/>
                      </a:outerShdw>
                    </a:effectLst>
                    <a:latin typeface="Verdana" pitchFamily="34" charset="0"/>
                    <a:ea typeface="宋体" pitchFamily="2" charset="-122"/>
                  </a:rPr>
                  <a:t>C</a:t>
                </a:r>
              </a:p>
            </p:txBody>
          </p:sp>
        </p:grpSp>
        <p:sp>
          <p:nvSpPr>
            <p:cNvPr id="166949" name="Oval 37"/>
            <p:cNvSpPr>
              <a:spLocks noChangeArrowheads="1"/>
            </p:cNvSpPr>
            <p:nvPr/>
          </p:nvSpPr>
          <p:spPr bwMode="gray">
            <a:xfrm rot="18227093">
              <a:off x="3506" y="3264"/>
              <a:ext cx="82" cy="87"/>
            </a:xfrm>
            <a:prstGeom prst="ellipse">
              <a:avLst/>
            </a:prstGeom>
            <a:gradFill rotWithShape="1">
              <a:gsLst>
                <a:gs pos="0">
                  <a:schemeClr val="bg2"/>
                </a:gs>
                <a:gs pos="100000">
                  <a:schemeClr val="bg2">
                    <a:gamma/>
                    <a:shade val="6666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166950" name="Oval 38"/>
            <p:cNvSpPr>
              <a:spLocks noChangeArrowheads="1"/>
            </p:cNvSpPr>
            <p:nvPr/>
          </p:nvSpPr>
          <p:spPr bwMode="gray">
            <a:xfrm rot="18227093">
              <a:off x="3411" y="3165"/>
              <a:ext cx="82" cy="87"/>
            </a:xfrm>
            <a:prstGeom prst="ellipse">
              <a:avLst/>
            </a:prstGeom>
            <a:gradFill rotWithShape="1">
              <a:gsLst>
                <a:gs pos="0">
                  <a:schemeClr val="bg2"/>
                </a:gs>
                <a:gs pos="100000">
                  <a:schemeClr val="bg2">
                    <a:gamma/>
                    <a:shade val="6666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grpSp>
          <p:nvGrpSpPr>
            <p:cNvPr id="74767" name="Group 39"/>
            <p:cNvGrpSpPr>
              <a:grpSpLocks/>
            </p:cNvGrpSpPr>
            <p:nvPr/>
          </p:nvGrpSpPr>
          <p:grpSpPr bwMode="auto">
            <a:xfrm>
              <a:off x="1968" y="2256"/>
              <a:ext cx="231" cy="130"/>
              <a:chOff x="2016" y="2304"/>
              <a:chExt cx="231" cy="130"/>
            </a:xfrm>
          </p:grpSpPr>
          <p:sp>
            <p:nvSpPr>
              <p:cNvPr id="166952" name="Oval 40"/>
              <p:cNvSpPr>
                <a:spLocks noChangeArrowheads="1"/>
              </p:cNvSpPr>
              <p:nvPr/>
            </p:nvSpPr>
            <p:spPr bwMode="gray">
              <a:xfrm rot="18227093">
                <a:off x="2019" y="2304"/>
                <a:ext cx="82" cy="87"/>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166953" name="Oval 41"/>
              <p:cNvSpPr>
                <a:spLocks noChangeArrowheads="1"/>
              </p:cNvSpPr>
              <p:nvPr/>
            </p:nvSpPr>
            <p:spPr bwMode="gray">
              <a:xfrm rot="18227093">
                <a:off x="2163" y="2352"/>
                <a:ext cx="82" cy="87"/>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grpSp>
        <p:grpSp>
          <p:nvGrpSpPr>
            <p:cNvPr id="74768" name="Group 42"/>
            <p:cNvGrpSpPr>
              <a:grpSpLocks/>
            </p:cNvGrpSpPr>
            <p:nvPr/>
          </p:nvGrpSpPr>
          <p:grpSpPr bwMode="auto">
            <a:xfrm>
              <a:off x="2832" y="1612"/>
              <a:ext cx="87" cy="260"/>
              <a:chOff x="2832" y="1612"/>
              <a:chExt cx="87" cy="260"/>
            </a:xfrm>
          </p:grpSpPr>
          <p:sp>
            <p:nvSpPr>
              <p:cNvPr id="166955" name="Oval 43"/>
              <p:cNvSpPr>
                <a:spLocks noChangeArrowheads="1"/>
              </p:cNvSpPr>
              <p:nvPr/>
            </p:nvSpPr>
            <p:spPr bwMode="gray">
              <a:xfrm rot="18227093">
                <a:off x="2832" y="1609"/>
                <a:ext cx="82" cy="87"/>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166956" name="Oval 44"/>
              <p:cNvSpPr>
                <a:spLocks noChangeArrowheads="1"/>
              </p:cNvSpPr>
              <p:nvPr/>
            </p:nvSpPr>
            <p:spPr bwMode="gray">
              <a:xfrm rot="18227093">
                <a:off x="2832" y="1790"/>
                <a:ext cx="82" cy="8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grpSp>
        <p:sp>
          <p:nvSpPr>
            <p:cNvPr id="166957" name="Oval 45"/>
            <p:cNvSpPr>
              <a:spLocks noChangeArrowheads="1"/>
            </p:cNvSpPr>
            <p:nvPr/>
          </p:nvSpPr>
          <p:spPr bwMode="gray">
            <a:xfrm rot="18227093">
              <a:off x="3756" y="2271"/>
              <a:ext cx="82" cy="87"/>
            </a:xfrm>
            <a:prstGeom prst="ellipse">
              <a:avLst/>
            </a:prstGeom>
            <a:gradFill rotWithShape="1">
              <a:gsLst>
                <a:gs pos="0">
                  <a:schemeClr val="hlink"/>
                </a:gs>
                <a:gs pos="100000">
                  <a:schemeClr val="hlink">
                    <a:gamma/>
                    <a:shade val="44314"/>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166958" name="Oval 46"/>
            <p:cNvSpPr>
              <a:spLocks noChangeArrowheads="1"/>
            </p:cNvSpPr>
            <p:nvPr/>
          </p:nvSpPr>
          <p:spPr bwMode="gray">
            <a:xfrm rot="18227093">
              <a:off x="3603" y="2349"/>
              <a:ext cx="82" cy="87"/>
            </a:xfrm>
            <a:prstGeom prst="ellipse">
              <a:avLst/>
            </a:prstGeom>
            <a:gradFill rotWithShape="1">
              <a:gsLst>
                <a:gs pos="0">
                  <a:schemeClr val="hlink"/>
                </a:gs>
                <a:gs pos="100000">
                  <a:schemeClr val="hlink">
                    <a:gamma/>
                    <a:shade val="44314"/>
                    <a:invGamma/>
                  </a:schemeClr>
                </a:gs>
              </a:gsLst>
              <a:path path="shape">
                <a:fillToRect l="50000" t="50000" r="50000" b="50000"/>
              </a:path>
            </a:gradFill>
            <a:ln w="9525">
              <a:noFill/>
              <a:round/>
              <a:headEnd/>
              <a:tailEnd/>
            </a:ln>
            <a:effectLst/>
          </p:spPr>
          <p:txBody>
            <a:bodyPr wrap="none" anchor="ctr"/>
            <a:lstStyle/>
            <a:p>
              <a:pPr>
                <a:defRPr/>
              </a:pPr>
              <a:endParaRPr lang="zh-CN" altLang="en-US">
                <a:ea typeface="宋体" pitchFamily="2" charset="-122"/>
              </a:endParaRPr>
            </a:p>
          </p:txBody>
        </p:sp>
        <p:sp>
          <p:nvSpPr>
            <p:cNvPr id="74771" name="Text Box 47"/>
            <p:cNvSpPr txBox="1">
              <a:spLocks noChangeArrowheads="1"/>
            </p:cNvSpPr>
            <p:nvPr/>
          </p:nvSpPr>
          <p:spPr bwMode="auto">
            <a:xfrm>
              <a:off x="288" y="1821"/>
              <a:ext cx="1320" cy="938"/>
            </a:xfrm>
            <a:prstGeom prst="rect">
              <a:avLst/>
            </a:prstGeom>
            <a:noFill/>
            <a:ln w="9525">
              <a:noFill/>
              <a:miter lim="800000"/>
              <a:headEnd/>
              <a:tailEnd/>
            </a:ln>
          </p:spPr>
          <p:txBody>
            <a:bodyPr wrap="square">
              <a:spAutoFit/>
            </a:bodyPr>
            <a:lstStyle/>
            <a:p>
              <a:pPr algn="ctr" eaLnBrk="0" hangingPunct="0"/>
              <a:r>
                <a:rPr lang="zh-TW" altLang="en-US" sz="2400" b="1" dirty="0">
                  <a:ea typeface="PMingLiU" pitchFamily="18" charset="-120"/>
                </a:rPr>
                <a:t>持之以</a:t>
              </a:r>
              <a:r>
                <a:rPr lang="zh-CN" altLang="en-US" sz="2400" b="1" dirty="0" smtClean="0">
                  <a:ea typeface="PMingLiU" pitchFamily="18" charset="-120"/>
                </a:rPr>
                <a:t>恒</a:t>
              </a:r>
              <a:endParaRPr lang="en-US" altLang="zh-CN" sz="2400" b="1" dirty="0" smtClean="0">
                <a:ea typeface="PMingLiU" pitchFamily="18" charset="-120"/>
              </a:endParaRPr>
            </a:p>
            <a:p>
              <a:pPr algn="ctr" eaLnBrk="0" hangingPunct="0"/>
              <a:r>
                <a:rPr lang="en-US" altLang="zh-CN" sz="2400" b="1" dirty="0" smtClean="0">
                  <a:ea typeface="PMingLiU" pitchFamily="18" charset="-120"/>
                </a:rPr>
                <a:t>Perseverance throughout Practice</a:t>
              </a:r>
              <a:endParaRPr lang="zh-CN" altLang="en-US" sz="2400" b="1" dirty="0">
                <a:ea typeface="PMingLiU" pitchFamily="18" charset="-120"/>
              </a:endParaRPr>
            </a:p>
          </p:txBody>
        </p:sp>
        <p:sp>
          <p:nvSpPr>
            <p:cNvPr id="74772" name="Text Box 48"/>
            <p:cNvSpPr txBox="1">
              <a:spLocks noChangeArrowheads="1"/>
            </p:cNvSpPr>
            <p:nvPr/>
          </p:nvSpPr>
          <p:spPr bwMode="auto">
            <a:xfrm>
              <a:off x="824" y="882"/>
              <a:ext cx="4166" cy="496"/>
            </a:xfrm>
            <a:prstGeom prst="rect">
              <a:avLst/>
            </a:prstGeom>
            <a:noFill/>
            <a:ln w="9525">
              <a:noFill/>
              <a:miter lim="800000"/>
              <a:headEnd/>
              <a:tailEnd/>
            </a:ln>
          </p:spPr>
          <p:txBody>
            <a:bodyPr wrap="square">
              <a:spAutoFit/>
            </a:bodyPr>
            <a:lstStyle/>
            <a:p>
              <a:pPr algn="ctr" eaLnBrk="0" hangingPunct="0"/>
              <a:r>
                <a:rPr lang="zh-CN" altLang="en-US" sz="2400" b="1" dirty="0">
                  <a:ea typeface="PMingLiU" pitchFamily="18" charset="-120"/>
                </a:rPr>
                <a:t>松静</a:t>
              </a:r>
              <a:r>
                <a:rPr lang="zh-TW" altLang="en-US" sz="2400" b="1" dirty="0">
                  <a:ea typeface="PMingLiU" pitchFamily="18" charset="-120"/>
                </a:rPr>
                <a:t>自</a:t>
              </a:r>
              <a:r>
                <a:rPr lang="zh-TW" altLang="en-US" sz="2400" b="1" dirty="0" smtClean="0">
                  <a:ea typeface="PMingLiU" pitchFamily="18" charset="-120"/>
                </a:rPr>
                <a:t>然</a:t>
              </a:r>
              <a:endParaRPr lang="en-US" altLang="zh-TW" sz="2400" b="1" dirty="0" smtClean="0">
                <a:ea typeface="PMingLiU" pitchFamily="18" charset="-120"/>
              </a:endParaRPr>
            </a:p>
            <a:p>
              <a:pPr algn="ctr" eaLnBrk="0" hangingPunct="0"/>
              <a:r>
                <a:rPr lang="en-US" altLang="zh-CN" sz="2400" b="1" dirty="0" smtClean="0">
                  <a:ea typeface="PMingLiU" pitchFamily="18" charset="-120"/>
                </a:rPr>
                <a:t>Relaxation</a:t>
              </a:r>
              <a:r>
                <a:rPr lang="zh-CN" altLang="en-US" sz="2400" b="1" dirty="0" smtClean="0">
                  <a:ea typeface="PMingLiU" pitchFamily="18" charset="-120"/>
                </a:rPr>
                <a:t>，</a:t>
              </a:r>
              <a:r>
                <a:rPr lang="en-US" altLang="zh-CN" sz="2400" b="1" dirty="0" smtClean="0">
                  <a:ea typeface="PMingLiU" pitchFamily="18" charset="-120"/>
                </a:rPr>
                <a:t>Peace and Naturalness</a:t>
              </a:r>
              <a:r>
                <a:rPr lang="zh-CN" altLang="en-US" dirty="0" smtClean="0">
                  <a:ea typeface="宋体" pitchFamily="2" charset="-122"/>
                </a:rPr>
                <a:t> </a:t>
              </a:r>
              <a:endParaRPr lang="zh-CN" altLang="en-US" dirty="0">
                <a:ea typeface="宋体" pitchFamily="2" charset="-122"/>
              </a:endParaRPr>
            </a:p>
          </p:txBody>
        </p:sp>
        <p:sp>
          <p:nvSpPr>
            <p:cNvPr id="74773" name="Text Box 49"/>
            <p:cNvSpPr txBox="1">
              <a:spLocks noChangeArrowheads="1"/>
            </p:cNvSpPr>
            <p:nvPr/>
          </p:nvSpPr>
          <p:spPr bwMode="auto">
            <a:xfrm>
              <a:off x="4368" y="1821"/>
              <a:ext cx="1200" cy="1324"/>
            </a:xfrm>
            <a:prstGeom prst="rect">
              <a:avLst/>
            </a:prstGeom>
            <a:noFill/>
            <a:ln w="9525">
              <a:noFill/>
              <a:miter lim="800000"/>
              <a:headEnd/>
              <a:tailEnd/>
            </a:ln>
          </p:spPr>
          <p:txBody>
            <a:bodyPr>
              <a:spAutoFit/>
            </a:bodyPr>
            <a:lstStyle/>
            <a:p>
              <a:pPr algn="ctr" eaLnBrk="0" hangingPunct="0"/>
              <a:r>
                <a:rPr lang="zh-CN" altLang="en-US" sz="2400" b="1" dirty="0">
                  <a:ea typeface="PMingLiU" pitchFamily="18" charset="-120"/>
                </a:rPr>
                <a:t>动静相</a:t>
              </a:r>
              <a:r>
                <a:rPr lang="zh-CN" altLang="en-US" sz="2400" b="1" dirty="0" smtClean="0">
                  <a:ea typeface="PMingLiU" pitchFamily="18" charset="-120"/>
                </a:rPr>
                <a:t>兼</a:t>
              </a:r>
              <a:endParaRPr lang="en-US" altLang="zh-CN" sz="2400" b="1" dirty="0" smtClean="0">
                <a:ea typeface="PMingLiU" pitchFamily="18" charset="-120"/>
              </a:endParaRPr>
            </a:p>
            <a:p>
              <a:pPr algn="ctr" eaLnBrk="0" hangingPunct="0"/>
              <a:r>
                <a:rPr lang="en-US" altLang="zh-CN" sz="2400" b="1" dirty="0" smtClean="0">
                  <a:ea typeface="PMingLiU" pitchFamily="18" charset="-120"/>
                </a:rPr>
                <a:t>Integration of “Motion” and “Stillness”</a:t>
              </a:r>
            </a:p>
            <a:p>
              <a:pPr algn="ctr" eaLnBrk="0" hangingPunct="0"/>
              <a:r>
                <a:rPr lang="zh-CN" altLang="en-US" dirty="0" smtClean="0">
                  <a:ea typeface="宋体" pitchFamily="2" charset="-122"/>
                </a:rPr>
                <a:t> </a:t>
              </a:r>
              <a:endParaRPr lang="zh-CN" altLang="en-US" dirty="0">
                <a:ea typeface="宋体" pitchFamily="2" charset="-122"/>
              </a:endParaRPr>
            </a:p>
          </p:txBody>
        </p:sp>
        <p:sp>
          <p:nvSpPr>
            <p:cNvPr id="74774" name="Text Box 50"/>
            <p:cNvSpPr txBox="1">
              <a:spLocks noChangeArrowheads="1"/>
            </p:cNvSpPr>
            <p:nvPr/>
          </p:nvSpPr>
          <p:spPr bwMode="auto">
            <a:xfrm>
              <a:off x="288" y="3187"/>
              <a:ext cx="1489" cy="717"/>
            </a:xfrm>
            <a:prstGeom prst="rect">
              <a:avLst/>
            </a:prstGeom>
            <a:noFill/>
            <a:ln w="9525">
              <a:noFill/>
              <a:miter lim="800000"/>
              <a:headEnd/>
              <a:tailEnd/>
            </a:ln>
          </p:spPr>
          <p:txBody>
            <a:bodyPr wrap="square">
              <a:spAutoFit/>
            </a:bodyPr>
            <a:lstStyle/>
            <a:p>
              <a:pPr algn="ctr" eaLnBrk="0" hangingPunct="0"/>
              <a:r>
                <a:rPr lang="zh-TW" altLang="en-US" sz="2400" b="1" dirty="0">
                  <a:ea typeface="PMingLiU" pitchFamily="18" charset="-120"/>
                </a:rPr>
                <a:t>循序</a:t>
              </a:r>
              <a:r>
                <a:rPr lang="zh-CN" altLang="en-US" sz="2400" b="1" dirty="0">
                  <a:ea typeface="PMingLiU" pitchFamily="18" charset="-120"/>
                </a:rPr>
                <a:t>渐</a:t>
              </a:r>
              <a:r>
                <a:rPr lang="zh-CN" altLang="en-US" sz="2400" b="1" dirty="0" smtClean="0">
                  <a:ea typeface="PMingLiU" pitchFamily="18" charset="-120"/>
                </a:rPr>
                <a:t>进</a:t>
              </a:r>
              <a:endParaRPr lang="en-US" altLang="zh-CN" sz="2400" b="1" dirty="0" smtClean="0">
                <a:ea typeface="PMingLiU" pitchFamily="18" charset="-120"/>
              </a:endParaRPr>
            </a:p>
            <a:p>
              <a:pPr algn="ctr" eaLnBrk="0" hangingPunct="0"/>
              <a:r>
                <a:rPr lang="en-US" altLang="zh-CN" sz="2400" b="1" dirty="0" smtClean="0">
                  <a:ea typeface="PMingLiU" pitchFamily="18" charset="-120"/>
                </a:rPr>
                <a:t>Proceed Step and Step</a:t>
              </a:r>
              <a:endParaRPr lang="zh-CN" altLang="en-US" sz="2400" b="1" dirty="0">
                <a:ea typeface="PMingLiU" pitchFamily="18" charset="-120"/>
              </a:endParaRPr>
            </a:p>
          </p:txBody>
        </p:sp>
        <p:sp>
          <p:nvSpPr>
            <p:cNvPr id="74775" name="Text Box 51"/>
            <p:cNvSpPr txBox="1">
              <a:spLocks noChangeArrowheads="1"/>
            </p:cNvSpPr>
            <p:nvPr/>
          </p:nvSpPr>
          <p:spPr bwMode="auto">
            <a:xfrm>
              <a:off x="4001" y="3187"/>
              <a:ext cx="1567" cy="938"/>
            </a:xfrm>
            <a:prstGeom prst="rect">
              <a:avLst/>
            </a:prstGeom>
            <a:noFill/>
            <a:ln w="9525">
              <a:noFill/>
              <a:miter lim="800000"/>
              <a:headEnd/>
              <a:tailEnd/>
            </a:ln>
          </p:spPr>
          <p:txBody>
            <a:bodyPr wrap="square">
              <a:spAutoFit/>
            </a:bodyPr>
            <a:lstStyle/>
            <a:p>
              <a:pPr algn="ctr" eaLnBrk="0" hangingPunct="0"/>
              <a:r>
                <a:rPr lang="zh-CN" altLang="en-US" sz="2400" b="1" dirty="0">
                  <a:ea typeface="PMingLiU" pitchFamily="18" charset="-120"/>
                </a:rPr>
                <a:t>练养</a:t>
              </a:r>
              <a:r>
                <a:rPr lang="zh-TW" altLang="en-US" sz="2400" b="1" dirty="0">
                  <a:ea typeface="PMingLiU" pitchFamily="18" charset="-120"/>
                </a:rPr>
                <a:t>結</a:t>
              </a:r>
              <a:r>
                <a:rPr lang="zh-TW" altLang="en-US" sz="2400" b="1" dirty="0" smtClean="0">
                  <a:ea typeface="PMingLiU" pitchFamily="18" charset="-120"/>
                </a:rPr>
                <a:t>合</a:t>
              </a:r>
              <a:endParaRPr lang="en-US" altLang="zh-TW" sz="2400" b="1" dirty="0" smtClean="0">
                <a:ea typeface="PMingLiU" pitchFamily="18" charset="-120"/>
              </a:endParaRPr>
            </a:p>
            <a:p>
              <a:pPr algn="ctr" eaLnBrk="0" hangingPunct="0"/>
              <a:r>
                <a:rPr lang="en-US" altLang="zh-CN" sz="2400" b="1" dirty="0" smtClean="0">
                  <a:ea typeface="PMingLiU" pitchFamily="18" charset="-120"/>
                </a:rPr>
                <a:t>Combining “Practice” and “Cultivation</a:t>
              </a:r>
              <a:endParaRPr lang="zh-CN" altLang="en-US" sz="2400" b="1" dirty="0">
                <a:ea typeface="PMingLiU" pitchFamily="18" charset="-120"/>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p:txBody>
          <a:bodyPr/>
          <a:lstStyle/>
          <a:p>
            <a:endParaRPr lang="zh-CN" altLang="en-US" smtClean="0"/>
          </a:p>
        </p:txBody>
      </p:sp>
      <p:sp>
        <p:nvSpPr>
          <p:cNvPr id="58371" name="内容占位符 2"/>
          <p:cNvSpPr>
            <a:spLocks noGrp="1"/>
          </p:cNvSpPr>
          <p:nvPr>
            <p:ph idx="1"/>
          </p:nvPr>
        </p:nvSpPr>
        <p:spPr>
          <a:xfrm>
            <a:off x="0" y="1182688"/>
            <a:ext cx="8955088" cy="6132512"/>
          </a:xfrm>
        </p:spPr>
        <p:txBody>
          <a:bodyPr/>
          <a:lstStyle/>
          <a:p>
            <a:r>
              <a:rPr lang="en-US" altLang="zh-CN" dirty="0" smtClean="0"/>
              <a:t>Qigong is not only to practice one time or a few days.  It should be a combination of daily exercise and health cultivation with progressive and persistent effort. As long as we have a clear and correct knowledge of Qigong, and maintain regular exercise, we will enjoy the health benefits of Health Qigong. I hope more overseas friends will fall in love with Qigong, practice Qigong, and promote Qigong, to contribute to the health and happiness of all human beings.</a:t>
            </a:r>
            <a:endParaRPr lang="zh-CN" altLang="zh-CN" dirty="0" smtClean="0"/>
          </a:p>
          <a:p>
            <a:endParaRPr lang="zh-CN" alt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p:txBody>
          <a:bodyPr/>
          <a:lstStyle/>
          <a:p>
            <a:endParaRPr lang="zh-CN" altLang="en-US" smtClean="0"/>
          </a:p>
        </p:txBody>
      </p:sp>
      <p:sp>
        <p:nvSpPr>
          <p:cNvPr id="59395" name="内容占位符 2"/>
          <p:cNvSpPr>
            <a:spLocks noGrp="1"/>
          </p:cNvSpPr>
          <p:nvPr>
            <p:ph idx="1"/>
          </p:nvPr>
        </p:nvSpPr>
        <p:spPr>
          <a:xfrm>
            <a:off x="381000" y="2017713"/>
            <a:ext cx="8574088" cy="4114800"/>
          </a:xfrm>
        </p:spPr>
        <p:txBody>
          <a:bodyPr/>
          <a:lstStyle/>
          <a:p>
            <a:pPr algn="ctr">
              <a:buFont typeface="Wingdings" pitchFamily="2" charset="2"/>
              <a:buNone/>
            </a:pPr>
            <a:r>
              <a:rPr lang="en-US" altLang="zh-CN" sz="5400" smtClean="0">
                <a:solidFill>
                  <a:srgbClr val="FF0000"/>
                </a:solidFill>
              </a:rPr>
              <a:t>Qigong although originated in China, but belongs to the whole world.</a:t>
            </a:r>
            <a:endParaRPr lang="zh-CN" altLang="zh-CN" sz="5400" smtClean="0">
              <a:solidFill>
                <a:srgbClr val="FF0000"/>
              </a:solidFill>
            </a:endParaRPr>
          </a:p>
          <a:p>
            <a:pPr algn="ctr"/>
            <a:endParaRPr lang="zh-CN" alt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图片 2"/>
          <p:cNvPicPr>
            <a:picLocks noChangeAspect="1"/>
          </p:cNvPicPr>
          <p:nvPr/>
        </p:nvPicPr>
        <p:blipFill>
          <a:blip r:embed="rId3" cstate="print"/>
          <a:srcRect/>
          <a:stretch>
            <a:fillRect/>
          </a:stretch>
        </p:blipFill>
        <p:spPr bwMode="auto">
          <a:xfrm>
            <a:off x="0" y="-100013"/>
            <a:ext cx="9299520" cy="6958013"/>
          </a:xfrm>
          <a:prstGeom prst="rect">
            <a:avLst/>
          </a:prstGeom>
          <a:noFill/>
          <a:ln w="9525">
            <a:noFill/>
            <a:miter lim="800000"/>
            <a:headEnd/>
            <a:tailEnd/>
          </a:ln>
        </p:spPr>
      </p:pic>
      <p:grpSp>
        <p:nvGrpSpPr>
          <p:cNvPr id="2" name="组合 8"/>
          <p:cNvGrpSpPr>
            <a:grpSpLocks/>
          </p:cNvGrpSpPr>
          <p:nvPr/>
        </p:nvGrpSpPr>
        <p:grpSpPr bwMode="auto">
          <a:xfrm>
            <a:off x="0" y="4076701"/>
            <a:ext cx="9299520" cy="2016125"/>
            <a:chOff x="0" y="4077072"/>
            <a:chExt cx="12084108" cy="2016224"/>
          </a:xfrm>
        </p:grpSpPr>
        <p:grpSp>
          <p:nvGrpSpPr>
            <p:cNvPr id="3" name="组合 5"/>
            <p:cNvGrpSpPr>
              <a:grpSpLocks/>
            </p:cNvGrpSpPr>
            <p:nvPr/>
          </p:nvGrpSpPr>
          <p:grpSpPr bwMode="auto">
            <a:xfrm>
              <a:off x="0" y="4077072"/>
              <a:ext cx="12084108" cy="2016224"/>
              <a:chOff x="0" y="3717032"/>
              <a:chExt cx="12084108" cy="2016224"/>
            </a:xfrm>
          </p:grpSpPr>
          <p:sp>
            <p:nvSpPr>
              <p:cNvPr id="4" name="矩形 3"/>
              <p:cNvSpPr/>
              <p:nvPr/>
            </p:nvSpPr>
            <p:spPr>
              <a:xfrm>
                <a:off x="0" y="3717032"/>
                <a:ext cx="12084108" cy="2016224"/>
              </a:xfrm>
              <a:prstGeom prst="rect">
                <a:avLst/>
              </a:prstGeom>
              <a:solidFill>
                <a:srgbClr val="FFC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9399" name="TextBox 4"/>
              <p:cNvSpPr txBox="1">
                <a:spLocks noChangeArrowheads="1"/>
              </p:cNvSpPr>
              <p:nvPr/>
            </p:nvSpPr>
            <p:spPr bwMode="auto">
              <a:xfrm>
                <a:off x="3341800" y="3998039"/>
                <a:ext cx="8261775" cy="1446621"/>
              </a:xfrm>
              <a:prstGeom prst="rect">
                <a:avLst/>
              </a:prstGeom>
              <a:noFill/>
              <a:ln>
                <a:noFill/>
              </a:ln>
              <a:extLst>
                <a:ext uri="{909E8E84-426E-40DD-AFC4-6F175D3DCCD1}"/>
                <a:ext uri="{91240B29-F687-4F45-9708-019B960494DF}"/>
              </a:extLst>
            </p:spPr>
            <p:txBody>
              <a:bodyPr wrap="square">
                <a:spAutoFit/>
              </a:bodyPr>
              <a:lstStyle>
                <a:lvl1pPr>
                  <a:defRPr sz="3200">
                    <a:solidFill>
                      <a:schemeClr val="tx1"/>
                    </a:solidFill>
                    <a:latin typeface="Calibri" pitchFamily="34" charset="0"/>
                    <a:ea typeface="宋体" charset="-122"/>
                  </a:defRPr>
                </a:lvl1pPr>
                <a:lvl2pPr marL="742950" indent="-285750">
                  <a:defRPr sz="2800">
                    <a:solidFill>
                      <a:schemeClr val="tx1"/>
                    </a:solidFill>
                    <a:latin typeface="Calibri" pitchFamily="34" charset="0"/>
                    <a:ea typeface="宋体" charset="-122"/>
                  </a:defRPr>
                </a:lvl2pPr>
                <a:lvl3pPr marL="1143000" indent="-228600">
                  <a:defRPr sz="2400">
                    <a:solidFill>
                      <a:schemeClr val="tx1"/>
                    </a:solidFill>
                    <a:latin typeface="Calibri" pitchFamily="34" charset="0"/>
                    <a:ea typeface="宋体" charset="-122"/>
                  </a:defRPr>
                </a:lvl3pPr>
                <a:lvl4pPr marL="1600200" indent="-228600">
                  <a:defRPr sz="2000">
                    <a:solidFill>
                      <a:schemeClr val="tx1"/>
                    </a:solidFill>
                    <a:latin typeface="Calibri" pitchFamily="34" charset="0"/>
                    <a:ea typeface="宋体" charset="-122"/>
                  </a:defRPr>
                </a:lvl4pPr>
                <a:lvl5pPr marL="2057400" indent="-228600">
                  <a:defRPr sz="2000">
                    <a:solidFill>
                      <a:schemeClr val="tx1"/>
                    </a:solidFill>
                    <a:latin typeface="Calibri" pitchFamily="34" charset="0"/>
                    <a:ea typeface="宋体" charset="-122"/>
                  </a:defRPr>
                </a:lvl5pPr>
                <a:lvl6pPr marL="2514600" indent="-228600" eaLnBrk="0" fontAlgn="base" hangingPunct="0">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Aft>
                    <a:spcPct val="0"/>
                  </a:spcAft>
                  <a:buFont typeface="Arial" charset="0"/>
                  <a:buChar char="»"/>
                  <a:defRPr sz="2000">
                    <a:solidFill>
                      <a:schemeClr val="tx1"/>
                    </a:solidFill>
                    <a:latin typeface="Calibri" pitchFamily="34" charset="0"/>
                    <a:ea typeface="宋体" charset="-122"/>
                  </a:defRPr>
                </a:lvl9pPr>
              </a:lstStyle>
              <a:p>
                <a:pPr>
                  <a:defRPr/>
                </a:pPr>
                <a:r>
                  <a:rPr lang="en-US" altLang="zh-CN" sz="8800" b="1"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Thank you</a:t>
                </a:r>
                <a:r>
                  <a:rPr lang="zh-CN" altLang="en-US" sz="8800" b="1"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a:t>
                </a:r>
              </a:p>
            </p:txBody>
          </p:sp>
        </p:grpSp>
        <p:pic>
          <p:nvPicPr>
            <p:cNvPr id="76806" name="图片 7"/>
            <p:cNvPicPr>
              <a:picLocks noChangeAspect="1"/>
            </p:cNvPicPr>
            <p:nvPr/>
          </p:nvPicPr>
          <p:blipFill>
            <a:blip r:embed="rId4" cstate="print"/>
            <a:srcRect l="35135" t="8504" r="34520" b="54942"/>
            <a:stretch>
              <a:fillRect/>
            </a:stretch>
          </p:blipFill>
          <p:spPr bwMode="auto">
            <a:xfrm>
              <a:off x="621901" y="4085759"/>
              <a:ext cx="2387931" cy="2007537"/>
            </a:xfrm>
            <a:prstGeom prst="rect">
              <a:avLst/>
            </a:prstGeom>
            <a:noFill/>
            <a:ln w="9525">
              <a:noFill/>
              <a:miter lim="800000"/>
              <a:headEnd/>
              <a:tailEnd/>
            </a:ln>
          </p:spPr>
        </p:pic>
      </p:grpSp>
      <p:sp>
        <p:nvSpPr>
          <p:cNvPr id="77828" name="灯片编号占位符 1"/>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4F05FB4A-4676-4801-B56E-19DDFAD19990}" type="slidenum">
              <a:rPr lang="zh-CN" altLang="en-US" smtClean="0">
                <a:solidFill>
                  <a:srgbClr val="898989"/>
                </a:solidFill>
              </a:rPr>
              <a:pPr fontAlgn="base">
                <a:spcBef>
                  <a:spcPct val="0"/>
                </a:spcBef>
                <a:spcAft>
                  <a:spcPct val="0"/>
                </a:spcAft>
                <a:defRPr/>
              </a:pPr>
              <a:t>57</a:t>
            </a:fld>
            <a:endParaRPr lang="zh-CN" altLang="en-US" smtClean="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D:\资料库\照片资料库\09年香港澳门\2009.12.8中国健身气功代表团成员与香港职业治疗师协会学员的合影.JPG"/>
          <p:cNvPicPr>
            <a:picLocks noGrp="1" noChangeAspect="1" noChangeArrowheads="1"/>
          </p:cNvPicPr>
          <p:nvPr>
            <p:ph sz="quarter" idx="2"/>
          </p:nvPr>
        </p:nvPicPr>
        <p:blipFill>
          <a:blip r:embed="rId2" cstate="print"/>
          <a:srcRect/>
          <a:stretch>
            <a:fillRect/>
          </a:stretch>
        </p:blipFill>
        <p:spPr>
          <a:xfrm>
            <a:off x="0" y="0"/>
            <a:ext cx="5281613" cy="3962400"/>
          </a:xfrm>
          <a:noFill/>
        </p:spPr>
      </p:pic>
      <p:pic>
        <p:nvPicPr>
          <p:cNvPr id="27651" name="Picture 7" descr="D:\资料库\照片资料库\09年香港澳门\2009年香港澳门团工作照片\DSCN0163.JPG"/>
          <p:cNvPicPr>
            <a:picLocks noGrp="1" noChangeAspect="1" noChangeArrowheads="1"/>
          </p:cNvPicPr>
          <p:nvPr>
            <p:ph sz="quarter" idx="3"/>
          </p:nvPr>
        </p:nvPicPr>
        <p:blipFill>
          <a:blip r:embed="rId3" cstate="print"/>
          <a:srcRect/>
          <a:stretch>
            <a:fillRect/>
          </a:stretch>
        </p:blipFill>
        <p:spPr>
          <a:xfrm>
            <a:off x="3908425" y="2930525"/>
            <a:ext cx="5235575" cy="3927475"/>
          </a:xfrm>
          <a:noFill/>
        </p:spPr>
      </p:pic>
      <p:sp>
        <p:nvSpPr>
          <p:cNvPr id="27652" name="内容占位符 5"/>
          <p:cNvSpPr>
            <a:spLocks noGrp="1"/>
          </p:cNvSpPr>
          <p:nvPr>
            <p:ph sz="half" idx="1"/>
          </p:nvPr>
        </p:nvSpPr>
        <p:spPr/>
        <p:txBody>
          <a:bodyPr/>
          <a:lstStyle/>
          <a:p>
            <a:pPr>
              <a:buFont typeface="Wingdings" pitchFamily="2" charset="2"/>
              <a:buNone/>
            </a:pPr>
            <a:endParaRPr lang="zh-CN"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IMG_0177"/>
          <p:cNvPicPr>
            <a:picLocks noChangeAspect="1" noChangeArrowheads="1"/>
          </p:cNvPicPr>
          <p:nvPr/>
        </p:nvPicPr>
        <p:blipFill>
          <a:blip r:embed="rId2" cstate="print"/>
          <a:srcRect/>
          <a:stretch>
            <a:fillRect/>
          </a:stretch>
        </p:blipFill>
        <p:spPr bwMode="auto">
          <a:xfrm>
            <a:off x="4456113" y="0"/>
            <a:ext cx="4687887" cy="3124200"/>
          </a:xfrm>
          <a:prstGeom prst="rect">
            <a:avLst/>
          </a:prstGeom>
          <a:noFill/>
          <a:ln w="9525">
            <a:noFill/>
            <a:miter lim="800000"/>
            <a:headEnd/>
            <a:tailEnd/>
          </a:ln>
        </p:spPr>
      </p:pic>
      <p:pic>
        <p:nvPicPr>
          <p:cNvPr id="223235" name="Picture 3" descr="IMG_0172"/>
          <p:cNvPicPr>
            <a:picLocks noChangeAspect="1" noChangeArrowheads="1"/>
          </p:cNvPicPr>
          <p:nvPr/>
        </p:nvPicPr>
        <p:blipFill>
          <a:blip r:embed="rId3" cstate="print"/>
          <a:srcRect/>
          <a:stretch>
            <a:fillRect/>
          </a:stretch>
        </p:blipFill>
        <p:spPr bwMode="auto">
          <a:xfrm>
            <a:off x="0" y="3200400"/>
            <a:ext cx="4673600" cy="3429000"/>
          </a:xfrm>
          <a:prstGeom prst="rect">
            <a:avLst/>
          </a:prstGeom>
          <a:noFill/>
          <a:ln w="9525">
            <a:noFill/>
            <a:miter lim="800000"/>
            <a:headEnd/>
            <a:tailEnd/>
          </a:ln>
        </p:spPr>
      </p:pic>
      <p:pic>
        <p:nvPicPr>
          <p:cNvPr id="223236" name="Picture 4" descr="P1050244"/>
          <p:cNvPicPr>
            <a:picLocks noChangeAspect="1" noChangeArrowheads="1"/>
          </p:cNvPicPr>
          <p:nvPr/>
        </p:nvPicPr>
        <p:blipFill>
          <a:blip r:embed="rId4" cstate="print"/>
          <a:srcRect/>
          <a:stretch>
            <a:fillRect/>
          </a:stretch>
        </p:blipFill>
        <p:spPr bwMode="auto">
          <a:xfrm>
            <a:off x="4724400" y="3200400"/>
            <a:ext cx="4635500" cy="3476625"/>
          </a:xfrm>
          <a:prstGeom prst="rect">
            <a:avLst/>
          </a:prstGeom>
          <a:noFill/>
          <a:ln w="9525">
            <a:noFill/>
            <a:miter lim="800000"/>
            <a:headEnd/>
            <a:tailEnd/>
          </a:ln>
        </p:spPr>
      </p:pic>
      <p:sp>
        <p:nvSpPr>
          <p:cNvPr id="29701" name="Text Box 5"/>
          <p:cNvSpPr txBox="1">
            <a:spLocks noChangeArrowheads="1"/>
          </p:cNvSpPr>
          <p:nvPr/>
        </p:nvSpPr>
        <p:spPr bwMode="auto">
          <a:xfrm>
            <a:off x="1066800" y="381000"/>
            <a:ext cx="7010400" cy="457200"/>
          </a:xfrm>
          <a:prstGeom prst="rect">
            <a:avLst/>
          </a:prstGeom>
          <a:noFill/>
          <a:ln w="9525">
            <a:noFill/>
            <a:miter lim="800000"/>
            <a:headEnd/>
            <a:tailEnd/>
          </a:ln>
        </p:spPr>
        <p:txBody>
          <a:bodyPr>
            <a:spAutoFit/>
          </a:bodyPr>
          <a:lstStyle/>
          <a:p>
            <a:pPr>
              <a:spcBef>
                <a:spcPct val="50000"/>
              </a:spcBef>
            </a:pPr>
            <a:endParaRPr kumimoji="1" lang="zh-CN" altLang="en-US">
              <a:latin typeface="Times New Roman" charset="0"/>
              <a:ea typeface="宋体" pitchFamily="2" charset="-122"/>
            </a:endParaRPr>
          </a:p>
        </p:txBody>
      </p:sp>
      <p:pic>
        <p:nvPicPr>
          <p:cNvPr id="29702" name="Picture 26" descr="D:\资料库\照片资料库\10年加拿大\10年访问加拿大照片\WOODBRIDGE南亚社区推广.JPG"/>
          <p:cNvPicPr>
            <a:picLocks noChangeAspect="1" noChangeArrowheads="1"/>
          </p:cNvPicPr>
          <p:nvPr/>
        </p:nvPicPr>
        <p:blipFill>
          <a:blip r:embed="rId5" cstate="print"/>
          <a:srcRect/>
          <a:stretch>
            <a:fillRect/>
          </a:stretch>
        </p:blipFill>
        <p:spPr bwMode="auto">
          <a:xfrm>
            <a:off x="0" y="0"/>
            <a:ext cx="4573588"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additive="base">
                                        <p:cTn id="7" dur="500" fill="hold"/>
                                        <p:tgtEl>
                                          <p:spTgt spid="223234"/>
                                        </p:tgtEl>
                                        <p:attrNameLst>
                                          <p:attrName>ppt_x</p:attrName>
                                        </p:attrNameLst>
                                      </p:cBhvr>
                                      <p:tavLst>
                                        <p:tav tm="0">
                                          <p:val>
                                            <p:strVal val="0-#ppt_w/2"/>
                                          </p:val>
                                        </p:tav>
                                        <p:tav tm="100000">
                                          <p:val>
                                            <p:strVal val="#ppt_x"/>
                                          </p:val>
                                        </p:tav>
                                      </p:tavLst>
                                    </p:anim>
                                    <p:anim calcmode="lin" valueType="num">
                                      <p:cBhvr additive="base">
                                        <p:cTn id="8" dur="500" fill="hold"/>
                                        <p:tgtEl>
                                          <p:spTgt spid="2232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23235"/>
                                        </p:tgtEl>
                                        <p:attrNameLst>
                                          <p:attrName>style.visibility</p:attrName>
                                        </p:attrNameLst>
                                      </p:cBhvr>
                                      <p:to>
                                        <p:strVal val="visible"/>
                                      </p:to>
                                    </p:set>
                                    <p:anim calcmode="lin" valueType="num">
                                      <p:cBhvr additive="base">
                                        <p:cTn id="12" dur="500" fill="hold"/>
                                        <p:tgtEl>
                                          <p:spTgt spid="223235"/>
                                        </p:tgtEl>
                                        <p:attrNameLst>
                                          <p:attrName>ppt_x</p:attrName>
                                        </p:attrNameLst>
                                      </p:cBhvr>
                                      <p:tavLst>
                                        <p:tav tm="0">
                                          <p:val>
                                            <p:strVal val="0-#ppt_w/2"/>
                                          </p:val>
                                        </p:tav>
                                        <p:tav tm="100000">
                                          <p:val>
                                            <p:strVal val="#ppt_x"/>
                                          </p:val>
                                        </p:tav>
                                      </p:tavLst>
                                    </p:anim>
                                    <p:anim calcmode="lin" valueType="num">
                                      <p:cBhvr additive="base">
                                        <p:cTn id="13" dur="500" fill="hold"/>
                                        <p:tgtEl>
                                          <p:spTgt spid="2232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23236"/>
                                        </p:tgtEl>
                                        <p:attrNameLst>
                                          <p:attrName>style.visibility</p:attrName>
                                        </p:attrNameLst>
                                      </p:cBhvr>
                                      <p:to>
                                        <p:strVal val="visible"/>
                                      </p:to>
                                    </p:set>
                                    <p:anim calcmode="lin" valueType="num">
                                      <p:cBhvr additive="base">
                                        <p:cTn id="17" dur="500" fill="hold"/>
                                        <p:tgtEl>
                                          <p:spTgt spid="223236"/>
                                        </p:tgtEl>
                                        <p:attrNameLst>
                                          <p:attrName>ppt_x</p:attrName>
                                        </p:attrNameLst>
                                      </p:cBhvr>
                                      <p:tavLst>
                                        <p:tav tm="0">
                                          <p:val>
                                            <p:strVal val="1+#ppt_w/2"/>
                                          </p:val>
                                        </p:tav>
                                        <p:tav tm="100000">
                                          <p:val>
                                            <p:strVal val="#ppt_x"/>
                                          </p:val>
                                        </p:tav>
                                      </p:tavLst>
                                    </p:anim>
                                    <p:anim calcmode="lin" valueType="num">
                                      <p:cBhvr additive="base">
                                        <p:cTn id="18" dur="500" fill="hold"/>
                                        <p:tgtEl>
                                          <p:spTgt spid="223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IMG_7333"/>
          <p:cNvPicPr>
            <a:picLocks noGrp="1" noChangeAspect="1" noChangeArrowheads="1"/>
          </p:cNvPicPr>
          <p:nvPr>
            <p:ph/>
          </p:nvPr>
        </p:nvPicPr>
        <p:blipFill>
          <a:blip r:embed="rId2" cstate="print"/>
          <a:srcRect/>
          <a:stretch>
            <a:fillRect/>
          </a:stretch>
        </p:blipFill>
        <p:spPr>
          <a:xfrm>
            <a:off x="-447675" y="0"/>
            <a:ext cx="9591675" cy="71628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pPr eaLnBrk="1" hangingPunct="1"/>
            <a:endParaRPr lang="zh-CN" altLang="en-US" smtClean="0"/>
          </a:p>
        </p:txBody>
      </p:sp>
      <p:pic>
        <p:nvPicPr>
          <p:cNvPr id="31747" name="Picture 2" descr="D:\资料库\照片资料库\第四届国际健身气功交流比赛大会\IMG_2451.jpg"/>
          <p:cNvPicPr>
            <a:picLocks noGrp="1" noChangeAspect="1" noChangeArrowheads="1"/>
          </p:cNvPicPr>
          <p:nvPr>
            <p:ph idx="1"/>
          </p:nvPr>
        </p:nvPicPr>
        <p:blipFill>
          <a:blip r:embed="rId2" cstate="print"/>
          <a:srcRect/>
          <a:stretch>
            <a:fillRect/>
          </a:stretch>
        </p:blipFill>
        <p:spPr>
          <a:xfrm>
            <a:off x="0" y="0"/>
            <a:ext cx="9144000" cy="70866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db2004c002l">
  <a:themeElements>
    <a:clrScheme name="cdb2004c002l 3">
      <a:dk1>
        <a:srgbClr val="17347D"/>
      </a:dk1>
      <a:lt1>
        <a:srgbClr val="FFFFFF"/>
      </a:lt1>
      <a:dk2>
        <a:srgbClr val="3366CC"/>
      </a:dk2>
      <a:lt2>
        <a:srgbClr val="DDDDDD"/>
      </a:lt2>
      <a:accent1>
        <a:srgbClr val="77B7E7"/>
      </a:accent1>
      <a:accent2>
        <a:srgbClr val="45AB7D"/>
      </a:accent2>
      <a:accent3>
        <a:srgbClr val="FFFFFF"/>
      </a:accent3>
      <a:accent4>
        <a:srgbClr val="122B6A"/>
      </a:accent4>
      <a:accent5>
        <a:srgbClr val="BDD8F1"/>
      </a:accent5>
      <a:accent6>
        <a:srgbClr val="3E9B71"/>
      </a:accent6>
      <a:hlink>
        <a:srgbClr val="9999FF"/>
      </a:hlink>
      <a:folHlink>
        <a:srgbClr val="969696"/>
      </a:folHlink>
    </a:clrScheme>
    <a:fontScheme name="cdb2004c002l">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c002l 1">
        <a:dk1>
          <a:srgbClr val="1B525F"/>
        </a:dk1>
        <a:lt1>
          <a:srgbClr val="FFFFFF"/>
        </a:lt1>
        <a:dk2>
          <a:srgbClr val="339966"/>
        </a:dk2>
        <a:lt2>
          <a:srgbClr val="DDDDDD"/>
        </a:lt2>
        <a:accent1>
          <a:srgbClr val="C5BA6B"/>
        </a:accent1>
        <a:accent2>
          <a:srgbClr val="669900"/>
        </a:accent2>
        <a:accent3>
          <a:srgbClr val="FFFFFF"/>
        </a:accent3>
        <a:accent4>
          <a:srgbClr val="154550"/>
        </a:accent4>
        <a:accent5>
          <a:srgbClr val="DFD9BA"/>
        </a:accent5>
        <a:accent6>
          <a:srgbClr val="5C8A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cdb2004c002l 2">
        <a:dk1>
          <a:srgbClr val="191961"/>
        </a:dk1>
        <a:lt1>
          <a:srgbClr val="FFFFFF"/>
        </a:lt1>
        <a:dk2>
          <a:srgbClr val="5D4CDC"/>
        </a:dk2>
        <a:lt2>
          <a:srgbClr val="DDDDDD"/>
        </a:lt2>
        <a:accent1>
          <a:srgbClr val="31B36C"/>
        </a:accent1>
        <a:accent2>
          <a:srgbClr val="0099FF"/>
        </a:accent2>
        <a:accent3>
          <a:srgbClr val="FFFFFF"/>
        </a:accent3>
        <a:accent4>
          <a:srgbClr val="141452"/>
        </a:accent4>
        <a:accent5>
          <a:srgbClr val="ADD6BA"/>
        </a:accent5>
        <a:accent6>
          <a:srgbClr val="008AE7"/>
        </a:accent6>
        <a:hlink>
          <a:srgbClr val="A0963C"/>
        </a:hlink>
        <a:folHlink>
          <a:srgbClr val="A0963C"/>
        </a:folHlink>
      </a:clrScheme>
      <a:clrMap bg1="lt1" tx1="dk1" bg2="lt2" tx2="dk2" accent1="accent1" accent2="accent2" accent3="accent3" accent4="accent4" accent5="accent5" accent6="accent6" hlink="hlink" folHlink="folHlink"/>
    </a:extraClrScheme>
    <a:extraClrScheme>
      <a:clrScheme name="cdb2004c002l 3">
        <a:dk1>
          <a:srgbClr val="17347D"/>
        </a:dk1>
        <a:lt1>
          <a:srgbClr val="FFFFFF"/>
        </a:lt1>
        <a:dk2>
          <a:srgbClr val="3366CC"/>
        </a:dk2>
        <a:lt2>
          <a:srgbClr val="DDDDDD"/>
        </a:lt2>
        <a:accent1>
          <a:srgbClr val="77B7E7"/>
        </a:accent1>
        <a:accent2>
          <a:srgbClr val="45AB7D"/>
        </a:accent2>
        <a:accent3>
          <a:srgbClr val="FFFFFF"/>
        </a:accent3>
        <a:accent4>
          <a:srgbClr val="122B6A"/>
        </a:accent4>
        <a:accent5>
          <a:srgbClr val="BDD8F1"/>
        </a:accent5>
        <a:accent6>
          <a:srgbClr val="3E9B71"/>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cdb2004c002l</Template>
  <TotalTime>2370</TotalTime>
  <Words>2598</Words>
  <Application>Microsoft Office PowerPoint</Application>
  <PresentationFormat>全屏显示(4:3)</PresentationFormat>
  <Paragraphs>227</Paragraphs>
  <Slides>57</Slides>
  <Notes>1</Notes>
  <HiddenSlides>0</HiddenSlides>
  <MMClips>0</MMClips>
  <ScaleCrop>false</ScaleCrop>
  <HeadingPairs>
    <vt:vector size="4" baseType="variant">
      <vt:variant>
        <vt:lpstr>主题</vt:lpstr>
      </vt:variant>
      <vt:variant>
        <vt:i4>1</vt:i4>
      </vt:variant>
      <vt:variant>
        <vt:lpstr>幻灯片标题</vt:lpstr>
      </vt:variant>
      <vt:variant>
        <vt:i4>57</vt:i4>
      </vt:variant>
    </vt:vector>
  </HeadingPairs>
  <TitlesOfParts>
    <vt:vector size="58" baseType="lpstr">
      <vt:lpstr>cdb2004c002l</vt:lpstr>
      <vt:lpstr>Health Qigong</vt:lpstr>
      <vt:lpstr> </vt:lpstr>
      <vt:lpstr>幻灯片 3</vt:lpstr>
      <vt:lpstr>幻灯片 4</vt:lpstr>
      <vt:lpstr>幻灯片 5</vt:lpstr>
      <vt:lpstr>幻灯片 6</vt:lpstr>
      <vt:lpstr>幻灯片 7</vt:lpstr>
      <vt:lpstr>幻灯片 8</vt:lpstr>
      <vt:lpstr>幻灯片 9</vt:lpstr>
      <vt:lpstr>幻灯片 10</vt:lpstr>
      <vt:lpstr>The IOC Sport for All Grant QACSC</vt:lpstr>
      <vt:lpstr>幻灯片 12</vt:lpstr>
      <vt:lpstr>幻灯片 13</vt:lpstr>
      <vt:lpstr>幻灯片 14</vt:lpstr>
      <vt:lpstr>幻灯片 15</vt:lpstr>
      <vt:lpstr>幻灯片 16</vt:lpstr>
      <vt:lpstr>幻灯片 17</vt:lpstr>
      <vt:lpstr>Qigong has a long history with rich connotations</vt:lpstr>
      <vt:lpstr>History</vt:lpstr>
      <vt:lpstr>What is Health Qigong?</vt:lpstr>
      <vt:lpstr>幻灯片 21</vt:lpstr>
      <vt:lpstr>健身气功</vt:lpstr>
      <vt:lpstr>幻灯片 23</vt:lpstr>
      <vt:lpstr>Health Qigong</vt:lpstr>
      <vt:lpstr>易 筋 经</vt:lpstr>
      <vt:lpstr>易筋经   Yi Jin Jing</vt:lpstr>
      <vt:lpstr>幻灯片 27</vt:lpstr>
      <vt:lpstr>五禽戏   Wu Qin Xi</vt:lpstr>
      <vt:lpstr>幻灯片 29</vt:lpstr>
      <vt:lpstr>六字诀   Liu Zi Jue</vt:lpstr>
      <vt:lpstr>幻灯片 31</vt:lpstr>
      <vt:lpstr>八段锦   Ba Duan Jin</vt:lpstr>
      <vt:lpstr>D-M-S-T-W</vt:lpstr>
      <vt:lpstr>The essence of Qigong</vt:lpstr>
      <vt:lpstr>减少呼吸频率    Decreases respiratory rate </vt:lpstr>
      <vt:lpstr>每分钟呼吸的次数 THe number of breaths (inhalation-exhalation cycles) taken within a set amount of time (60 seconds). </vt:lpstr>
      <vt:lpstr>呼吸频率的正常范围  Normal Range</vt:lpstr>
      <vt:lpstr>呼吸系统  Respiratory system</vt:lpstr>
      <vt:lpstr>无效腔  Dead space </vt:lpstr>
      <vt:lpstr>每分钟呼吸量 Respiratory volume per minute</vt:lpstr>
      <vt:lpstr>1 minute: 8,000 ml, Dead space:150ml </vt:lpstr>
      <vt:lpstr>Defferent RV Contrast table (ml)</vt:lpstr>
      <vt:lpstr>Suitable age group of Qigong practice</vt:lpstr>
      <vt:lpstr>幻灯片 44</vt:lpstr>
      <vt:lpstr>幻灯片 45</vt:lpstr>
      <vt:lpstr>Healthy Effect of Qigong</vt:lpstr>
      <vt:lpstr>Physical and Mind Health</vt:lpstr>
      <vt:lpstr>Enhancing Physical Qualities</vt:lpstr>
      <vt:lpstr>Promoting Mental Health</vt:lpstr>
      <vt:lpstr>Delaying Intelligence Decline</vt:lpstr>
      <vt:lpstr>Improving Life Quality</vt:lpstr>
      <vt:lpstr>Optimizing Physical Function</vt:lpstr>
      <vt:lpstr>How to learn Qigong?</vt:lpstr>
      <vt:lpstr>幻灯片 54</vt:lpstr>
      <vt:lpstr>幻灯片 55</vt:lpstr>
      <vt:lpstr>幻灯片 56</vt:lpstr>
      <vt:lpstr>幻灯片 57</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教师</dc:creator>
  <cp:lastModifiedBy>user</cp:lastModifiedBy>
  <cp:revision>96</cp:revision>
  <dcterms:created xsi:type="dcterms:W3CDTF">2009-08-23T02:32:11Z</dcterms:created>
  <dcterms:modified xsi:type="dcterms:W3CDTF">2015-11-16T03:12:17Z</dcterms:modified>
</cp:coreProperties>
</file>