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3" r:id="rId2"/>
    <p:sldId id="270" r:id="rId3"/>
    <p:sldId id="273" r:id="rId4"/>
    <p:sldId id="284" r:id="rId5"/>
    <p:sldId id="285" r:id="rId6"/>
    <p:sldId id="272" r:id="rId7"/>
    <p:sldId id="286" r:id="rId8"/>
    <p:sldId id="278" r:id="rId9"/>
    <p:sldId id="258" r:id="rId10"/>
    <p:sldId id="288" r:id="rId11"/>
    <p:sldId id="277" r:id="rId12"/>
    <p:sldId id="274" r:id="rId13"/>
    <p:sldId id="287" r:id="rId14"/>
    <p:sldId id="275" r:id="rId15"/>
    <p:sldId id="276" r:id="rId16"/>
    <p:sldId id="279" r:id="rId17"/>
    <p:sldId id="280"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8" d="100"/>
          <a:sy n="78" d="100"/>
        </p:scale>
        <p:origin x="13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4D7250-C793-4A8F-A235-F565795BEBEE}" type="datetimeFigureOut">
              <a:rPr lang="de-DE" smtClean="0"/>
              <a:t>15.07.2015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4BDCC7-E3E3-4DB8-9B75-F10C2152B823}" type="slidenum">
              <a:rPr lang="de-DE" smtClean="0"/>
              <a:t>‹N°›</a:t>
            </a:fld>
            <a:endParaRPr lang="de-DE"/>
          </a:p>
        </p:txBody>
      </p:sp>
    </p:spTree>
    <p:extLst>
      <p:ext uri="{BB962C8B-B14F-4D97-AF65-F5344CB8AC3E}">
        <p14:creationId xmlns:p14="http://schemas.microsoft.com/office/powerpoint/2010/main" val="3742143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DCC7-E3E3-4DB8-9B75-F10C2152B823}" type="slidenum">
              <a:rPr lang="de-DE" smtClean="0"/>
              <a:t>5</a:t>
            </a:fld>
            <a:endParaRPr lang="de-DE"/>
          </a:p>
        </p:txBody>
      </p:sp>
    </p:spTree>
    <p:extLst>
      <p:ext uri="{BB962C8B-B14F-4D97-AF65-F5344CB8AC3E}">
        <p14:creationId xmlns:p14="http://schemas.microsoft.com/office/powerpoint/2010/main" val="2046325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DCC7-E3E3-4DB8-9B75-F10C2152B823}" type="slidenum">
              <a:rPr lang="de-DE" smtClean="0"/>
              <a:t>9</a:t>
            </a:fld>
            <a:endParaRPr lang="de-DE"/>
          </a:p>
        </p:txBody>
      </p:sp>
    </p:spTree>
    <p:extLst>
      <p:ext uri="{BB962C8B-B14F-4D97-AF65-F5344CB8AC3E}">
        <p14:creationId xmlns:p14="http://schemas.microsoft.com/office/powerpoint/2010/main" val="3987642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E4BDCC7-E3E3-4DB8-9B75-F10C2152B823}" type="slidenum">
              <a:rPr lang="de-DE" smtClean="0"/>
              <a:t>10</a:t>
            </a:fld>
            <a:endParaRPr lang="de-DE"/>
          </a:p>
        </p:txBody>
      </p:sp>
    </p:spTree>
    <p:extLst>
      <p:ext uri="{BB962C8B-B14F-4D97-AF65-F5344CB8AC3E}">
        <p14:creationId xmlns:p14="http://schemas.microsoft.com/office/powerpoint/2010/main" val="3843481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7E5F061-29BB-4FE2-A537-B12A1DFD8EB7}" type="datetime1">
              <a:rPr lang="de-DE" smtClean="0"/>
              <a:t>15.07.2015</a:t>
            </a:fld>
            <a:endParaRPr lang="de-DE"/>
          </a:p>
        </p:txBody>
      </p:sp>
      <p:sp>
        <p:nvSpPr>
          <p:cNvPr id="5" name="Fußzeilenplatzhalter 4"/>
          <p:cNvSpPr>
            <a:spLocks noGrp="1"/>
          </p:cNvSpPr>
          <p:nvPr>
            <p:ph type="ftr" sz="quarter" idx="11"/>
          </p:nvPr>
        </p:nvSpPr>
        <p:spPr/>
        <p:txBody>
          <a:bodyPr/>
          <a:lstStyle/>
          <a:p>
            <a:r>
              <a:rPr lang="fr-FR" smtClean="0"/>
              <a:t>Willi Neumann : l'intégration du Qigong de Santé dans les concepts occidentaux modernes de "prévention"</a:t>
            </a:r>
            <a:endParaRPr lang="de-DE"/>
          </a:p>
        </p:txBody>
      </p:sp>
      <p:sp>
        <p:nvSpPr>
          <p:cNvPr id="6" name="Foliennummernplatzhalter 5"/>
          <p:cNvSpPr>
            <a:spLocks noGrp="1"/>
          </p:cNvSpPr>
          <p:nvPr>
            <p:ph type="sldNum" sz="quarter" idx="12"/>
          </p:nvPr>
        </p:nvSpPr>
        <p:spPr/>
        <p:txBody>
          <a:bodyPr/>
          <a:lstStyle/>
          <a:p>
            <a:fld id="{65141856-8183-4E22-BAE1-DCDF673DA55C}" type="slidenum">
              <a:rPr lang="de-DE" smtClean="0"/>
              <a:t>‹N°›</a:t>
            </a:fld>
            <a:endParaRPr lang="de-DE"/>
          </a:p>
        </p:txBody>
      </p:sp>
    </p:spTree>
    <p:extLst>
      <p:ext uri="{BB962C8B-B14F-4D97-AF65-F5344CB8AC3E}">
        <p14:creationId xmlns:p14="http://schemas.microsoft.com/office/powerpoint/2010/main" val="2235064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7F99276-8D0C-4013-B2CE-85D6D4A6F7BD}" type="datetime1">
              <a:rPr lang="de-DE" smtClean="0"/>
              <a:t>15.07.2015</a:t>
            </a:fld>
            <a:endParaRPr lang="de-DE"/>
          </a:p>
        </p:txBody>
      </p:sp>
      <p:sp>
        <p:nvSpPr>
          <p:cNvPr id="5" name="Fußzeilenplatzhalter 4"/>
          <p:cNvSpPr>
            <a:spLocks noGrp="1"/>
          </p:cNvSpPr>
          <p:nvPr>
            <p:ph type="ftr" sz="quarter" idx="11"/>
          </p:nvPr>
        </p:nvSpPr>
        <p:spPr/>
        <p:txBody>
          <a:bodyPr/>
          <a:lstStyle/>
          <a:p>
            <a:r>
              <a:rPr lang="fr-FR" smtClean="0"/>
              <a:t>Willi Neumann : l'intégration du Qigong de Santé dans les concepts occidentaux modernes de "prévention"</a:t>
            </a:r>
            <a:endParaRPr lang="de-DE"/>
          </a:p>
        </p:txBody>
      </p:sp>
      <p:sp>
        <p:nvSpPr>
          <p:cNvPr id="6" name="Foliennummernplatzhalter 5"/>
          <p:cNvSpPr>
            <a:spLocks noGrp="1"/>
          </p:cNvSpPr>
          <p:nvPr>
            <p:ph type="sldNum" sz="quarter" idx="12"/>
          </p:nvPr>
        </p:nvSpPr>
        <p:spPr/>
        <p:txBody>
          <a:bodyPr/>
          <a:lstStyle/>
          <a:p>
            <a:fld id="{65141856-8183-4E22-BAE1-DCDF673DA55C}" type="slidenum">
              <a:rPr lang="de-DE" smtClean="0"/>
              <a:t>‹N°›</a:t>
            </a:fld>
            <a:endParaRPr lang="de-DE"/>
          </a:p>
        </p:txBody>
      </p:sp>
    </p:spTree>
    <p:extLst>
      <p:ext uri="{BB962C8B-B14F-4D97-AF65-F5344CB8AC3E}">
        <p14:creationId xmlns:p14="http://schemas.microsoft.com/office/powerpoint/2010/main" val="1469426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AD0E52F-2563-436B-8C20-1DB5177F474B}" type="datetime1">
              <a:rPr lang="de-DE" smtClean="0"/>
              <a:t>15.07.2015</a:t>
            </a:fld>
            <a:endParaRPr lang="de-DE"/>
          </a:p>
        </p:txBody>
      </p:sp>
      <p:sp>
        <p:nvSpPr>
          <p:cNvPr id="5" name="Fußzeilenplatzhalter 4"/>
          <p:cNvSpPr>
            <a:spLocks noGrp="1"/>
          </p:cNvSpPr>
          <p:nvPr>
            <p:ph type="ftr" sz="quarter" idx="11"/>
          </p:nvPr>
        </p:nvSpPr>
        <p:spPr/>
        <p:txBody>
          <a:bodyPr/>
          <a:lstStyle/>
          <a:p>
            <a:r>
              <a:rPr lang="fr-FR" smtClean="0"/>
              <a:t>Willi Neumann : l'intégration du Qigong de Santé dans les concepts occidentaux modernes de "prévention"</a:t>
            </a:r>
            <a:endParaRPr lang="de-DE"/>
          </a:p>
        </p:txBody>
      </p:sp>
      <p:sp>
        <p:nvSpPr>
          <p:cNvPr id="6" name="Foliennummernplatzhalter 5"/>
          <p:cNvSpPr>
            <a:spLocks noGrp="1"/>
          </p:cNvSpPr>
          <p:nvPr>
            <p:ph type="sldNum" sz="quarter" idx="12"/>
          </p:nvPr>
        </p:nvSpPr>
        <p:spPr/>
        <p:txBody>
          <a:bodyPr/>
          <a:lstStyle/>
          <a:p>
            <a:fld id="{65141856-8183-4E22-BAE1-DCDF673DA55C}" type="slidenum">
              <a:rPr lang="de-DE" smtClean="0"/>
              <a:t>‹N°›</a:t>
            </a:fld>
            <a:endParaRPr lang="de-DE"/>
          </a:p>
        </p:txBody>
      </p:sp>
    </p:spTree>
    <p:extLst>
      <p:ext uri="{BB962C8B-B14F-4D97-AF65-F5344CB8AC3E}">
        <p14:creationId xmlns:p14="http://schemas.microsoft.com/office/powerpoint/2010/main" val="2737513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350CF0E-7D6F-469D-B7F3-9C4BE5625EDB}" type="datetime1">
              <a:rPr lang="de-DE" smtClean="0"/>
              <a:t>15.07.2015</a:t>
            </a:fld>
            <a:endParaRPr lang="de-DE"/>
          </a:p>
        </p:txBody>
      </p:sp>
      <p:sp>
        <p:nvSpPr>
          <p:cNvPr id="5" name="Fußzeilenplatzhalter 4"/>
          <p:cNvSpPr>
            <a:spLocks noGrp="1"/>
          </p:cNvSpPr>
          <p:nvPr>
            <p:ph type="ftr" sz="quarter" idx="11"/>
          </p:nvPr>
        </p:nvSpPr>
        <p:spPr/>
        <p:txBody>
          <a:bodyPr/>
          <a:lstStyle/>
          <a:p>
            <a:r>
              <a:rPr lang="fr-FR" smtClean="0"/>
              <a:t>Willi Neumann : l'intégration du Qigong de Santé dans les concepts occidentaux modernes de "prévention"</a:t>
            </a:r>
            <a:endParaRPr lang="de-DE"/>
          </a:p>
        </p:txBody>
      </p:sp>
      <p:sp>
        <p:nvSpPr>
          <p:cNvPr id="6" name="Foliennummernplatzhalter 5"/>
          <p:cNvSpPr>
            <a:spLocks noGrp="1"/>
          </p:cNvSpPr>
          <p:nvPr>
            <p:ph type="sldNum" sz="quarter" idx="12"/>
          </p:nvPr>
        </p:nvSpPr>
        <p:spPr/>
        <p:txBody>
          <a:bodyPr/>
          <a:lstStyle/>
          <a:p>
            <a:fld id="{65141856-8183-4E22-BAE1-DCDF673DA55C}" type="slidenum">
              <a:rPr lang="de-DE" smtClean="0"/>
              <a:t>‹N°›</a:t>
            </a:fld>
            <a:endParaRPr lang="de-DE"/>
          </a:p>
        </p:txBody>
      </p:sp>
    </p:spTree>
    <p:extLst>
      <p:ext uri="{BB962C8B-B14F-4D97-AF65-F5344CB8AC3E}">
        <p14:creationId xmlns:p14="http://schemas.microsoft.com/office/powerpoint/2010/main" val="3963022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D124694F-8BA9-4280-92B0-A62856DEB36E}" type="datetime1">
              <a:rPr lang="de-DE" smtClean="0"/>
              <a:t>15.07.2015</a:t>
            </a:fld>
            <a:endParaRPr lang="de-DE"/>
          </a:p>
        </p:txBody>
      </p:sp>
      <p:sp>
        <p:nvSpPr>
          <p:cNvPr id="5" name="Fußzeilenplatzhalter 4"/>
          <p:cNvSpPr>
            <a:spLocks noGrp="1"/>
          </p:cNvSpPr>
          <p:nvPr>
            <p:ph type="ftr" sz="quarter" idx="11"/>
          </p:nvPr>
        </p:nvSpPr>
        <p:spPr/>
        <p:txBody>
          <a:bodyPr/>
          <a:lstStyle/>
          <a:p>
            <a:r>
              <a:rPr lang="fr-FR" smtClean="0"/>
              <a:t>Willi Neumann : l'intégration du Qigong de Santé dans les concepts occidentaux modernes de "prévention"</a:t>
            </a:r>
            <a:endParaRPr lang="de-DE"/>
          </a:p>
        </p:txBody>
      </p:sp>
      <p:sp>
        <p:nvSpPr>
          <p:cNvPr id="6" name="Foliennummernplatzhalter 5"/>
          <p:cNvSpPr>
            <a:spLocks noGrp="1"/>
          </p:cNvSpPr>
          <p:nvPr>
            <p:ph type="sldNum" sz="quarter" idx="12"/>
          </p:nvPr>
        </p:nvSpPr>
        <p:spPr/>
        <p:txBody>
          <a:bodyPr/>
          <a:lstStyle/>
          <a:p>
            <a:fld id="{65141856-8183-4E22-BAE1-DCDF673DA55C}" type="slidenum">
              <a:rPr lang="de-DE" smtClean="0"/>
              <a:t>‹N°›</a:t>
            </a:fld>
            <a:endParaRPr lang="de-DE"/>
          </a:p>
        </p:txBody>
      </p:sp>
    </p:spTree>
    <p:extLst>
      <p:ext uri="{BB962C8B-B14F-4D97-AF65-F5344CB8AC3E}">
        <p14:creationId xmlns:p14="http://schemas.microsoft.com/office/powerpoint/2010/main" val="1906728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5A37E489-2006-4F8A-A348-7C3B6E726684}" type="datetime1">
              <a:rPr lang="de-DE" smtClean="0"/>
              <a:t>15.07.2015</a:t>
            </a:fld>
            <a:endParaRPr lang="de-DE"/>
          </a:p>
        </p:txBody>
      </p:sp>
      <p:sp>
        <p:nvSpPr>
          <p:cNvPr id="6" name="Fußzeilenplatzhalter 5"/>
          <p:cNvSpPr>
            <a:spLocks noGrp="1"/>
          </p:cNvSpPr>
          <p:nvPr>
            <p:ph type="ftr" sz="quarter" idx="11"/>
          </p:nvPr>
        </p:nvSpPr>
        <p:spPr/>
        <p:txBody>
          <a:bodyPr/>
          <a:lstStyle/>
          <a:p>
            <a:r>
              <a:rPr lang="fr-FR" smtClean="0"/>
              <a:t>Willi Neumann : l'intégration du Qigong de Santé dans les concepts occidentaux modernes de "prévention"</a:t>
            </a:r>
            <a:endParaRPr lang="de-DE"/>
          </a:p>
        </p:txBody>
      </p:sp>
      <p:sp>
        <p:nvSpPr>
          <p:cNvPr id="7" name="Foliennummernplatzhalter 6"/>
          <p:cNvSpPr>
            <a:spLocks noGrp="1"/>
          </p:cNvSpPr>
          <p:nvPr>
            <p:ph type="sldNum" sz="quarter" idx="12"/>
          </p:nvPr>
        </p:nvSpPr>
        <p:spPr/>
        <p:txBody>
          <a:bodyPr/>
          <a:lstStyle/>
          <a:p>
            <a:fld id="{65141856-8183-4E22-BAE1-DCDF673DA55C}" type="slidenum">
              <a:rPr lang="de-DE" smtClean="0"/>
              <a:t>‹N°›</a:t>
            </a:fld>
            <a:endParaRPr lang="de-DE"/>
          </a:p>
        </p:txBody>
      </p:sp>
    </p:spTree>
    <p:extLst>
      <p:ext uri="{BB962C8B-B14F-4D97-AF65-F5344CB8AC3E}">
        <p14:creationId xmlns:p14="http://schemas.microsoft.com/office/powerpoint/2010/main" val="590101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A3A21B6-FA8C-4205-A62A-FE114C9133F4}" type="datetime1">
              <a:rPr lang="de-DE" smtClean="0"/>
              <a:t>15.07.2015</a:t>
            </a:fld>
            <a:endParaRPr lang="de-DE"/>
          </a:p>
        </p:txBody>
      </p:sp>
      <p:sp>
        <p:nvSpPr>
          <p:cNvPr id="8" name="Fußzeilenplatzhalter 7"/>
          <p:cNvSpPr>
            <a:spLocks noGrp="1"/>
          </p:cNvSpPr>
          <p:nvPr>
            <p:ph type="ftr" sz="quarter" idx="11"/>
          </p:nvPr>
        </p:nvSpPr>
        <p:spPr/>
        <p:txBody>
          <a:bodyPr/>
          <a:lstStyle/>
          <a:p>
            <a:r>
              <a:rPr lang="fr-FR" smtClean="0"/>
              <a:t>Willi Neumann : l'intégration du Qigong de Santé dans les concepts occidentaux modernes de "prévention"</a:t>
            </a:r>
            <a:endParaRPr lang="de-DE"/>
          </a:p>
        </p:txBody>
      </p:sp>
      <p:sp>
        <p:nvSpPr>
          <p:cNvPr id="9" name="Foliennummernplatzhalter 8"/>
          <p:cNvSpPr>
            <a:spLocks noGrp="1"/>
          </p:cNvSpPr>
          <p:nvPr>
            <p:ph type="sldNum" sz="quarter" idx="12"/>
          </p:nvPr>
        </p:nvSpPr>
        <p:spPr/>
        <p:txBody>
          <a:bodyPr/>
          <a:lstStyle/>
          <a:p>
            <a:fld id="{65141856-8183-4E22-BAE1-DCDF673DA55C}" type="slidenum">
              <a:rPr lang="de-DE" smtClean="0"/>
              <a:t>‹N°›</a:t>
            </a:fld>
            <a:endParaRPr lang="de-DE"/>
          </a:p>
        </p:txBody>
      </p:sp>
    </p:spTree>
    <p:extLst>
      <p:ext uri="{BB962C8B-B14F-4D97-AF65-F5344CB8AC3E}">
        <p14:creationId xmlns:p14="http://schemas.microsoft.com/office/powerpoint/2010/main" val="2696629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3B53007-91B0-4879-9495-6557AF1C29E0}" type="datetime1">
              <a:rPr lang="de-DE" smtClean="0"/>
              <a:t>15.07.2015</a:t>
            </a:fld>
            <a:endParaRPr lang="de-DE"/>
          </a:p>
        </p:txBody>
      </p:sp>
      <p:sp>
        <p:nvSpPr>
          <p:cNvPr id="4" name="Fußzeilenplatzhalter 3"/>
          <p:cNvSpPr>
            <a:spLocks noGrp="1"/>
          </p:cNvSpPr>
          <p:nvPr>
            <p:ph type="ftr" sz="quarter" idx="11"/>
          </p:nvPr>
        </p:nvSpPr>
        <p:spPr/>
        <p:txBody>
          <a:bodyPr/>
          <a:lstStyle/>
          <a:p>
            <a:r>
              <a:rPr lang="fr-FR" smtClean="0"/>
              <a:t>Willi Neumann : l'intégration du Qigong de Santé dans les concepts occidentaux modernes de "prévention"</a:t>
            </a:r>
            <a:endParaRPr lang="de-DE"/>
          </a:p>
        </p:txBody>
      </p:sp>
      <p:sp>
        <p:nvSpPr>
          <p:cNvPr id="5" name="Foliennummernplatzhalter 4"/>
          <p:cNvSpPr>
            <a:spLocks noGrp="1"/>
          </p:cNvSpPr>
          <p:nvPr>
            <p:ph type="sldNum" sz="quarter" idx="12"/>
          </p:nvPr>
        </p:nvSpPr>
        <p:spPr/>
        <p:txBody>
          <a:bodyPr/>
          <a:lstStyle/>
          <a:p>
            <a:fld id="{65141856-8183-4E22-BAE1-DCDF673DA55C}" type="slidenum">
              <a:rPr lang="de-DE" smtClean="0"/>
              <a:t>‹N°›</a:t>
            </a:fld>
            <a:endParaRPr lang="de-DE"/>
          </a:p>
        </p:txBody>
      </p:sp>
    </p:spTree>
    <p:extLst>
      <p:ext uri="{BB962C8B-B14F-4D97-AF65-F5344CB8AC3E}">
        <p14:creationId xmlns:p14="http://schemas.microsoft.com/office/powerpoint/2010/main" val="3681864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8890CA9-CA45-457B-A2BF-3E5BBA96B34D}" type="datetime1">
              <a:rPr lang="de-DE" smtClean="0"/>
              <a:t>15.07.2015</a:t>
            </a:fld>
            <a:endParaRPr lang="de-DE"/>
          </a:p>
        </p:txBody>
      </p:sp>
      <p:sp>
        <p:nvSpPr>
          <p:cNvPr id="3" name="Fußzeilenplatzhalter 2"/>
          <p:cNvSpPr>
            <a:spLocks noGrp="1"/>
          </p:cNvSpPr>
          <p:nvPr>
            <p:ph type="ftr" sz="quarter" idx="11"/>
          </p:nvPr>
        </p:nvSpPr>
        <p:spPr/>
        <p:txBody>
          <a:bodyPr/>
          <a:lstStyle/>
          <a:p>
            <a:r>
              <a:rPr lang="fr-FR" smtClean="0"/>
              <a:t>Willi Neumann : l'intégration du Qigong de Santé dans les concepts occidentaux modernes de "prévention"</a:t>
            </a:r>
            <a:endParaRPr lang="de-DE"/>
          </a:p>
        </p:txBody>
      </p:sp>
      <p:sp>
        <p:nvSpPr>
          <p:cNvPr id="4" name="Foliennummernplatzhalter 3"/>
          <p:cNvSpPr>
            <a:spLocks noGrp="1"/>
          </p:cNvSpPr>
          <p:nvPr>
            <p:ph type="sldNum" sz="quarter" idx="12"/>
          </p:nvPr>
        </p:nvSpPr>
        <p:spPr/>
        <p:txBody>
          <a:bodyPr/>
          <a:lstStyle/>
          <a:p>
            <a:fld id="{65141856-8183-4E22-BAE1-DCDF673DA55C}" type="slidenum">
              <a:rPr lang="de-DE" smtClean="0"/>
              <a:t>‹N°›</a:t>
            </a:fld>
            <a:endParaRPr lang="de-DE"/>
          </a:p>
        </p:txBody>
      </p:sp>
    </p:spTree>
    <p:extLst>
      <p:ext uri="{BB962C8B-B14F-4D97-AF65-F5344CB8AC3E}">
        <p14:creationId xmlns:p14="http://schemas.microsoft.com/office/powerpoint/2010/main" val="3715345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8C50B32-E113-43B8-8A9B-D24C6D44E656}" type="datetime1">
              <a:rPr lang="de-DE" smtClean="0"/>
              <a:t>15.07.2015</a:t>
            </a:fld>
            <a:endParaRPr lang="de-DE"/>
          </a:p>
        </p:txBody>
      </p:sp>
      <p:sp>
        <p:nvSpPr>
          <p:cNvPr id="6" name="Fußzeilenplatzhalter 5"/>
          <p:cNvSpPr>
            <a:spLocks noGrp="1"/>
          </p:cNvSpPr>
          <p:nvPr>
            <p:ph type="ftr" sz="quarter" idx="11"/>
          </p:nvPr>
        </p:nvSpPr>
        <p:spPr/>
        <p:txBody>
          <a:bodyPr/>
          <a:lstStyle/>
          <a:p>
            <a:r>
              <a:rPr lang="fr-FR" smtClean="0"/>
              <a:t>Willi Neumann : l'intégration du Qigong de Santé dans les concepts occidentaux modernes de "prévention"</a:t>
            </a:r>
            <a:endParaRPr lang="de-DE"/>
          </a:p>
        </p:txBody>
      </p:sp>
      <p:sp>
        <p:nvSpPr>
          <p:cNvPr id="7" name="Foliennummernplatzhalter 6"/>
          <p:cNvSpPr>
            <a:spLocks noGrp="1"/>
          </p:cNvSpPr>
          <p:nvPr>
            <p:ph type="sldNum" sz="quarter" idx="12"/>
          </p:nvPr>
        </p:nvSpPr>
        <p:spPr/>
        <p:txBody>
          <a:bodyPr/>
          <a:lstStyle/>
          <a:p>
            <a:fld id="{65141856-8183-4E22-BAE1-DCDF673DA55C}" type="slidenum">
              <a:rPr lang="de-DE" smtClean="0"/>
              <a:t>‹N°›</a:t>
            </a:fld>
            <a:endParaRPr lang="de-DE"/>
          </a:p>
        </p:txBody>
      </p:sp>
    </p:spTree>
    <p:extLst>
      <p:ext uri="{BB962C8B-B14F-4D97-AF65-F5344CB8AC3E}">
        <p14:creationId xmlns:p14="http://schemas.microsoft.com/office/powerpoint/2010/main" val="3686422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8FC3502-685F-4A2D-B03A-AE9F7EAB72D3}" type="datetime1">
              <a:rPr lang="de-DE" smtClean="0"/>
              <a:t>15.07.2015</a:t>
            </a:fld>
            <a:endParaRPr lang="de-DE"/>
          </a:p>
        </p:txBody>
      </p:sp>
      <p:sp>
        <p:nvSpPr>
          <p:cNvPr id="6" name="Fußzeilenplatzhalter 5"/>
          <p:cNvSpPr>
            <a:spLocks noGrp="1"/>
          </p:cNvSpPr>
          <p:nvPr>
            <p:ph type="ftr" sz="quarter" idx="11"/>
          </p:nvPr>
        </p:nvSpPr>
        <p:spPr/>
        <p:txBody>
          <a:bodyPr/>
          <a:lstStyle/>
          <a:p>
            <a:r>
              <a:rPr lang="fr-FR" smtClean="0"/>
              <a:t>Willi Neumann : l'intégration du Qigong de Santé dans les concepts occidentaux modernes de "prévention"</a:t>
            </a:r>
            <a:endParaRPr lang="de-DE"/>
          </a:p>
        </p:txBody>
      </p:sp>
      <p:sp>
        <p:nvSpPr>
          <p:cNvPr id="7" name="Foliennummernplatzhalter 6"/>
          <p:cNvSpPr>
            <a:spLocks noGrp="1"/>
          </p:cNvSpPr>
          <p:nvPr>
            <p:ph type="sldNum" sz="quarter" idx="12"/>
          </p:nvPr>
        </p:nvSpPr>
        <p:spPr/>
        <p:txBody>
          <a:bodyPr/>
          <a:lstStyle/>
          <a:p>
            <a:fld id="{65141856-8183-4E22-BAE1-DCDF673DA55C}" type="slidenum">
              <a:rPr lang="de-DE" smtClean="0"/>
              <a:t>‹N°›</a:t>
            </a:fld>
            <a:endParaRPr lang="de-DE"/>
          </a:p>
        </p:txBody>
      </p:sp>
    </p:spTree>
    <p:extLst>
      <p:ext uri="{BB962C8B-B14F-4D97-AF65-F5344CB8AC3E}">
        <p14:creationId xmlns:p14="http://schemas.microsoft.com/office/powerpoint/2010/main" val="97479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9B2C16-CD91-4E61-9EA6-9A242FC5A55A}" type="datetime1">
              <a:rPr lang="de-DE" smtClean="0"/>
              <a:t>15.07.2015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Willi Neumann : l'intégration du Qigong de Santé dans les concepts occidentaux modernes de "prévention"</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141856-8183-4E22-BAE1-DCDF673DA55C}" type="slidenum">
              <a:rPr lang="de-DE" smtClean="0"/>
              <a:t>‹N°›</a:t>
            </a:fld>
            <a:endParaRPr lang="de-DE"/>
          </a:p>
        </p:txBody>
      </p:sp>
    </p:spTree>
    <p:extLst>
      <p:ext uri="{BB962C8B-B14F-4D97-AF65-F5344CB8AC3E}">
        <p14:creationId xmlns:p14="http://schemas.microsoft.com/office/powerpoint/2010/main" val="2252863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smtClean="0"/>
              <a:t>« La Santé de l‘Esprit et du Corps :  La promotion et la prévention de la Santé en Orient et en Occident »</a:t>
            </a:r>
            <a:endParaRPr lang="fr-BE" sz="2000" b="1" dirty="0"/>
          </a:p>
        </p:txBody>
      </p:sp>
      <p:sp>
        <p:nvSpPr>
          <p:cNvPr id="3" name="Inhaltsplatzhalter 2"/>
          <p:cNvSpPr>
            <a:spLocks noGrp="1"/>
          </p:cNvSpPr>
          <p:nvPr>
            <p:ph idx="1"/>
          </p:nvPr>
        </p:nvSpPr>
        <p:spPr>
          <a:xfrm>
            <a:off x="467544" y="1700808"/>
            <a:ext cx="8229600" cy="4464496"/>
          </a:xfrm>
        </p:spPr>
        <p:txBody>
          <a:bodyPr>
            <a:normAutofit fontScale="92500" lnSpcReduction="10000"/>
          </a:bodyPr>
          <a:lstStyle/>
          <a:p>
            <a:pPr marL="0" indent="0" algn="ctr">
              <a:buNone/>
            </a:pPr>
            <a:r>
              <a:rPr lang="fr-BE" sz="3600" b="1" dirty="0" smtClean="0"/>
              <a:t>L‘intégration du </a:t>
            </a:r>
            <a:br>
              <a:rPr lang="fr-BE" sz="3600" b="1" dirty="0" smtClean="0"/>
            </a:br>
            <a:r>
              <a:rPr lang="fr-BE" sz="3600" b="1" dirty="0" smtClean="0"/>
              <a:t>Qigong de Santé </a:t>
            </a:r>
            <a:br>
              <a:rPr lang="fr-BE" sz="3600" b="1" dirty="0" smtClean="0"/>
            </a:br>
            <a:r>
              <a:rPr lang="fr-BE" sz="3600" b="1" dirty="0" smtClean="0"/>
              <a:t>comme stratégie de promotion holistique de la santé et héritage unique de la Culture Chinoise </a:t>
            </a:r>
            <a:endParaRPr lang="fr-BE" sz="3600" b="1" i="1" dirty="0" smtClean="0"/>
          </a:p>
          <a:p>
            <a:pPr marL="0" indent="0" algn="ctr">
              <a:buNone/>
            </a:pPr>
            <a:r>
              <a:rPr lang="fr-BE" sz="3600" b="1" dirty="0" smtClean="0"/>
              <a:t>dans les concepts occidentaux modernes de « prévention »</a:t>
            </a:r>
          </a:p>
          <a:p>
            <a:pPr marL="0" indent="0" algn="ctr">
              <a:buNone/>
            </a:pPr>
            <a:r>
              <a:rPr lang="fr-BE" sz="3600" b="1" dirty="0" smtClean="0"/>
              <a:t>Le programme des Etudes de Master</a:t>
            </a:r>
          </a:p>
          <a:p>
            <a:pPr marL="0" indent="0" algn="ctr">
              <a:buNone/>
            </a:pPr>
            <a:r>
              <a:rPr lang="de-DE" dirty="0" smtClean="0"/>
              <a:t>Prof. Dr. Willi Neumann</a:t>
            </a: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251520" y="6309320"/>
            <a:ext cx="7848872" cy="412155"/>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1</a:t>
            </a:fld>
            <a:endParaRPr lang="de-DE" dirty="0"/>
          </a:p>
        </p:txBody>
      </p:sp>
    </p:spTree>
    <p:extLst>
      <p:ext uri="{BB962C8B-B14F-4D97-AF65-F5344CB8AC3E}">
        <p14:creationId xmlns:p14="http://schemas.microsoft.com/office/powerpoint/2010/main" val="4215078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smtClean="0"/>
              <a:t>« La </a:t>
            </a:r>
            <a:r>
              <a:rPr lang="fr-BE" sz="2000" b="1" dirty="0"/>
              <a:t>Santé de l‘Esprit et du Corps :  La promotion et la prévention de la Santé en Orient et en </a:t>
            </a:r>
            <a:r>
              <a:rPr lang="fr-BE" sz="2000" b="1" dirty="0" smtClean="0"/>
              <a:t>Occident » </a:t>
            </a:r>
            <a:r>
              <a:rPr lang="fr-BE" sz="2000" b="1" dirty="0"/>
              <a:t>:  Le cadre de travail</a:t>
            </a:r>
            <a:endParaRPr lang="de-DE" sz="2000" b="1"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061869892"/>
              </p:ext>
            </p:extLst>
          </p:nvPr>
        </p:nvGraphicFramePr>
        <p:xfrm>
          <a:off x="461053" y="1694469"/>
          <a:ext cx="8229600" cy="4741222"/>
        </p:xfrm>
        <a:graphic>
          <a:graphicData uri="http://schemas.openxmlformats.org/drawingml/2006/table">
            <a:tbl>
              <a:tblPr firstRow="1" firstCol="1" bandRow="1" bandCol="1"/>
              <a:tblGrid>
                <a:gridCol w="325695"/>
                <a:gridCol w="7903905"/>
              </a:tblGrid>
              <a:tr h="898919">
                <a:tc>
                  <a:txBody>
                    <a:bodyPr/>
                    <a:lstStyle/>
                    <a:p>
                      <a:pPr>
                        <a:lnSpc>
                          <a:spcPct val="115000"/>
                        </a:lnSpc>
                        <a:spcAft>
                          <a:spcPts val="0"/>
                        </a:spcAft>
                      </a:pPr>
                      <a:r>
                        <a:rPr lang="de-DE" sz="1000" b="1" dirty="0">
                          <a:effectLst/>
                          <a:latin typeface="Arial"/>
                          <a:ea typeface="Times New Roman"/>
                          <a:cs typeface="Times New Roman"/>
                        </a:rPr>
                        <a:t> </a:t>
                      </a:r>
                      <a:endParaRPr lang="de-DE" sz="1100" dirty="0">
                        <a:effectLst/>
                        <a:latin typeface="Calibri"/>
                        <a:ea typeface="Times New Roman"/>
                        <a:cs typeface="Times New Roman"/>
                      </a:endParaRPr>
                    </a:p>
                  </a:txBody>
                  <a:tcPr marL="65871" marR="658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r>
                        <a:rPr lang="fr-BE" sz="1800" noProof="0" dirty="0" smtClean="0">
                          <a:effectLst/>
                          <a:latin typeface="Arial"/>
                          <a:ea typeface="Times New Roman"/>
                          <a:cs typeface="Times New Roman"/>
                        </a:rPr>
                        <a:t>Qualification I:</a:t>
                      </a:r>
                      <a:r>
                        <a:rPr lang="fr-BE" sz="1800" baseline="0" noProof="0" dirty="0" smtClean="0">
                          <a:effectLst/>
                          <a:latin typeface="Arial"/>
                          <a:ea typeface="Times New Roman"/>
                          <a:cs typeface="Times New Roman"/>
                        </a:rPr>
                        <a:t> théorie de base</a:t>
                      </a:r>
                      <a:r>
                        <a:rPr lang="fr-BE" sz="1800" noProof="0" dirty="0" smtClean="0">
                          <a:effectLst/>
                          <a:latin typeface="Arial"/>
                          <a:ea typeface="Times New Roman"/>
                          <a:cs typeface="Times New Roman"/>
                        </a:rPr>
                        <a:t>, méthodes de recherche</a:t>
                      </a:r>
                      <a:r>
                        <a:rPr lang="fr-BE" sz="1800" baseline="0" noProof="0" dirty="0" smtClean="0">
                          <a:effectLst/>
                          <a:latin typeface="Arial"/>
                          <a:ea typeface="Times New Roman"/>
                          <a:cs typeface="Times New Roman"/>
                        </a:rPr>
                        <a:t>,</a:t>
                      </a:r>
                      <a:r>
                        <a:rPr lang="fr-BE" sz="1800" noProof="0" dirty="0" smtClean="0">
                          <a:effectLst/>
                          <a:latin typeface="Arial"/>
                          <a:ea typeface="Times New Roman"/>
                          <a:cs typeface="Times New Roman"/>
                        </a:rPr>
                        <a:t> pratique, supervision,  </a:t>
                      </a:r>
                      <a:r>
                        <a:rPr lang="fr-BE" sz="1800" noProof="0" dirty="0" smtClean="0">
                          <a:solidFill>
                            <a:srgbClr val="FF0000"/>
                          </a:solidFill>
                          <a:effectLst/>
                          <a:latin typeface="Arial"/>
                          <a:ea typeface="Times New Roman"/>
                          <a:cs typeface="Times New Roman"/>
                        </a:rPr>
                        <a:t>23 PC (</a:t>
                      </a:r>
                      <a:r>
                        <a:rPr lang="fr-BE" sz="1200" noProof="0" dirty="0" smtClean="0">
                          <a:solidFill>
                            <a:srgbClr val="FF0000"/>
                          </a:solidFill>
                          <a:effectLst/>
                          <a:latin typeface="Arial"/>
                          <a:ea typeface="Times New Roman"/>
                          <a:cs typeface="Times New Roman"/>
                        </a:rPr>
                        <a:t>Points</a:t>
                      </a:r>
                      <a:r>
                        <a:rPr lang="fr-BE" sz="1200" baseline="0" noProof="0" dirty="0" smtClean="0">
                          <a:solidFill>
                            <a:srgbClr val="FF0000"/>
                          </a:solidFill>
                          <a:effectLst/>
                          <a:latin typeface="Arial"/>
                          <a:ea typeface="Times New Roman"/>
                          <a:cs typeface="Times New Roman"/>
                        </a:rPr>
                        <a:t> Crédits</a:t>
                      </a:r>
                      <a:r>
                        <a:rPr lang="fr-BE" sz="1800" baseline="0" noProof="0" dirty="0" smtClean="0">
                          <a:solidFill>
                            <a:srgbClr val="FF0000"/>
                          </a:solidFill>
                          <a:effectLst/>
                          <a:latin typeface="Arial"/>
                          <a:ea typeface="Times New Roman"/>
                          <a:cs typeface="Times New Roman"/>
                        </a:rPr>
                        <a:t>)</a:t>
                      </a:r>
                      <a:endParaRPr lang="fr-BE" sz="1800" noProof="0" dirty="0" smtClean="0">
                        <a:solidFill>
                          <a:srgbClr val="FF0000"/>
                        </a:solidFill>
                        <a:effectLst/>
                        <a:latin typeface="Arial"/>
                        <a:ea typeface="Times New Roman"/>
                        <a:cs typeface="Times New Roman"/>
                      </a:endParaRPr>
                    </a:p>
                    <a:p>
                      <a:pPr>
                        <a:lnSpc>
                          <a:spcPct val="115000"/>
                        </a:lnSpc>
                        <a:spcAft>
                          <a:spcPts val="0"/>
                        </a:spcAft>
                      </a:pPr>
                      <a:endParaRPr lang="de-DE" sz="1800" dirty="0">
                        <a:effectLst/>
                        <a:latin typeface="Calibri"/>
                        <a:ea typeface="Times New Roman"/>
                        <a:cs typeface="Times New Roman"/>
                      </a:endParaRPr>
                    </a:p>
                  </a:txBody>
                  <a:tcPr marL="65871" marR="65871" marT="0" marB="0">
                    <a:lnL w="12700" cap="flat" cmpd="sng" algn="ctr">
                      <a:solidFill>
                        <a:srgbClr val="000000"/>
                      </a:solidFill>
                      <a:prstDash val="solid"/>
                      <a:round/>
                      <a:headEnd type="none" w="med" len="med"/>
                      <a:tailEnd type="none" w="med" len="med"/>
                    </a:lnL>
                    <a:lnR>
                      <a:noFill/>
                    </a:lnR>
                    <a:lnT>
                      <a:noFill/>
                    </a:lnT>
                    <a:lnB>
                      <a:noFill/>
                    </a:lnB>
                  </a:tcPr>
                </a:tc>
              </a:tr>
              <a:tr h="158510">
                <a:tc>
                  <a:txBody>
                    <a:bodyPr/>
                    <a:lstStyle/>
                    <a:p>
                      <a:pPr>
                        <a:lnSpc>
                          <a:spcPct val="115000"/>
                        </a:lnSpc>
                        <a:spcAft>
                          <a:spcPts val="0"/>
                        </a:spcAft>
                      </a:pPr>
                      <a:r>
                        <a:rPr lang="de-DE" sz="500">
                          <a:effectLst/>
                          <a:latin typeface="Arial"/>
                          <a:ea typeface="Times New Roman"/>
                          <a:cs typeface="Times New Roman"/>
                        </a:rPr>
                        <a:t> </a:t>
                      </a:r>
                      <a:endParaRPr lang="de-DE" sz="1100">
                        <a:effectLst/>
                        <a:latin typeface="Calibri"/>
                        <a:ea typeface="Times New Roman"/>
                        <a:cs typeface="Times New Roman"/>
                      </a:endParaRPr>
                    </a:p>
                  </a:txBody>
                  <a:tcPr marL="65871" marR="658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de-DE" sz="100">
                          <a:effectLst/>
                          <a:latin typeface="Arial"/>
                          <a:ea typeface="Times New Roman"/>
                          <a:cs typeface="Times New Roman"/>
                        </a:rPr>
                        <a:t> </a:t>
                      </a:r>
                      <a:endParaRPr lang="de-DE" sz="1100">
                        <a:effectLst/>
                        <a:latin typeface="Calibri"/>
                        <a:ea typeface="Times New Roman"/>
                        <a:cs typeface="Times New Roman"/>
                      </a:endParaRPr>
                    </a:p>
                  </a:txBody>
                  <a:tcPr marL="65871" marR="65871" marT="0" marB="0">
                    <a:lnL>
                      <a:noFill/>
                    </a:lnL>
                    <a:lnR>
                      <a:noFill/>
                    </a:lnR>
                    <a:lnT>
                      <a:noFill/>
                    </a:lnT>
                    <a:lnB>
                      <a:noFill/>
                    </a:lnB>
                  </a:tcPr>
                </a:tc>
              </a:tr>
              <a:tr h="1191283">
                <a:tc>
                  <a:txBody>
                    <a:bodyPr/>
                    <a:lstStyle/>
                    <a:p>
                      <a:pPr>
                        <a:lnSpc>
                          <a:spcPct val="115000"/>
                        </a:lnSpc>
                        <a:spcAft>
                          <a:spcPts val="0"/>
                        </a:spcAft>
                      </a:pPr>
                      <a:r>
                        <a:rPr lang="de-DE" sz="1000" b="1" dirty="0">
                          <a:effectLst/>
                          <a:latin typeface="Arial"/>
                          <a:ea typeface="Times New Roman"/>
                          <a:cs typeface="Times New Roman"/>
                        </a:rPr>
                        <a:t> </a:t>
                      </a:r>
                      <a:endParaRPr lang="de-DE" sz="1100" dirty="0">
                        <a:effectLst/>
                        <a:latin typeface="Calibri"/>
                        <a:ea typeface="Times New Roman"/>
                        <a:cs typeface="Times New Roman"/>
                      </a:endParaRPr>
                    </a:p>
                  </a:txBody>
                  <a:tcPr marL="65871" marR="658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nSpc>
                          <a:spcPct val="115000"/>
                        </a:lnSpc>
                        <a:spcAft>
                          <a:spcPts val="0"/>
                        </a:spcAft>
                      </a:pPr>
                      <a:r>
                        <a:rPr lang="fr-BE" sz="1800" dirty="0" smtClean="0">
                          <a:effectLst/>
                          <a:latin typeface="Arial"/>
                          <a:ea typeface="Times New Roman"/>
                          <a:cs typeface="Times New Roman"/>
                        </a:rPr>
                        <a:t>Qualification II: gestion du stress palliatif régénérant </a:t>
                      </a:r>
                      <a:r>
                        <a:rPr lang="fr-BE" sz="1800" dirty="0" smtClean="0">
                          <a:solidFill>
                            <a:srgbClr val="FF0000"/>
                          </a:solidFill>
                          <a:effectLst/>
                          <a:latin typeface="Arial"/>
                          <a:ea typeface="Times New Roman"/>
                          <a:cs typeface="Times New Roman"/>
                        </a:rPr>
                        <a:t>10 PC</a:t>
                      </a:r>
                    </a:p>
                    <a:p>
                      <a:pPr>
                        <a:lnSpc>
                          <a:spcPct val="115000"/>
                        </a:lnSpc>
                        <a:spcAft>
                          <a:spcPts val="0"/>
                        </a:spcAft>
                      </a:pPr>
                      <a:r>
                        <a:rPr lang="fr-BE" sz="1800" dirty="0" smtClean="0">
                          <a:solidFill>
                            <a:srgbClr val="FF0000"/>
                          </a:solidFill>
                          <a:effectLst/>
                          <a:latin typeface="Arial"/>
                          <a:ea typeface="Times New Roman"/>
                          <a:cs typeface="Times New Roman"/>
                        </a:rPr>
                        <a:t>Entraînement </a:t>
                      </a:r>
                      <a:r>
                        <a:rPr lang="fr-BE" sz="1800" dirty="0" smtClean="0">
                          <a:solidFill>
                            <a:srgbClr val="FF0000"/>
                          </a:solidFill>
                          <a:effectLst/>
                          <a:latin typeface="Arial"/>
                          <a:ea typeface="Times New Roman"/>
                          <a:cs typeface="Times New Roman"/>
                        </a:rPr>
                        <a:t>Jacobson PMR (Entertainment</a:t>
                      </a:r>
                      <a:r>
                        <a:rPr lang="fr-BE" sz="1800" baseline="0" dirty="0" smtClean="0">
                          <a:solidFill>
                            <a:srgbClr val="FF0000"/>
                          </a:solidFill>
                          <a:effectLst/>
                          <a:latin typeface="Arial"/>
                          <a:ea typeface="Times New Roman"/>
                          <a:cs typeface="Times New Roman"/>
                        </a:rPr>
                        <a:t> en Relaxation </a:t>
                      </a:r>
                      <a:r>
                        <a:rPr lang="fr-BE" sz="1800" baseline="0" noProof="0" dirty="0" smtClean="0">
                          <a:solidFill>
                            <a:srgbClr val="FF0000"/>
                          </a:solidFill>
                          <a:effectLst/>
                          <a:latin typeface="Arial"/>
                          <a:ea typeface="Times New Roman"/>
                          <a:cs typeface="Times New Roman"/>
                        </a:rPr>
                        <a:t>musculaire progressive)</a:t>
                      </a:r>
                      <a:endParaRPr lang="fr-BE" sz="1800" noProof="0" dirty="0" smtClean="0">
                        <a:solidFill>
                          <a:srgbClr val="FF0000"/>
                        </a:solidFill>
                        <a:effectLst/>
                        <a:latin typeface="Arial"/>
                        <a:ea typeface="Times New Roman"/>
                        <a:cs typeface="Times New Roman"/>
                      </a:endParaRPr>
                    </a:p>
                    <a:p>
                      <a:pPr>
                        <a:lnSpc>
                          <a:spcPct val="115000"/>
                        </a:lnSpc>
                        <a:spcAft>
                          <a:spcPts val="0"/>
                        </a:spcAft>
                      </a:pPr>
                      <a:r>
                        <a:rPr lang="fr-BE" sz="1800" baseline="0" noProof="0" dirty="0" smtClean="0">
                          <a:solidFill>
                            <a:srgbClr val="FF0000"/>
                          </a:solidFill>
                          <a:effectLst/>
                          <a:latin typeface="Arial"/>
                          <a:ea typeface="Times New Roman"/>
                          <a:cs typeface="Times New Roman"/>
                        </a:rPr>
                        <a:t>Entertainment Auto génique /Auto Hypnose</a:t>
                      </a:r>
                      <a:endParaRPr lang="fr-BE" sz="1100" dirty="0">
                        <a:effectLst/>
                        <a:latin typeface="Calibri"/>
                        <a:ea typeface="Times New Roman"/>
                        <a:cs typeface="Times New Roman"/>
                      </a:endParaRPr>
                    </a:p>
                  </a:txBody>
                  <a:tcPr marL="65871" marR="65871" marT="0" marB="0">
                    <a:lnL w="12700" cap="flat" cmpd="sng" algn="ctr">
                      <a:solidFill>
                        <a:srgbClr val="000000"/>
                      </a:solidFill>
                      <a:prstDash val="solid"/>
                      <a:round/>
                      <a:headEnd type="none" w="med" len="med"/>
                      <a:tailEnd type="none" w="med" len="med"/>
                    </a:lnL>
                    <a:lnR>
                      <a:noFill/>
                    </a:lnR>
                    <a:lnT>
                      <a:noFill/>
                    </a:lnT>
                    <a:lnB>
                      <a:noFill/>
                    </a:lnB>
                  </a:tcPr>
                </a:tc>
              </a:tr>
              <a:tr h="158510">
                <a:tc>
                  <a:txBody>
                    <a:bodyPr/>
                    <a:lstStyle/>
                    <a:p>
                      <a:pPr>
                        <a:lnSpc>
                          <a:spcPct val="115000"/>
                        </a:lnSpc>
                        <a:spcAft>
                          <a:spcPts val="0"/>
                        </a:spcAft>
                      </a:pPr>
                      <a:r>
                        <a:rPr lang="de-DE" sz="500">
                          <a:effectLst/>
                          <a:latin typeface="Arial"/>
                          <a:ea typeface="Times New Roman"/>
                          <a:cs typeface="Times New Roman"/>
                        </a:rPr>
                        <a:t> </a:t>
                      </a:r>
                      <a:endParaRPr lang="de-DE" sz="1100">
                        <a:effectLst/>
                        <a:latin typeface="Calibri"/>
                        <a:ea typeface="Times New Roman"/>
                        <a:cs typeface="Times New Roman"/>
                      </a:endParaRPr>
                    </a:p>
                  </a:txBody>
                  <a:tcPr marL="65871" marR="658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BE" sz="300" dirty="0" smtClean="0">
                          <a:effectLst/>
                          <a:latin typeface="Arial"/>
                          <a:ea typeface="Times New Roman"/>
                          <a:cs typeface="Times New Roman"/>
                        </a:rPr>
                        <a:t> </a:t>
                      </a:r>
                      <a:endParaRPr lang="fr-BE" sz="1100" dirty="0">
                        <a:effectLst/>
                        <a:latin typeface="Calibri"/>
                        <a:ea typeface="Times New Roman"/>
                        <a:cs typeface="Times New Roman"/>
                      </a:endParaRPr>
                    </a:p>
                  </a:txBody>
                  <a:tcPr marL="65871" marR="65871" marT="0" marB="0">
                    <a:lnL>
                      <a:noFill/>
                    </a:lnL>
                    <a:lnR>
                      <a:noFill/>
                    </a:lnR>
                    <a:lnT>
                      <a:noFill/>
                    </a:lnT>
                    <a:lnB>
                      <a:noFill/>
                    </a:lnB>
                  </a:tcPr>
                </a:tc>
              </a:tr>
              <a:tr h="712929">
                <a:tc>
                  <a:txBody>
                    <a:bodyPr/>
                    <a:lstStyle/>
                    <a:p>
                      <a:pPr>
                        <a:lnSpc>
                          <a:spcPct val="115000"/>
                        </a:lnSpc>
                        <a:spcAft>
                          <a:spcPts val="0"/>
                        </a:spcAft>
                      </a:pPr>
                      <a:r>
                        <a:rPr lang="de-DE" sz="1000" b="1">
                          <a:effectLst/>
                          <a:latin typeface="Arial"/>
                          <a:ea typeface="Times New Roman"/>
                          <a:cs typeface="Times New Roman"/>
                        </a:rPr>
                        <a:t> </a:t>
                      </a:r>
                      <a:endParaRPr lang="de-DE" sz="1100">
                        <a:effectLst/>
                        <a:latin typeface="Calibri"/>
                        <a:ea typeface="Times New Roman"/>
                        <a:cs typeface="Times New Roman"/>
                      </a:endParaRPr>
                    </a:p>
                  </a:txBody>
                  <a:tcPr marL="65871" marR="658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15000"/>
                        </a:lnSpc>
                        <a:spcAft>
                          <a:spcPts val="0"/>
                        </a:spcAft>
                      </a:pPr>
                      <a:r>
                        <a:rPr lang="fr-BE" sz="1800" dirty="0" smtClean="0">
                          <a:effectLst/>
                          <a:latin typeface="Arial"/>
                          <a:ea typeface="Times New Roman"/>
                          <a:cs typeface="Times New Roman"/>
                        </a:rPr>
                        <a:t>Qualification III: gestion multidisciplinaire</a:t>
                      </a:r>
                      <a:r>
                        <a:rPr lang="fr-BE" sz="1800" baseline="0" dirty="0" smtClean="0">
                          <a:effectLst/>
                          <a:latin typeface="Arial"/>
                          <a:ea typeface="Times New Roman"/>
                          <a:cs typeface="Times New Roman"/>
                        </a:rPr>
                        <a:t> du Stress</a:t>
                      </a:r>
                      <a:r>
                        <a:rPr lang="fr-BE" sz="1800" dirty="0" smtClean="0">
                          <a:effectLst/>
                          <a:latin typeface="Arial"/>
                          <a:ea typeface="Times New Roman"/>
                          <a:cs typeface="Times New Roman"/>
                        </a:rPr>
                        <a:t> / Aptitudes</a:t>
                      </a:r>
                      <a:r>
                        <a:rPr lang="fr-BE" sz="1800" baseline="0" dirty="0" smtClean="0">
                          <a:effectLst/>
                          <a:latin typeface="Arial"/>
                          <a:ea typeface="Times New Roman"/>
                          <a:cs typeface="Times New Roman"/>
                        </a:rPr>
                        <a:t> à la Gestion du </a:t>
                      </a:r>
                      <a:r>
                        <a:rPr lang="fr-BE" sz="1800" dirty="0" smtClean="0">
                          <a:effectLst/>
                          <a:latin typeface="Arial"/>
                          <a:ea typeface="Times New Roman"/>
                          <a:cs typeface="Times New Roman"/>
                        </a:rPr>
                        <a:t>Stress 10 PC, </a:t>
                      </a:r>
                      <a:r>
                        <a:rPr lang="fr-BE" sz="1800" baseline="0" dirty="0" smtClean="0">
                          <a:effectLst/>
                          <a:latin typeface="Arial"/>
                          <a:ea typeface="Times New Roman"/>
                          <a:cs typeface="Times New Roman"/>
                        </a:rPr>
                        <a:t> </a:t>
                      </a:r>
                      <a:r>
                        <a:rPr lang="fr-BE" sz="1800" dirty="0" smtClean="0">
                          <a:solidFill>
                            <a:srgbClr val="FF0000"/>
                          </a:solidFill>
                          <a:effectLst/>
                          <a:latin typeface="Arial"/>
                          <a:ea typeface="Times New Roman"/>
                          <a:cs typeface="Times New Roman"/>
                        </a:rPr>
                        <a:t>21 PC</a:t>
                      </a:r>
                    </a:p>
                  </a:txBody>
                  <a:tcPr marL="65871" marR="65871" marT="0" marB="0">
                    <a:lnL w="12700" cap="flat" cmpd="sng" algn="ctr">
                      <a:solidFill>
                        <a:srgbClr val="000000"/>
                      </a:solidFill>
                      <a:prstDash val="solid"/>
                      <a:round/>
                      <a:headEnd type="none" w="med" len="med"/>
                      <a:tailEnd type="none" w="med" len="med"/>
                    </a:lnL>
                    <a:lnR>
                      <a:noFill/>
                    </a:lnR>
                    <a:lnT>
                      <a:noFill/>
                    </a:lnT>
                    <a:lnB>
                      <a:noFill/>
                    </a:lnB>
                  </a:tcPr>
                </a:tc>
              </a:tr>
              <a:tr h="261445">
                <a:tc>
                  <a:txBody>
                    <a:bodyPr/>
                    <a:lstStyle/>
                    <a:p>
                      <a:pPr>
                        <a:lnSpc>
                          <a:spcPct val="115000"/>
                        </a:lnSpc>
                        <a:spcAft>
                          <a:spcPts val="0"/>
                        </a:spcAft>
                      </a:pPr>
                      <a:r>
                        <a:rPr lang="de-DE" sz="500" dirty="0">
                          <a:effectLst/>
                          <a:latin typeface="Arial"/>
                          <a:ea typeface="Times New Roman"/>
                          <a:cs typeface="Times New Roman"/>
                        </a:rPr>
                        <a:t> </a:t>
                      </a:r>
                      <a:endParaRPr lang="de-DE" sz="1100" dirty="0">
                        <a:effectLst/>
                        <a:latin typeface="Calibri"/>
                        <a:ea typeface="Times New Roman"/>
                        <a:cs typeface="Times New Roman"/>
                      </a:endParaRPr>
                    </a:p>
                  </a:txBody>
                  <a:tcPr marL="65871" marR="658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BE" sz="300" dirty="0" smtClean="0">
                          <a:effectLst/>
                          <a:latin typeface="Arial"/>
                          <a:ea typeface="Times New Roman"/>
                          <a:cs typeface="Times New Roman"/>
                        </a:rPr>
                        <a:t> </a:t>
                      </a:r>
                      <a:endParaRPr lang="fr-BE" sz="1100" dirty="0">
                        <a:effectLst/>
                        <a:latin typeface="Calibri"/>
                        <a:ea typeface="Times New Roman"/>
                        <a:cs typeface="Times New Roman"/>
                      </a:endParaRPr>
                    </a:p>
                  </a:txBody>
                  <a:tcPr marL="65871" marR="65871" marT="0" marB="0">
                    <a:lnL>
                      <a:noFill/>
                    </a:lnL>
                    <a:lnR>
                      <a:noFill/>
                    </a:lnR>
                    <a:lnT>
                      <a:noFill/>
                    </a:lnT>
                    <a:lnB>
                      <a:noFill/>
                    </a:lnB>
                  </a:tcPr>
                </a:tc>
              </a:tr>
              <a:tr h="1192989">
                <a:tc>
                  <a:txBody>
                    <a:bodyPr/>
                    <a:lstStyle/>
                    <a:p>
                      <a:pPr>
                        <a:lnSpc>
                          <a:spcPct val="115000"/>
                        </a:lnSpc>
                        <a:spcAft>
                          <a:spcPts val="0"/>
                        </a:spcAft>
                      </a:pPr>
                      <a:r>
                        <a:rPr lang="de-DE" sz="1000" b="1">
                          <a:effectLst/>
                          <a:latin typeface="Arial"/>
                          <a:ea typeface="Times New Roman"/>
                          <a:cs typeface="Times New Roman"/>
                        </a:rPr>
                        <a:t> </a:t>
                      </a:r>
                      <a:endParaRPr lang="de-DE" sz="1100">
                        <a:effectLst/>
                        <a:latin typeface="Calibri"/>
                        <a:ea typeface="Times New Roman"/>
                        <a:cs typeface="Times New Roman"/>
                      </a:endParaRPr>
                    </a:p>
                  </a:txBody>
                  <a:tcPr marL="65871" marR="658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r>
                        <a:rPr lang="fr-BE" sz="1800" dirty="0" smtClean="0">
                          <a:effectLst/>
                          <a:latin typeface="Arial"/>
                          <a:ea typeface="Times New Roman"/>
                          <a:cs typeface="Times New Roman"/>
                        </a:rPr>
                        <a:t>Qualification IV: Qigong de promotion de la santé : 32 PC; (+M11+M01 ): </a:t>
                      </a:r>
                      <a:br>
                        <a:rPr lang="fr-BE" sz="1800" dirty="0" smtClean="0">
                          <a:effectLst/>
                          <a:latin typeface="Arial"/>
                          <a:ea typeface="Times New Roman"/>
                          <a:cs typeface="Times New Roman"/>
                        </a:rPr>
                      </a:br>
                      <a:r>
                        <a:rPr lang="fr-BE" sz="1800" dirty="0" smtClean="0">
                          <a:solidFill>
                            <a:srgbClr val="FF0000"/>
                          </a:solidFill>
                          <a:effectLst/>
                          <a:latin typeface="Arial"/>
                          <a:ea typeface="Times New Roman"/>
                          <a:cs typeface="Times New Roman"/>
                        </a:rPr>
                        <a:t>48 PC </a:t>
                      </a:r>
                    </a:p>
                    <a:p>
                      <a:pPr>
                        <a:lnSpc>
                          <a:spcPct val="115000"/>
                        </a:lnSpc>
                        <a:spcAft>
                          <a:spcPts val="0"/>
                        </a:spcAft>
                      </a:pPr>
                      <a:endParaRPr lang="fr-BE" sz="1800" dirty="0" smtClean="0">
                        <a:solidFill>
                          <a:srgbClr val="FF0000"/>
                        </a:solidFill>
                        <a:effectLst/>
                        <a:latin typeface="Arial"/>
                        <a:ea typeface="Times New Roman"/>
                        <a:cs typeface="Times New Roman"/>
                      </a:endParaRPr>
                    </a:p>
                    <a:p>
                      <a:pPr>
                        <a:lnSpc>
                          <a:spcPct val="115000"/>
                        </a:lnSpc>
                        <a:spcAft>
                          <a:spcPts val="0"/>
                        </a:spcAft>
                      </a:pPr>
                      <a:endParaRPr lang="fr-BE" sz="1800" dirty="0">
                        <a:effectLst/>
                        <a:latin typeface="Calibri"/>
                        <a:ea typeface="Times New Roman"/>
                        <a:cs typeface="Times New Roman"/>
                      </a:endParaRPr>
                    </a:p>
                  </a:txBody>
                  <a:tcPr marL="65871" marR="65871" marT="0" marB="0">
                    <a:lnL w="12700" cap="flat" cmpd="sng" algn="ctr">
                      <a:solidFill>
                        <a:srgbClr val="000000"/>
                      </a:solidFill>
                      <a:prstDash val="solid"/>
                      <a:round/>
                      <a:headEnd type="none" w="med" len="med"/>
                      <a:tailEnd type="none" w="med" len="med"/>
                    </a:lnL>
                    <a:lnR>
                      <a:noFill/>
                    </a:lnR>
                    <a:lnT>
                      <a:noFill/>
                    </a:lnT>
                    <a:lnB>
                      <a:noFill/>
                    </a:lnB>
                  </a:tcPr>
                </a:tc>
              </a:tr>
            </a:tbl>
          </a:graphicData>
        </a:graphic>
      </p:graphicFrame>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1"/>
          <p:cNvSpPr>
            <a:spLocks noChangeArrowheads="1"/>
          </p:cNvSpPr>
          <p:nvPr/>
        </p:nvSpPr>
        <p:spPr bwMode="auto">
          <a:xfrm>
            <a:off x="468313" y="35893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Tijdelijke aanduiding voor voettekst 2"/>
          <p:cNvSpPr>
            <a:spLocks noGrp="1"/>
          </p:cNvSpPr>
          <p:nvPr>
            <p:ph type="ftr" sz="quarter" idx="11"/>
          </p:nvPr>
        </p:nvSpPr>
        <p:spPr>
          <a:xfrm>
            <a:off x="683568" y="6356350"/>
            <a:ext cx="7344816" cy="365125"/>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6" name="Tijdelijke aanduiding voor dianummer 5"/>
          <p:cNvSpPr>
            <a:spLocks noGrp="1"/>
          </p:cNvSpPr>
          <p:nvPr>
            <p:ph type="sldNum" sz="quarter" idx="12"/>
          </p:nvPr>
        </p:nvSpPr>
        <p:spPr/>
        <p:txBody>
          <a:bodyPr/>
          <a:lstStyle/>
          <a:p>
            <a:fld id="{65141856-8183-4E22-BAE1-DCDF673DA55C}" type="slidenum">
              <a:rPr lang="de-DE" smtClean="0"/>
              <a:t>10</a:t>
            </a:fld>
            <a:endParaRPr lang="de-DE"/>
          </a:p>
        </p:txBody>
      </p:sp>
    </p:spTree>
    <p:extLst>
      <p:ext uri="{BB962C8B-B14F-4D97-AF65-F5344CB8AC3E}">
        <p14:creationId xmlns:p14="http://schemas.microsoft.com/office/powerpoint/2010/main" val="2485835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smtClean="0"/>
              <a:t>« La </a:t>
            </a:r>
            <a:r>
              <a:rPr lang="fr-BE" sz="2000" b="1" dirty="0"/>
              <a:t>Santé de l‘Esprit et du Corps :  La promotion et la prévention de la Santé en Orient et en </a:t>
            </a:r>
            <a:r>
              <a:rPr lang="fr-BE" sz="2000" b="1" dirty="0" smtClean="0"/>
              <a:t>Occident » </a:t>
            </a:r>
            <a:r>
              <a:rPr lang="fr-BE" sz="2000" b="1" dirty="0"/>
              <a:t>:  </a:t>
            </a:r>
            <a:r>
              <a:rPr lang="fr-BE" sz="2000" b="1" dirty="0" smtClean="0"/>
              <a:t>un projet à deux niveaux </a:t>
            </a:r>
            <a:endParaRPr lang="de-DE" sz="2000" b="1" dirty="0"/>
          </a:p>
        </p:txBody>
      </p:sp>
      <p:sp>
        <p:nvSpPr>
          <p:cNvPr id="3" name="Inhaltsplatzhalter 2"/>
          <p:cNvSpPr>
            <a:spLocks noGrp="1"/>
          </p:cNvSpPr>
          <p:nvPr>
            <p:ph idx="1"/>
          </p:nvPr>
        </p:nvSpPr>
        <p:spPr>
          <a:xfrm>
            <a:off x="467544" y="1556793"/>
            <a:ext cx="8229600" cy="4536504"/>
          </a:xfrm>
        </p:spPr>
        <p:txBody>
          <a:bodyPr>
            <a:normAutofit fontScale="92500"/>
          </a:bodyPr>
          <a:lstStyle/>
          <a:p>
            <a:pPr marL="0" indent="0">
              <a:buNone/>
            </a:pPr>
            <a:r>
              <a:rPr lang="fr-BE" b="1" dirty="0" smtClean="0"/>
              <a:t>Le projet à deux niveaux </a:t>
            </a:r>
          </a:p>
          <a:p>
            <a:pPr marL="0" indent="0">
              <a:buNone/>
            </a:pPr>
            <a:r>
              <a:rPr lang="fr-BE" dirty="0" smtClean="0"/>
              <a:t>Le Diplôme de Master </a:t>
            </a:r>
          </a:p>
          <a:p>
            <a:pPr marL="0" indent="0">
              <a:buNone/>
            </a:pPr>
            <a:r>
              <a:rPr lang="fr-BE" dirty="0" smtClean="0"/>
              <a:t>2017</a:t>
            </a:r>
          </a:p>
          <a:p>
            <a:pPr marL="0" indent="0">
              <a:buNone/>
            </a:pPr>
            <a:r>
              <a:rPr lang="fr-BE" dirty="0" smtClean="0"/>
              <a:t>Beaucoup d‘intérêt auprès des étudiants et des professeurs intéressés par l‘échange interculturel.</a:t>
            </a:r>
          </a:p>
          <a:p>
            <a:pPr marL="0" indent="0">
              <a:buNone/>
            </a:pPr>
            <a:r>
              <a:rPr lang="fr-BE" dirty="0" smtClean="0"/>
              <a:t>Intérêt auprès des Universités Chinoises</a:t>
            </a:r>
          </a:p>
          <a:p>
            <a:pPr marL="0" indent="0">
              <a:buNone/>
            </a:pPr>
            <a:r>
              <a:rPr lang="fr-BE" dirty="0" smtClean="0"/>
              <a:t>L’université subsidie le programme d’échange</a:t>
            </a:r>
          </a:p>
          <a:p>
            <a:pPr marL="0" indent="0">
              <a:buNone/>
            </a:pPr>
            <a:r>
              <a:rPr lang="fr-BE" dirty="0" smtClean="0"/>
              <a:t>Des cours en Allemagne et en Chine</a:t>
            </a:r>
            <a:endParaRPr lang="fr-B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755576" y="6356350"/>
            <a:ext cx="7416824" cy="365125"/>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11</a:t>
            </a:fld>
            <a:endParaRPr lang="de-DE"/>
          </a:p>
        </p:txBody>
      </p:sp>
    </p:spTree>
    <p:extLst>
      <p:ext uri="{BB962C8B-B14F-4D97-AF65-F5344CB8AC3E}">
        <p14:creationId xmlns:p14="http://schemas.microsoft.com/office/powerpoint/2010/main" val="4215078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smtClean="0"/>
              <a:t>« La </a:t>
            </a:r>
            <a:r>
              <a:rPr lang="fr-BE" sz="2000" b="1" dirty="0"/>
              <a:t>Santé de l‘Esprit et du Corps :  La promotion et la prévention de la Santé en Orient et en </a:t>
            </a:r>
            <a:r>
              <a:rPr lang="fr-BE" sz="2000" b="1" dirty="0" smtClean="0"/>
              <a:t>Occident »</a:t>
            </a:r>
            <a:endParaRPr lang="de-DE" sz="2000" b="1" dirty="0"/>
          </a:p>
        </p:txBody>
      </p:sp>
      <p:sp>
        <p:nvSpPr>
          <p:cNvPr id="3" name="Inhaltsplatzhalter 2"/>
          <p:cNvSpPr>
            <a:spLocks noGrp="1"/>
          </p:cNvSpPr>
          <p:nvPr>
            <p:ph idx="1"/>
          </p:nvPr>
        </p:nvSpPr>
        <p:spPr>
          <a:xfrm>
            <a:off x="467544" y="1916832"/>
            <a:ext cx="8229600" cy="4032448"/>
          </a:xfrm>
        </p:spPr>
        <p:txBody>
          <a:bodyPr>
            <a:normAutofit lnSpcReduction="10000"/>
          </a:bodyPr>
          <a:lstStyle/>
          <a:p>
            <a:pPr marL="0" indent="0">
              <a:buNone/>
            </a:pPr>
            <a:r>
              <a:rPr lang="fr-BE" dirty="0" smtClean="0"/>
              <a:t>L’académie de Santé du Corps et de l’Esprit</a:t>
            </a:r>
          </a:p>
          <a:p>
            <a:pPr marL="0" indent="0">
              <a:buNone/>
            </a:pPr>
            <a:r>
              <a:rPr lang="fr-BE" sz="2400" dirty="0" smtClean="0"/>
              <a:t>En collaboration avec le </a:t>
            </a:r>
          </a:p>
          <a:p>
            <a:r>
              <a:rPr lang="fr-BE" sz="2400" dirty="0" smtClean="0"/>
              <a:t>ZWW = Le Centre de développement scientifique professionnel</a:t>
            </a:r>
          </a:p>
          <a:p>
            <a:r>
              <a:rPr lang="fr-BE" sz="2400" dirty="0" smtClean="0"/>
              <a:t>IGP = L’institut pour la recherche sur la santé et la prévention</a:t>
            </a:r>
          </a:p>
          <a:p>
            <a:pPr marL="0" indent="0">
              <a:buNone/>
            </a:pPr>
            <a:r>
              <a:rPr lang="fr-BE" sz="2000" dirty="0" smtClean="0"/>
              <a:t>Des instituts pour les études prolongées à l’université</a:t>
            </a:r>
          </a:p>
          <a:p>
            <a:pPr marL="0" indent="0">
              <a:buNone/>
            </a:pPr>
            <a:r>
              <a:rPr lang="fr-BE" dirty="0" smtClean="0"/>
              <a:t>Etude des contacts</a:t>
            </a:r>
          </a:p>
          <a:p>
            <a:pPr marL="0" indent="0">
              <a:buNone/>
            </a:pPr>
            <a:r>
              <a:rPr lang="fr-BE" dirty="0" smtClean="0"/>
              <a:t>Entraînement</a:t>
            </a:r>
            <a:endParaRPr lang="fr-BE" dirty="0" smtClean="0"/>
          </a:p>
          <a:p>
            <a:pPr marL="0" indent="0">
              <a:buNone/>
            </a:pPr>
            <a:r>
              <a:rPr lang="fr-BE" dirty="0" smtClean="0"/>
              <a:t>Séminaires</a:t>
            </a:r>
          </a:p>
          <a:p>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611560" y="6356350"/>
            <a:ext cx="7560840" cy="365125"/>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12</a:t>
            </a:fld>
            <a:endParaRPr lang="de-DE"/>
          </a:p>
        </p:txBody>
      </p:sp>
    </p:spTree>
    <p:extLst>
      <p:ext uri="{BB962C8B-B14F-4D97-AF65-F5344CB8AC3E}">
        <p14:creationId xmlns:p14="http://schemas.microsoft.com/office/powerpoint/2010/main" val="532668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a:t>« La Santé de l‘Esprit et du Corps :  La promotion et la prévention de la Santé en Orient et en Occident »</a:t>
            </a:r>
            <a:endParaRPr lang="de-DE" sz="2000" b="1" dirty="0"/>
          </a:p>
        </p:txBody>
      </p:sp>
      <p:sp>
        <p:nvSpPr>
          <p:cNvPr id="3" name="Inhaltsplatzhalter 2"/>
          <p:cNvSpPr>
            <a:spLocks noGrp="1"/>
          </p:cNvSpPr>
          <p:nvPr>
            <p:ph idx="1"/>
          </p:nvPr>
        </p:nvSpPr>
        <p:spPr>
          <a:xfrm>
            <a:off x="467544" y="1772816"/>
            <a:ext cx="8229600" cy="4248472"/>
          </a:xfrm>
        </p:spPr>
        <p:txBody>
          <a:bodyPr>
            <a:normAutofit fontScale="40000" lnSpcReduction="20000"/>
          </a:bodyPr>
          <a:lstStyle/>
          <a:p>
            <a:pPr marL="0" indent="0">
              <a:buNone/>
            </a:pPr>
            <a:endParaRPr lang="fr-BE" sz="4200" b="1" dirty="0" smtClean="0"/>
          </a:p>
          <a:p>
            <a:pPr marL="0" indent="0">
              <a:buNone/>
            </a:pPr>
            <a:r>
              <a:rPr lang="fr-BE" sz="5000" b="1" dirty="0" smtClean="0"/>
              <a:t>L’Académie de la santé de l’esprit et du corps.</a:t>
            </a:r>
          </a:p>
          <a:p>
            <a:pPr marL="0" indent="0">
              <a:buNone/>
            </a:pPr>
            <a:r>
              <a:rPr lang="fr-BE" sz="2600" dirty="0" smtClean="0"/>
              <a:t>Etudes de contact en </a:t>
            </a:r>
            <a:r>
              <a:rPr lang="fr-BE" sz="2600" dirty="0" err="1" smtClean="0"/>
              <a:t>Health</a:t>
            </a:r>
            <a:r>
              <a:rPr lang="fr-BE" sz="2600" dirty="0" smtClean="0"/>
              <a:t> Qigong</a:t>
            </a:r>
          </a:p>
          <a:p>
            <a:pPr marL="0" indent="0">
              <a:buNone/>
            </a:pPr>
            <a:r>
              <a:rPr lang="fr-BE" sz="2600" dirty="0" smtClean="0"/>
              <a:t>Expériences de 2009 -2012 </a:t>
            </a:r>
          </a:p>
          <a:p>
            <a:pPr marL="0" indent="0">
              <a:buNone/>
            </a:pPr>
            <a:endParaRPr lang="fr-BE" dirty="0" smtClean="0"/>
          </a:p>
          <a:p>
            <a:pPr marL="0" indent="0">
              <a:buNone/>
            </a:pPr>
            <a:r>
              <a:rPr lang="fr-BE" sz="5100" b="1" dirty="0" smtClean="0"/>
              <a:t>Entraîneur </a:t>
            </a:r>
            <a:r>
              <a:rPr lang="fr-BE" sz="5100" b="1" dirty="0" smtClean="0"/>
              <a:t>en </a:t>
            </a:r>
            <a:r>
              <a:rPr lang="fr-BE" sz="5100" b="1" dirty="0" err="1" smtClean="0"/>
              <a:t>Health</a:t>
            </a:r>
            <a:r>
              <a:rPr lang="fr-BE" sz="5100" b="1" dirty="0" smtClean="0"/>
              <a:t> Qigong (Qigong de Santé)</a:t>
            </a:r>
          </a:p>
          <a:p>
            <a:pPr marL="0" indent="0">
              <a:buNone/>
            </a:pPr>
            <a:r>
              <a:rPr lang="fr-BE" sz="3800" dirty="0" smtClean="0"/>
              <a:t>(conformément aux directives  de l’assurance maladie obligatoire )</a:t>
            </a:r>
          </a:p>
          <a:p>
            <a:pPr marL="0" indent="0">
              <a:buNone/>
            </a:pPr>
            <a:r>
              <a:rPr lang="fr-BE" sz="4400" dirty="0" smtClean="0"/>
              <a:t>44 jours 400 heures </a:t>
            </a:r>
          </a:p>
          <a:p>
            <a:pPr marL="0" indent="0">
              <a:buNone/>
            </a:pPr>
            <a:r>
              <a:rPr lang="fr-BE" sz="3800" dirty="0" smtClean="0"/>
              <a:t>(300 heures minimum </a:t>
            </a:r>
            <a:r>
              <a:rPr lang="fr-BE" sz="3800" dirty="0" smtClean="0"/>
              <a:t>d’entraînement</a:t>
            </a:r>
            <a:r>
              <a:rPr lang="fr-BE" sz="3800" dirty="0" smtClean="0"/>
              <a:t>, durant deux ans, </a:t>
            </a:r>
          </a:p>
          <a:p>
            <a:pPr marL="0" indent="0">
              <a:buNone/>
            </a:pPr>
            <a:r>
              <a:rPr lang="fr-BE" sz="3800" dirty="0" smtClean="0"/>
              <a:t>Conditions demandées par l’assurance maladie obligatoire)</a:t>
            </a:r>
          </a:p>
          <a:p>
            <a:pPr marL="0" indent="0">
              <a:buNone/>
            </a:pPr>
            <a:r>
              <a:rPr lang="fr-BE" sz="3800" dirty="0" smtClean="0"/>
              <a:t>200 </a:t>
            </a:r>
            <a:r>
              <a:rPr lang="fr-BE" sz="3800" dirty="0" err="1" smtClean="0"/>
              <a:t>hours</a:t>
            </a:r>
            <a:r>
              <a:rPr lang="fr-BE" sz="3800" dirty="0" smtClean="0"/>
              <a:t> de pratique supervisée</a:t>
            </a:r>
          </a:p>
          <a:p>
            <a:pPr marL="0" indent="0">
              <a:buNone/>
            </a:pPr>
            <a:endParaRPr lang="fr-BE" sz="3600" dirty="0" smtClean="0"/>
          </a:p>
          <a:p>
            <a:pPr marL="0" indent="0">
              <a:buNone/>
            </a:pPr>
            <a:r>
              <a:rPr lang="fr-BE" sz="5100" b="1" dirty="0" smtClean="0"/>
              <a:t>Professeur en </a:t>
            </a:r>
            <a:r>
              <a:rPr lang="fr-BE" sz="5100" b="1" dirty="0" err="1" smtClean="0"/>
              <a:t>Health</a:t>
            </a:r>
            <a:r>
              <a:rPr lang="fr-BE" sz="5100" b="1" dirty="0" smtClean="0"/>
              <a:t> Qigong </a:t>
            </a:r>
          </a:p>
          <a:p>
            <a:pPr marL="0" indent="0">
              <a:buNone/>
            </a:pPr>
            <a:r>
              <a:rPr lang="fr-BE" sz="3800" dirty="0" smtClean="0"/>
              <a:t>(conditions requises :  pour être </a:t>
            </a:r>
            <a:r>
              <a:rPr lang="fr-BE" sz="3800" dirty="0" smtClean="0"/>
              <a:t>entraîneur </a:t>
            </a:r>
            <a:r>
              <a:rPr lang="fr-BE" sz="3800" dirty="0" smtClean="0"/>
              <a:t>en </a:t>
            </a:r>
            <a:r>
              <a:rPr lang="fr-BE" sz="3800" dirty="0" err="1" smtClean="0"/>
              <a:t>Health</a:t>
            </a:r>
            <a:r>
              <a:rPr lang="fr-BE" sz="3800" dirty="0" smtClean="0"/>
              <a:t> Qigong Trainer)</a:t>
            </a:r>
          </a:p>
          <a:p>
            <a:pPr marL="0" indent="0">
              <a:buNone/>
            </a:pPr>
            <a:r>
              <a:rPr lang="fr-BE" sz="4400" dirty="0" smtClean="0"/>
              <a:t>400 heures y compris la supervision (3 ans)</a:t>
            </a:r>
          </a:p>
          <a:p>
            <a:pPr marL="0" indent="0">
              <a:buNone/>
            </a:pPr>
            <a:r>
              <a:rPr lang="fr-BE" sz="4400" dirty="0" smtClean="0"/>
              <a:t> </a:t>
            </a:r>
          </a:p>
          <a:p>
            <a:pPr marL="0" indent="0">
              <a:buNone/>
            </a:pP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539552" y="6356350"/>
            <a:ext cx="7272808" cy="365125"/>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13</a:t>
            </a:fld>
            <a:endParaRPr lang="de-DE"/>
          </a:p>
        </p:txBody>
      </p:sp>
    </p:spTree>
    <p:extLst>
      <p:ext uri="{BB962C8B-B14F-4D97-AF65-F5344CB8AC3E}">
        <p14:creationId xmlns:p14="http://schemas.microsoft.com/office/powerpoint/2010/main" val="2913307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a:t>« La Santé de l‘Esprit et du Corps :  La promotion et la prévention de la Santé en Orient et en Occident »</a:t>
            </a:r>
            <a:endParaRPr lang="de-DE" sz="2000" b="1" dirty="0"/>
          </a:p>
        </p:txBody>
      </p:sp>
      <p:sp>
        <p:nvSpPr>
          <p:cNvPr id="3" name="Inhaltsplatzhalter 2"/>
          <p:cNvSpPr>
            <a:spLocks noGrp="1"/>
          </p:cNvSpPr>
          <p:nvPr>
            <p:ph idx="1"/>
          </p:nvPr>
        </p:nvSpPr>
        <p:spPr>
          <a:xfrm>
            <a:off x="467544" y="1772816"/>
            <a:ext cx="8229600" cy="4320480"/>
          </a:xfrm>
        </p:spPr>
        <p:txBody>
          <a:bodyPr>
            <a:normAutofit fontScale="47500" lnSpcReduction="20000"/>
          </a:bodyPr>
          <a:lstStyle/>
          <a:p>
            <a:pPr>
              <a:lnSpc>
                <a:spcPct val="115000"/>
              </a:lnSpc>
              <a:spcAft>
                <a:spcPts val="1000"/>
              </a:spcAft>
            </a:pPr>
            <a:r>
              <a:rPr lang="fr-BE" sz="4000" b="1" dirty="0" smtClean="0">
                <a:ea typeface="Calibri"/>
                <a:cs typeface="Times New Roman"/>
              </a:rPr>
              <a:t>L’académie de la Santé de l’Esprit et du Corps</a:t>
            </a:r>
            <a:endParaRPr lang="fr-BE" dirty="0" smtClean="0">
              <a:ea typeface="Calibri"/>
              <a:cs typeface="Times New Roman"/>
            </a:endParaRPr>
          </a:p>
          <a:p>
            <a:pPr>
              <a:lnSpc>
                <a:spcPct val="115000"/>
              </a:lnSpc>
              <a:spcAft>
                <a:spcPts val="1000"/>
              </a:spcAft>
            </a:pPr>
            <a:r>
              <a:rPr lang="fr-BE" sz="4000" dirty="0" smtClean="0">
                <a:ea typeface="Calibri"/>
                <a:cs typeface="Times New Roman"/>
              </a:rPr>
              <a:t>Le programme SMART (24 jours)             32 ECTS </a:t>
            </a:r>
            <a:endParaRPr lang="fr-BE" dirty="0" smtClean="0">
              <a:ea typeface="Calibri"/>
              <a:cs typeface="Times New Roman"/>
            </a:endParaRPr>
          </a:p>
          <a:p>
            <a:pPr>
              <a:lnSpc>
                <a:spcPct val="115000"/>
              </a:lnSpc>
              <a:spcAft>
                <a:spcPts val="1000"/>
              </a:spcAft>
            </a:pPr>
            <a:r>
              <a:rPr lang="fr-BE" sz="6600" b="1" i="1" dirty="0" smtClean="0">
                <a:ea typeface="Calibri"/>
                <a:cs typeface="Times New Roman"/>
              </a:rPr>
              <a:t>S</a:t>
            </a:r>
            <a:r>
              <a:rPr lang="fr-BE" sz="4400" dirty="0" smtClean="0">
                <a:ea typeface="Calibri"/>
                <a:cs typeface="Times New Roman"/>
              </a:rPr>
              <a:t>tress management </a:t>
            </a:r>
            <a:r>
              <a:rPr lang="fr-BE" sz="4400" dirty="0" smtClean="0">
                <a:ea typeface="Calibri"/>
                <a:cs typeface="Times New Roman"/>
              </a:rPr>
              <a:t>: 	gestion du stress</a:t>
            </a:r>
            <a:endParaRPr lang="fr-BE" dirty="0" smtClean="0">
              <a:ea typeface="Calibri"/>
              <a:cs typeface="Times New Roman"/>
            </a:endParaRPr>
          </a:p>
          <a:p>
            <a:pPr>
              <a:lnSpc>
                <a:spcPct val="115000"/>
              </a:lnSpc>
              <a:spcAft>
                <a:spcPts val="1000"/>
              </a:spcAft>
            </a:pPr>
            <a:r>
              <a:rPr lang="fr-BE" sz="6600" b="1" dirty="0" smtClean="0">
                <a:ea typeface="Calibri"/>
                <a:cs typeface="Times New Roman"/>
              </a:rPr>
              <a:t>M</a:t>
            </a:r>
            <a:r>
              <a:rPr lang="fr-BE" dirty="0" smtClean="0">
                <a:ea typeface="Calibri"/>
                <a:cs typeface="Times New Roman"/>
              </a:rPr>
              <a:t>ultimodal and </a:t>
            </a:r>
            <a:r>
              <a:rPr lang="fr-BE" sz="4000" b="1" dirty="0" err="1" smtClean="0">
                <a:ea typeface="Calibri"/>
                <a:cs typeface="Times New Roman"/>
              </a:rPr>
              <a:t>M</a:t>
            </a:r>
            <a:r>
              <a:rPr lang="fr-BE" dirty="0" err="1" smtClean="0">
                <a:ea typeface="Calibri"/>
                <a:cs typeface="Times New Roman"/>
              </a:rPr>
              <a:t>editation</a:t>
            </a:r>
            <a:r>
              <a:rPr lang="fr-BE" dirty="0" smtClean="0">
                <a:ea typeface="Calibri"/>
                <a:cs typeface="Times New Roman"/>
              </a:rPr>
              <a:t> : 	</a:t>
            </a:r>
            <a:r>
              <a:rPr lang="fr-BE" dirty="0" err="1" smtClean="0">
                <a:ea typeface="Calibri"/>
                <a:cs typeface="Times New Roman"/>
              </a:rPr>
              <a:t>multidisciplines</a:t>
            </a:r>
            <a:r>
              <a:rPr lang="fr-BE" dirty="0" smtClean="0">
                <a:ea typeface="Calibri"/>
                <a:cs typeface="Times New Roman"/>
              </a:rPr>
              <a:t> et méditation</a:t>
            </a:r>
          </a:p>
          <a:p>
            <a:pPr>
              <a:lnSpc>
                <a:spcPct val="115000"/>
              </a:lnSpc>
              <a:spcAft>
                <a:spcPts val="1000"/>
              </a:spcAft>
            </a:pPr>
            <a:r>
              <a:rPr lang="fr-BE" sz="6600" b="1" dirty="0" err="1" smtClean="0">
                <a:ea typeface="Calibri"/>
                <a:cs typeface="Times New Roman"/>
              </a:rPr>
              <a:t>A</a:t>
            </a:r>
            <a:r>
              <a:rPr lang="fr-BE" dirty="0" err="1" smtClean="0">
                <a:ea typeface="Calibri"/>
                <a:cs typeface="Times New Roman"/>
              </a:rPr>
              <a:t>tem</a:t>
            </a:r>
            <a:r>
              <a:rPr lang="fr-BE" dirty="0" smtClean="0">
                <a:ea typeface="Calibri"/>
                <a:cs typeface="Times New Roman"/>
              </a:rPr>
              <a:t> (</a:t>
            </a:r>
            <a:r>
              <a:rPr lang="fr-BE" dirty="0" err="1" smtClean="0">
                <a:ea typeface="Calibri"/>
                <a:cs typeface="Times New Roman"/>
              </a:rPr>
              <a:t>Breathing</a:t>
            </a:r>
            <a:r>
              <a:rPr lang="fr-BE" dirty="0" smtClean="0">
                <a:ea typeface="Calibri"/>
                <a:cs typeface="Times New Roman"/>
              </a:rPr>
              <a:t>), </a:t>
            </a:r>
            <a:r>
              <a:rPr lang="fr-BE" sz="4000" b="1" dirty="0" err="1" smtClean="0">
                <a:ea typeface="Calibri"/>
                <a:cs typeface="Times New Roman"/>
              </a:rPr>
              <a:t>A</a:t>
            </a:r>
            <a:r>
              <a:rPr lang="fr-BE" dirty="0" err="1" smtClean="0">
                <a:ea typeface="Calibri"/>
                <a:cs typeface="Times New Roman"/>
              </a:rPr>
              <a:t>cceptance</a:t>
            </a:r>
            <a:r>
              <a:rPr lang="fr-BE" dirty="0" smtClean="0">
                <a:ea typeface="Calibri"/>
                <a:cs typeface="Times New Roman"/>
              </a:rPr>
              <a:t> (ACT),  	Respiration et Acceptation</a:t>
            </a:r>
          </a:p>
          <a:p>
            <a:pPr>
              <a:lnSpc>
                <a:spcPct val="115000"/>
              </a:lnSpc>
              <a:spcAft>
                <a:spcPts val="1000"/>
              </a:spcAft>
            </a:pPr>
            <a:r>
              <a:rPr lang="fr-BE" sz="6600" b="1" dirty="0" err="1" smtClean="0">
                <a:ea typeface="Calibri"/>
                <a:cs typeface="Times New Roman"/>
              </a:rPr>
              <a:t>R</a:t>
            </a:r>
            <a:r>
              <a:rPr lang="fr-BE" dirty="0" err="1" smtClean="0">
                <a:ea typeface="Calibri"/>
                <a:cs typeface="Times New Roman"/>
              </a:rPr>
              <a:t>esiliency</a:t>
            </a:r>
            <a:r>
              <a:rPr lang="fr-BE" dirty="0" smtClean="0">
                <a:ea typeface="Calibri"/>
                <a:cs typeface="Times New Roman"/>
              </a:rPr>
              <a:t> </a:t>
            </a:r>
            <a:r>
              <a:rPr lang="fr-BE" dirty="0" err="1" smtClean="0">
                <a:ea typeface="Calibri"/>
                <a:cs typeface="Times New Roman"/>
              </a:rPr>
              <a:t>und</a:t>
            </a:r>
            <a:r>
              <a:rPr lang="fr-BE" dirty="0" smtClean="0">
                <a:ea typeface="Calibri"/>
                <a:cs typeface="Times New Roman"/>
              </a:rPr>
              <a:t> </a:t>
            </a:r>
            <a:r>
              <a:rPr lang="fr-BE" sz="4000" b="1" dirty="0" err="1" smtClean="0">
                <a:ea typeface="Calibri"/>
                <a:cs typeface="Times New Roman"/>
              </a:rPr>
              <a:t>R</a:t>
            </a:r>
            <a:r>
              <a:rPr lang="fr-BE" dirty="0" err="1" smtClean="0">
                <a:ea typeface="Calibri"/>
                <a:cs typeface="Times New Roman"/>
              </a:rPr>
              <a:t>esources</a:t>
            </a:r>
            <a:r>
              <a:rPr lang="fr-BE" dirty="0" smtClean="0">
                <a:ea typeface="Calibri"/>
                <a:cs typeface="Times New Roman"/>
              </a:rPr>
              <a:t> : 		Résiliation et Ressources </a:t>
            </a:r>
          </a:p>
          <a:p>
            <a:pPr>
              <a:lnSpc>
                <a:spcPct val="115000"/>
              </a:lnSpc>
              <a:spcAft>
                <a:spcPts val="1000"/>
              </a:spcAft>
            </a:pPr>
            <a:r>
              <a:rPr lang="fr-BE" sz="6600" b="1" dirty="0" smtClean="0">
                <a:ea typeface="Calibri"/>
                <a:cs typeface="Times New Roman"/>
              </a:rPr>
              <a:t>T</a:t>
            </a:r>
            <a:r>
              <a:rPr lang="fr-BE" sz="4400" dirty="0" smtClean="0">
                <a:ea typeface="Calibri"/>
                <a:cs typeface="Times New Roman"/>
              </a:rPr>
              <a:t>raining : 			</a:t>
            </a:r>
            <a:r>
              <a:rPr lang="fr-BE" sz="4400" dirty="0" smtClean="0">
                <a:ea typeface="Calibri"/>
                <a:cs typeface="Times New Roman"/>
              </a:rPr>
              <a:t>Entraînement</a:t>
            </a:r>
            <a:endParaRPr lang="fr-BE" dirty="0" smtClean="0">
              <a:ea typeface="Calibri"/>
              <a:cs typeface="Times New Roman"/>
            </a:endParaRPr>
          </a:p>
          <a:p>
            <a:pPr marL="0" indent="0">
              <a:buNone/>
            </a:pP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611560" y="6356350"/>
            <a:ext cx="7560840" cy="365125"/>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14</a:t>
            </a:fld>
            <a:endParaRPr lang="de-DE"/>
          </a:p>
        </p:txBody>
      </p:sp>
    </p:spTree>
    <p:extLst>
      <p:ext uri="{BB962C8B-B14F-4D97-AF65-F5344CB8AC3E}">
        <p14:creationId xmlns:p14="http://schemas.microsoft.com/office/powerpoint/2010/main" val="42150786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a:t>« La Santé de l‘Esprit et du Corps :  La promotion et la prévention de la Santé en Orient et en Occident »</a:t>
            </a:r>
            <a:endParaRPr lang="de-DE" sz="2000" b="1" dirty="0"/>
          </a:p>
        </p:txBody>
      </p:sp>
      <p:sp>
        <p:nvSpPr>
          <p:cNvPr id="3" name="Inhaltsplatzhalter 2"/>
          <p:cNvSpPr>
            <a:spLocks noGrp="1"/>
          </p:cNvSpPr>
          <p:nvPr>
            <p:ph idx="1"/>
          </p:nvPr>
        </p:nvSpPr>
        <p:spPr>
          <a:xfrm>
            <a:off x="467544" y="1700809"/>
            <a:ext cx="8229600" cy="4680520"/>
          </a:xfrm>
        </p:spPr>
        <p:txBody>
          <a:bodyPr>
            <a:normAutofit fontScale="62500" lnSpcReduction="20000"/>
          </a:bodyPr>
          <a:lstStyle/>
          <a:p>
            <a:pPr marL="0" indent="0">
              <a:buNone/>
            </a:pPr>
            <a:r>
              <a:rPr lang="fr-BE" sz="3400" b="1" dirty="0" smtClean="0"/>
              <a:t>Le journal : Santé de l’Esprit et du Corps</a:t>
            </a:r>
          </a:p>
          <a:p>
            <a:pPr marL="0" indent="0">
              <a:buNone/>
            </a:pPr>
            <a:r>
              <a:rPr lang="fr-BE" sz="2900" dirty="0" smtClean="0"/>
              <a:t>Débute : fin 2015</a:t>
            </a:r>
          </a:p>
          <a:p>
            <a:pPr marL="0" indent="0">
              <a:buNone/>
            </a:pPr>
            <a:r>
              <a:rPr lang="fr-BE" sz="3400" b="1" dirty="0" smtClean="0"/>
              <a:t/>
            </a:r>
            <a:br>
              <a:rPr lang="fr-BE" sz="3400" b="1" dirty="0" smtClean="0"/>
            </a:br>
            <a:r>
              <a:rPr lang="fr-BE" sz="3400" b="1" dirty="0" smtClean="0"/>
              <a:t>- Des articles scientifiques : (Un pont et un dialogue entre les chercheurs d’Orient et d ’Occident)</a:t>
            </a:r>
          </a:p>
          <a:p>
            <a:pPr marL="0" indent="0">
              <a:buNone/>
            </a:pPr>
            <a:r>
              <a:rPr lang="fr-BE" sz="3400" b="1" dirty="0" smtClean="0"/>
              <a:t>- Des échange d’expériences dans l’apprentissage et l’enseignement des Interventions au niveau de la Santé de l’Esprit et du Corps,</a:t>
            </a:r>
          </a:p>
          <a:p>
            <a:pPr marL="0" indent="0">
              <a:buNone/>
            </a:pPr>
            <a:r>
              <a:rPr lang="fr-BE" sz="3400" b="1" dirty="0" smtClean="0"/>
              <a:t>- Réunir la connaissance de la Médecine Traditionnelle Chinoise et les approches occidentales au niveau de la promotion et de la prévention de la santé.</a:t>
            </a:r>
          </a:p>
          <a:p>
            <a:pPr marL="0" indent="0">
              <a:buNone/>
            </a:pPr>
            <a:r>
              <a:rPr lang="fr-BE" sz="3400" b="1" dirty="0" smtClean="0"/>
              <a:t>- Informations concernant le </a:t>
            </a:r>
            <a:r>
              <a:rPr lang="fr-BE" sz="3400" b="1" dirty="0" err="1" smtClean="0"/>
              <a:t>Health</a:t>
            </a:r>
            <a:r>
              <a:rPr lang="fr-BE" sz="3400" b="1" dirty="0" smtClean="0"/>
              <a:t> Qigong (Qigong de Santé) et les interventions concernant la Santé de l’Esprit et du Corps dans d’autres pays.</a:t>
            </a:r>
            <a:endParaRPr lang="fr-BE" sz="3400" dirty="0" smtClean="0"/>
          </a:p>
          <a:p>
            <a:pPr marL="0" indent="0">
              <a:buNone/>
            </a:pPr>
            <a:r>
              <a:rPr lang="fr-BE" dirty="0" smtClean="0"/>
              <a:t/>
            </a:r>
            <a:br>
              <a:rPr lang="fr-BE" dirty="0" smtClean="0"/>
            </a:br>
            <a:r>
              <a:rPr lang="fr-BE" dirty="0" smtClean="0"/>
              <a:t>Langues du journal : Allemand, Anglais, Chinois, </a:t>
            </a:r>
          </a:p>
          <a:p>
            <a:pPr marL="0" indent="0">
              <a:buNone/>
            </a:pPr>
            <a:r>
              <a:rPr lang="fr-BE" dirty="0" smtClean="0"/>
              <a:t>Français et Espagnol (si possible)</a:t>
            </a:r>
          </a:p>
          <a:p>
            <a:pPr marL="0" indent="0">
              <a:buNone/>
            </a:pPr>
            <a:endParaRPr lang="en-US" dirty="0"/>
          </a:p>
          <a:p>
            <a:pPr marL="0" indent="0">
              <a:buNone/>
            </a:pPr>
            <a:endParaRPr lang="en-US" dirty="0"/>
          </a:p>
          <a:p>
            <a:pPr marL="0" indent="0">
              <a:buNone/>
            </a:pP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539552" y="6356350"/>
            <a:ext cx="7704856" cy="365125"/>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15</a:t>
            </a:fld>
            <a:endParaRPr lang="de-DE"/>
          </a:p>
        </p:txBody>
      </p:sp>
    </p:spTree>
    <p:extLst>
      <p:ext uri="{BB962C8B-B14F-4D97-AF65-F5344CB8AC3E}">
        <p14:creationId xmlns:p14="http://schemas.microsoft.com/office/powerpoint/2010/main" val="4215078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a:t>« La Santé de l‘Esprit et du Corps :  La promotion et la prévention de la Santé en Orient et en Occident »</a:t>
            </a:r>
            <a:endParaRPr lang="de-DE" sz="2000" b="1" dirty="0"/>
          </a:p>
        </p:txBody>
      </p:sp>
      <p:sp>
        <p:nvSpPr>
          <p:cNvPr id="3" name="Inhaltsplatzhalter 2"/>
          <p:cNvSpPr>
            <a:spLocks noGrp="1"/>
          </p:cNvSpPr>
          <p:nvPr>
            <p:ph idx="1"/>
          </p:nvPr>
        </p:nvSpPr>
        <p:spPr>
          <a:xfrm>
            <a:off x="467544" y="1700807"/>
            <a:ext cx="8229600" cy="4536505"/>
          </a:xfrm>
        </p:spPr>
        <p:txBody>
          <a:bodyPr>
            <a:normAutofit fontScale="92500" lnSpcReduction="20000"/>
          </a:bodyPr>
          <a:lstStyle/>
          <a:p>
            <a:r>
              <a:rPr lang="fr-BE" dirty="0" smtClean="0"/>
              <a:t>La prévention est indispensable au niveau de l’organisation des soins de santé,</a:t>
            </a:r>
          </a:p>
          <a:p>
            <a:r>
              <a:rPr lang="fr-BE" dirty="0" smtClean="0"/>
              <a:t>Cela peut être l’occasion d’une plus grande conscience de soi et d’une pleine conscience dans le monde.</a:t>
            </a:r>
          </a:p>
          <a:p>
            <a:r>
              <a:rPr lang="fr-BE" dirty="0" smtClean="0"/>
              <a:t>Le </a:t>
            </a:r>
            <a:r>
              <a:rPr lang="fr-BE" dirty="0" err="1" smtClean="0"/>
              <a:t>Health</a:t>
            </a:r>
            <a:r>
              <a:rPr lang="fr-BE" dirty="0" smtClean="0"/>
              <a:t> Qigong (Qigong de Santé) est un cadeau pour le mouvement, la respiration en pleine conscience et la méditation</a:t>
            </a:r>
          </a:p>
          <a:p>
            <a:r>
              <a:rPr lang="fr-BE" dirty="0" smtClean="0"/>
              <a:t>Apprendre de chacun afin de promouvoir la santé rassemble les hommes d’une façon pacifique</a:t>
            </a:r>
          </a:p>
          <a:p>
            <a:r>
              <a:rPr lang="fr-BE" dirty="0" smtClean="0"/>
              <a:t>C’est ce dont le monde a besoin aujourd’hui</a:t>
            </a:r>
          </a:p>
          <a:p>
            <a:pPr marL="0" indent="0">
              <a:buNone/>
            </a:pPr>
            <a:endParaRPr lang="fr-B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611560" y="6356350"/>
            <a:ext cx="7632848" cy="365125"/>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16</a:t>
            </a:fld>
            <a:endParaRPr lang="de-DE"/>
          </a:p>
        </p:txBody>
      </p:sp>
    </p:spTree>
    <p:extLst>
      <p:ext uri="{BB962C8B-B14F-4D97-AF65-F5344CB8AC3E}">
        <p14:creationId xmlns:p14="http://schemas.microsoft.com/office/powerpoint/2010/main" val="4215078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a:t>« La Santé de l‘Esprit et du Corps :  La promotion et la prévention de la Santé en Orient et en Occident »</a:t>
            </a:r>
            <a:endParaRPr lang="de-DE" sz="2000" b="1" dirty="0"/>
          </a:p>
        </p:txBody>
      </p:sp>
      <p:sp>
        <p:nvSpPr>
          <p:cNvPr id="3" name="Inhaltsplatzhalter 2"/>
          <p:cNvSpPr>
            <a:spLocks noGrp="1"/>
          </p:cNvSpPr>
          <p:nvPr>
            <p:ph idx="1"/>
          </p:nvPr>
        </p:nvSpPr>
        <p:spPr>
          <a:xfrm>
            <a:off x="467544" y="1772815"/>
            <a:ext cx="8229600" cy="4032449"/>
          </a:xfrm>
        </p:spPr>
        <p:txBody>
          <a:bodyPr/>
          <a:lstStyle/>
          <a:p>
            <a:pPr marL="0" indent="0">
              <a:buNone/>
            </a:pPr>
            <a:endParaRPr lang="de-DE" dirty="0" smtClean="0"/>
          </a:p>
          <a:p>
            <a:pPr marL="0" indent="0">
              <a:buNone/>
            </a:pPr>
            <a:endParaRPr lang="de-DE" dirty="0"/>
          </a:p>
          <a:p>
            <a:pPr marL="0" indent="0">
              <a:buNone/>
            </a:pPr>
            <a:endParaRPr lang="de-DE" dirty="0" smtClean="0"/>
          </a:p>
          <a:p>
            <a:pPr marL="0" indent="0" algn="ctr">
              <a:buNone/>
            </a:pPr>
            <a:r>
              <a:rPr lang="fr-BE" sz="4800" b="1" dirty="0" smtClean="0"/>
              <a:t>Merci à tous pour votre attention</a:t>
            </a:r>
            <a:endParaRPr lang="fr-BE" sz="48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755576" y="6356350"/>
            <a:ext cx="7416824" cy="365125"/>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17</a:t>
            </a:fld>
            <a:endParaRPr lang="de-DE"/>
          </a:p>
        </p:txBody>
      </p:sp>
    </p:spTree>
    <p:extLst>
      <p:ext uri="{BB962C8B-B14F-4D97-AF65-F5344CB8AC3E}">
        <p14:creationId xmlns:p14="http://schemas.microsoft.com/office/powerpoint/2010/main" val="4215078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smtClean="0"/>
              <a:t>« La </a:t>
            </a:r>
            <a:r>
              <a:rPr lang="fr-BE" sz="2000" b="1" dirty="0"/>
              <a:t>Santé de l‘Esprit et du Corps :  La promotion et la prévention de la Santé en Orient et en </a:t>
            </a:r>
            <a:r>
              <a:rPr lang="fr-BE" sz="2000" b="1" dirty="0" smtClean="0"/>
              <a:t>Occident »</a:t>
            </a:r>
            <a:endParaRPr lang="de-DE" sz="2000" b="1" dirty="0"/>
          </a:p>
        </p:txBody>
      </p:sp>
      <p:sp>
        <p:nvSpPr>
          <p:cNvPr id="3" name="Inhaltsplatzhalter 2"/>
          <p:cNvSpPr>
            <a:spLocks noGrp="1"/>
          </p:cNvSpPr>
          <p:nvPr>
            <p:ph idx="1"/>
          </p:nvPr>
        </p:nvSpPr>
        <p:spPr>
          <a:xfrm>
            <a:off x="467544" y="1700809"/>
            <a:ext cx="8229600" cy="4680520"/>
          </a:xfrm>
        </p:spPr>
        <p:txBody>
          <a:bodyPr>
            <a:normAutofit fontScale="92500" lnSpcReduction="10000"/>
          </a:bodyPr>
          <a:lstStyle/>
          <a:p>
            <a:pPr marL="0" indent="0" algn="ctr">
              <a:buNone/>
            </a:pPr>
            <a:r>
              <a:rPr lang="fr-BE" sz="2600" b="1" dirty="0" smtClean="0"/>
              <a:t>L’Institut de Santé du Corps et de l’Esprit</a:t>
            </a:r>
          </a:p>
          <a:p>
            <a:pPr marL="0" indent="0" algn="ctr">
              <a:buNone/>
            </a:pPr>
            <a:r>
              <a:rPr lang="fr-BE" sz="2600" dirty="0" smtClean="0"/>
              <a:t>(</a:t>
            </a:r>
            <a:r>
              <a:rPr lang="fr-BE" sz="2000" dirty="0" smtClean="0"/>
              <a:t>Université de Neubrandenburg, Allemagne, Institut fondé en 2014</a:t>
            </a:r>
            <a:r>
              <a:rPr lang="fr-BE" sz="2600" dirty="0" smtClean="0"/>
              <a:t>) </a:t>
            </a:r>
          </a:p>
          <a:p>
            <a:pPr marL="0" indent="0" algn="ctr">
              <a:buNone/>
            </a:pPr>
            <a:r>
              <a:rPr lang="fr-BE" sz="2600" dirty="0" smtClean="0"/>
              <a:t>Cet institut est consacré à la recherche et au développement des stratégies innovantes sur la prévention des maladies liées au stress  et ce en intégrant</a:t>
            </a:r>
            <a:br>
              <a:rPr lang="fr-BE" sz="2600" dirty="0" smtClean="0"/>
            </a:br>
            <a:r>
              <a:rPr lang="fr-BE" sz="2600" dirty="0" smtClean="0"/>
              <a:t>     - d’une part la Médecine Traditionnelle Chinoise et </a:t>
            </a:r>
            <a:br>
              <a:rPr lang="fr-BE" sz="2600" dirty="0" smtClean="0"/>
            </a:br>
            <a:r>
              <a:rPr lang="fr-BE" sz="2600" dirty="0" smtClean="0"/>
              <a:t>- d’autre part les sciences modernes de la santé.</a:t>
            </a:r>
          </a:p>
          <a:p>
            <a:pPr marL="0" indent="0" algn="ctr">
              <a:buNone/>
            </a:pPr>
            <a:r>
              <a:rPr lang="fr-BE" sz="2600" dirty="0" smtClean="0"/>
              <a:t>Se basant sur ces connaissances, l’Institut développe des procédures, des concepts d’enseignement et des concepts d’apprentissage pour</a:t>
            </a:r>
            <a:br>
              <a:rPr lang="fr-BE" sz="2600" dirty="0" smtClean="0"/>
            </a:br>
            <a:r>
              <a:rPr lang="fr-BE" sz="2600" dirty="0" smtClean="0"/>
              <a:t> la promotion de la santé et de la prévention, </a:t>
            </a:r>
          </a:p>
          <a:p>
            <a:pPr marL="0" indent="0" algn="ctr">
              <a:buNone/>
            </a:pPr>
            <a:r>
              <a:rPr lang="fr-BE" sz="2600" dirty="0" smtClean="0"/>
              <a:t>concepts qui sont par la suite rendus </a:t>
            </a:r>
            <a:r>
              <a:rPr lang="fr-BE" sz="2600" dirty="0" smtClean="0"/>
              <a:t>accessibles </a:t>
            </a:r>
            <a:r>
              <a:rPr lang="fr-BE" sz="2600" dirty="0" smtClean="0"/>
              <a:t>au grand public.  </a:t>
            </a:r>
          </a:p>
          <a:p>
            <a:endParaRPr lang="de-DE"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1043608" y="6356350"/>
            <a:ext cx="7056784" cy="385018"/>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2</a:t>
            </a:fld>
            <a:endParaRPr lang="de-DE"/>
          </a:p>
        </p:txBody>
      </p:sp>
    </p:spTree>
    <p:extLst>
      <p:ext uri="{BB962C8B-B14F-4D97-AF65-F5344CB8AC3E}">
        <p14:creationId xmlns:p14="http://schemas.microsoft.com/office/powerpoint/2010/main" val="2482688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648072"/>
          </a:xfrm>
          <a:ln>
            <a:solidFill>
              <a:srgbClr val="C00000"/>
            </a:solidFill>
          </a:ln>
        </p:spPr>
        <p:txBody>
          <a:bodyPr>
            <a:normAutofit fontScale="90000"/>
          </a:bodyPr>
          <a:lstStyle/>
          <a:p>
            <a:r>
              <a:rPr lang="fr-BE" sz="2000" b="1" dirty="0" smtClean="0"/>
              <a:t/>
            </a:r>
            <a:br>
              <a:rPr lang="fr-BE" sz="2000" b="1" dirty="0" smtClean="0"/>
            </a:br>
            <a:r>
              <a:rPr lang="fr-BE" sz="2000" b="1" dirty="0" smtClean="0"/>
              <a:t>« La </a:t>
            </a:r>
            <a:r>
              <a:rPr lang="fr-BE" sz="2000" b="1" dirty="0"/>
              <a:t>Santé de l‘Esprit et du Corps :  La promotion et la prévention de la Santé en Orient et en </a:t>
            </a:r>
            <a:r>
              <a:rPr lang="fr-BE" sz="2000" b="1" dirty="0" smtClean="0"/>
              <a:t>Occident » :  Le cadre de travail</a:t>
            </a:r>
            <a:br>
              <a:rPr lang="fr-BE" sz="2000" b="1" dirty="0" smtClean="0"/>
            </a:br>
            <a:endParaRPr lang="de-DE" sz="2000" b="1" dirty="0"/>
          </a:p>
        </p:txBody>
      </p:sp>
      <p:sp>
        <p:nvSpPr>
          <p:cNvPr id="3" name="Inhaltsplatzhalter 2"/>
          <p:cNvSpPr>
            <a:spLocks noGrp="1"/>
          </p:cNvSpPr>
          <p:nvPr>
            <p:ph idx="1"/>
          </p:nvPr>
        </p:nvSpPr>
        <p:spPr>
          <a:xfrm>
            <a:off x="467544" y="1556793"/>
            <a:ext cx="8229600" cy="4032448"/>
          </a:xfrm>
        </p:spPr>
        <p:txBody>
          <a:bodyPr>
            <a:noAutofit/>
          </a:bodyPr>
          <a:lstStyle/>
          <a:p>
            <a:pPr marL="0" indent="0" algn="ctr">
              <a:buNone/>
            </a:pPr>
            <a:endParaRPr lang="de-DE" sz="2400" b="1" dirty="0" smtClean="0"/>
          </a:p>
          <a:p>
            <a:pPr marL="0" indent="0" algn="ctr">
              <a:buNone/>
            </a:pPr>
            <a:r>
              <a:rPr lang="fr-BE" sz="2400" b="1" dirty="0" smtClean="0"/>
              <a:t>La déclaration de Pékin</a:t>
            </a:r>
            <a:endParaRPr lang="fr-BE" sz="2400" dirty="0" smtClean="0"/>
          </a:p>
          <a:p>
            <a:pPr marL="0" indent="0" algn="ctr">
              <a:buNone/>
            </a:pPr>
            <a:r>
              <a:rPr lang="fr-BE" sz="2400" b="1" dirty="0" smtClean="0"/>
              <a:t>Adoptée par l’OMS dans son Congrès sur la Médecine Traditionnelle, à Pékin en Chine le 8 novembre 2008</a:t>
            </a:r>
          </a:p>
          <a:p>
            <a:pPr marL="0" indent="0" algn="ctr">
              <a:buNone/>
            </a:pPr>
            <a:r>
              <a:rPr lang="fr-BE" sz="2400" dirty="0" smtClean="0"/>
              <a:t>Extrait :</a:t>
            </a:r>
            <a:br>
              <a:rPr lang="fr-BE" sz="2400" dirty="0" smtClean="0"/>
            </a:br>
            <a:r>
              <a:rPr lang="fr-BE" sz="2400" dirty="0" smtClean="0"/>
              <a:t>„Reconnaissant la médecine traditionnelle comme :</a:t>
            </a:r>
            <a:br>
              <a:rPr lang="fr-BE" sz="2400" dirty="0" smtClean="0"/>
            </a:br>
            <a:r>
              <a:rPr lang="fr-BE" sz="2400" dirty="0" smtClean="0"/>
              <a:t>- une des ressources des services primaires de soin de santé,  </a:t>
            </a:r>
            <a:br>
              <a:rPr lang="fr-BE" sz="2400" dirty="0" smtClean="0"/>
            </a:br>
            <a:r>
              <a:rPr lang="fr-BE" sz="2400" dirty="0" smtClean="0"/>
              <a:t>-augmentant l’ accessibilité et l’abordabilité </a:t>
            </a:r>
            <a:br>
              <a:rPr lang="fr-BE" sz="2400" dirty="0" smtClean="0"/>
            </a:br>
            <a:r>
              <a:rPr lang="fr-BE" sz="2400" dirty="0" smtClean="0"/>
              <a:t>tout en contribuant à l‘amélioration de la santé ...</a:t>
            </a:r>
            <a:endParaRPr lang="fr-BE"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827584" y="6309320"/>
            <a:ext cx="7272808" cy="432048"/>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3</a:t>
            </a:fld>
            <a:endParaRPr lang="de-DE"/>
          </a:p>
        </p:txBody>
      </p:sp>
    </p:spTree>
    <p:extLst>
      <p:ext uri="{BB962C8B-B14F-4D97-AF65-F5344CB8AC3E}">
        <p14:creationId xmlns:p14="http://schemas.microsoft.com/office/powerpoint/2010/main" val="532668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980728"/>
            <a:ext cx="8157592" cy="648072"/>
          </a:xfrm>
          <a:noFill/>
          <a:ln>
            <a:solidFill>
              <a:srgbClr val="C00000"/>
            </a:solidFill>
          </a:ln>
        </p:spPr>
        <p:txBody>
          <a:bodyPr>
            <a:normAutofit fontScale="90000"/>
          </a:bodyPr>
          <a:lstStyle/>
          <a:p>
            <a:r>
              <a:rPr lang="fr-BE" sz="2000" b="1" dirty="0" smtClean="0"/>
              <a:t/>
            </a:r>
            <a:br>
              <a:rPr lang="fr-BE" sz="2000" b="1" dirty="0" smtClean="0"/>
            </a:br>
            <a:r>
              <a:rPr lang="fr-BE" sz="2000" b="1" dirty="0" smtClean="0"/>
              <a:t>« La </a:t>
            </a:r>
            <a:r>
              <a:rPr lang="fr-BE" sz="2000" b="1" dirty="0"/>
              <a:t>Santé de l‘Esprit et du Corps :  La promotion et la prévention de la Santé en Orient et en </a:t>
            </a:r>
            <a:r>
              <a:rPr lang="fr-BE" sz="2000" b="1" dirty="0" smtClean="0"/>
              <a:t>Occident » </a:t>
            </a:r>
            <a:r>
              <a:rPr lang="fr-BE" sz="2000" b="1" dirty="0"/>
              <a:t>:  Le cadre de travail</a:t>
            </a:r>
            <a:br>
              <a:rPr lang="fr-BE" sz="2000" b="1" dirty="0"/>
            </a:br>
            <a:endParaRPr lang="de-DE" sz="2000" b="1" dirty="0"/>
          </a:p>
        </p:txBody>
      </p:sp>
      <p:sp>
        <p:nvSpPr>
          <p:cNvPr id="3" name="Inhaltsplatzhalter 2"/>
          <p:cNvSpPr>
            <a:spLocks noGrp="1"/>
          </p:cNvSpPr>
          <p:nvPr>
            <p:ph idx="1"/>
          </p:nvPr>
        </p:nvSpPr>
        <p:spPr>
          <a:xfrm>
            <a:off x="467544" y="1844825"/>
            <a:ext cx="8229600" cy="4248471"/>
          </a:xfrm>
        </p:spPr>
        <p:txBody>
          <a:bodyPr>
            <a:normAutofit fontScale="25000" lnSpcReduction="20000"/>
          </a:bodyPr>
          <a:lstStyle/>
          <a:p>
            <a:pPr marL="0" indent="0" algn="ctr">
              <a:buNone/>
            </a:pPr>
            <a:r>
              <a:rPr lang="fr-BE" sz="9600" b="1" dirty="0" smtClean="0"/>
              <a:t>La Déclaration de Pékin : 2</a:t>
            </a:r>
          </a:p>
          <a:p>
            <a:pPr marL="0" indent="0" algn="ctr">
              <a:buNone/>
            </a:pPr>
            <a:r>
              <a:rPr lang="fr-BE" sz="9600" dirty="0" smtClean="0"/>
              <a:t>Extrait :</a:t>
            </a:r>
          </a:p>
          <a:p>
            <a:pPr marL="0" indent="0" algn="ctr">
              <a:buNone/>
            </a:pPr>
            <a:r>
              <a:rPr lang="fr-BE" sz="9600" dirty="0" smtClean="0"/>
              <a:t>IV. La médecine traditionnelle devrait être plus amplement développée en se basant sur la recherche, l’innovation et un plan d’action sur la santé publique, l’innovation et la propriété intellectuelle</a:t>
            </a:r>
          </a:p>
          <a:p>
            <a:pPr marL="0" indent="0" algn="ctr">
              <a:buNone/>
            </a:pPr>
            <a:r>
              <a:rPr lang="fr-BE" sz="9600" dirty="0" smtClean="0"/>
              <a:t>V. Les Gouvernements devraient établir des systèmes de qualifications, d’accréditation et de d’octroi  de licences pour les pratiquants de médecine traditionnelle.</a:t>
            </a:r>
          </a:p>
          <a:p>
            <a:pPr marL="0" indent="0" algn="ctr">
              <a:buNone/>
            </a:pPr>
            <a:r>
              <a:rPr lang="fr-LU" sz="9600" dirty="0" smtClean="0"/>
              <a:t>VI. La communication entre la médecine traditionnelle et la médecine conventionnelle doit être renforcée et des programmes de formations appropriés devraient être établis pour les professionnels de la santé, les étudiants en médecine et les chercheurs scientifiques</a:t>
            </a:r>
            <a:r>
              <a:rPr lang="fr-LU" sz="9600" b="1" dirty="0"/>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971600" y="6093296"/>
            <a:ext cx="6984776" cy="628179"/>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4</a:t>
            </a:fld>
            <a:endParaRPr lang="de-DE"/>
          </a:p>
        </p:txBody>
      </p:sp>
    </p:spTree>
    <p:extLst>
      <p:ext uri="{BB962C8B-B14F-4D97-AF65-F5344CB8AC3E}">
        <p14:creationId xmlns:p14="http://schemas.microsoft.com/office/powerpoint/2010/main" val="1996930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smtClean="0"/>
              <a:t/>
            </a:r>
            <a:br>
              <a:rPr lang="fr-BE" sz="2000" b="1" dirty="0" smtClean="0"/>
            </a:br>
            <a:r>
              <a:rPr lang="fr-BE" sz="2000" b="1" dirty="0" smtClean="0"/>
              <a:t>« La </a:t>
            </a:r>
            <a:r>
              <a:rPr lang="fr-BE" sz="2000" b="1" dirty="0"/>
              <a:t>Santé de l‘Esprit et du Corps :  La promotion et la prévention de la Santé en Orient et en </a:t>
            </a:r>
            <a:r>
              <a:rPr lang="fr-BE" sz="2000" b="1" dirty="0" smtClean="0"/>
              <a:t>Occident » </a:t>
            </a:r>
            <a:r>
              <a:rPr lang="fr-BE" sz="2000" b="1" dirty="0"/>
              <a:t>:  Le cadre de travail</a:t>
            </a:r>
            <a:br>
              <a:rPr lang="fr-BE" sz="2000" b="1" dirty="0"/>
            </a:br>
            <a:endParaRPr lang="de-DE" sz="2000" b="1" dirty="0"/>
          </a:p>
        </p:txBody>
      </p:sp>
      <p:sp>
        <p:nvSpPr>
          <p:cNvPr id="3" name="Inhaltsplatzhalter 2"/>
          <p:cNvSpPr>
            <a:spLocks noGrp="1"/>
          </p:cNvSpPr>
          <p:nvPr>
            <p:ph idx="1"/>
          </p:nvPr>
        </p:nvSpPr>
        <p:spPr>
          <a:xfrm>
            <a:off x="467544" y="1700809"/>
            <a:ext cx="8229600" cy="4536504"/>
          </a:xfrm>
        </p:spPr>
        <p:txBody>
          <a:bodyPr>
            <a:normAutofit fontScale="70000" lnSpcReduction="20000"/>
          </a:bodyPr>
          <a:lstStyle/>
          <a:p>
            <a:pPr marL="0" indent="0" algn="ctr">
              <a:buNone/>
            </a:pPr>
            <a:r>
              <a:rPr lang="fr-BE" b="1" dirty="0" smtClean="0"/>
              <a:t>La Loi Allemande du 18.6.2015 confirmant </a:t>
            </a:r>
            <a:br>
              <a:rPr lang="fr-BE" b="1" dirty="0" smtClean="0"/>
            </a:br>
            <a:r>
              <a:rPr lang="fr-BE" b="1" dirty="0" smtClean="0"/>
              <a:t>la promotion et la prévention de la Santé </a:t>
            </a:r>
            <a:br>
              <a:rPr lang="fr-BE" b="1" dirty="0" smtClean="0"/>
            </a:br>
            <a:r>
              <a:rPr lang="fr-BE" b="1" dirty="0" smtClean="0"/>
              <a:t/>
            </a:r>
            <a:br>
              <a:rPr lang="fr-BE" b="1" dirty="0" smtClean="0"/>
            </a:br>
            <a:r>
              <a:rPr lang="fr-BE" u="sng" dirty="0" smtClean="0">
                <a:solidFill>
                  <a:srgbClr val="C00000"/>
                </a:solidFill>
              </a:rPr>
              <a:t>Trois terrains d’action :</a:t>
            </a:r>
            <a:br>
              <a:rPr lang="fr-BE" u="sng" dirty="0" smtClean="0">
                <a:solidFill>
                  <a:srgbClr val="C00000"/>
                </a:solidFill>
              </a:rPr>
            </a:br>
            <a:endParaRPr lang="fr-BE" u="sng" dirty="0" smtClean="0">
              <a:solidFill>
                <a:srgbClr val="C00000"/>
              </a:solidFill>
            </a:endParaRPr>
          </a:p>
          <a:p>
            <a:pPr marL="514350" indent="-514350">
              <a:buAutoNum type="arabicPeriod"/>
            </a:pPr>
            <a:r>
              <a:rPr lang="fr-BE" b="1" dirty="0" smtClean="0"/>
              <a:t>La promotion de la santé individuelle </a:t>
            </a:r>
            <a:r>
              <a:rPr lang="fr-BE" sz="2800" dirty="0" smtClean="0"/>
              <a:t>(La gestion du stress, les sports qui améliorent la santé, l’alimentation) </a:t>
            </a:r>
          </a:p>
          <a:p>
            <a:pPr marL="514350" indent="-514350">
              <a:buAutoNum type="arabicPeriod"/>
            </a:pPr>
            <a:r>
              <a:rPr lang="fr-BE" b="1" dirty="0" smtClean="0"/>
              <a:t>La promotion de la santé sur le lieu de travail </a:t>
            </a:r>
            <a:r>
              <a:rPr lang="fr-BE" sz="2800" dirty="0" smtClean="0"/>
              <a:t>(la gestion du stress, les sports qui améliorent la santé, l’alimentation, le développement des aptitudes de mentor en promotion de la santé).</a:t>
            </a:r>
          </a:p>
          <a:p>
            <a:pPr marL="514350" indent="-514350">
              <a:buAutoNum type="arabicPeriod" startAt="3"/>
            </a:pPr>
            <a:r>
              <a:rPr lang="fr-BE" b="1" dirty="0" smtClean="0"/>
              <a:t>L’environnement de vie </a:t>
            </a:r>
            <a:r>
              <a:rPr lang="fr-BE" dirty="0" smtClean="0"/>
              <a:t>: l’éducation, l’enseignement, la façon de vivre, etc.  </a:t>
            </a:r>
            <a:r>
              <a:rPr lang="fr-BE" sz="2800" dirty="0" smtClean="0"/>
              <a:t>(la </a:t>
            </a:r>
            <a:r>
              <a:rPr lang="fr-BE" sz="2800" dirty="0"/>
              <a:t>gestion du stress, les sports qui améliorent la santé, l’alimentation </a:t>
            </a:r>
            <a:r>
              <a:rPr lang="fr-BE" sz="2800" dirty="0" smtClean="0"/>
              <a:t>)</a:t>
            </a:r>
            <a:br>
              <a:rPr lang="fr-BE" sz="2800" dirty="0" smtClean="0"/>
            </a:br>
            <a:endParaRPr lang="fr-BE" sz="2800" dirty="0" smtClean="0"/>
          </a:p>
          <a:p>
            <a:pPr marL="0" indent="0" algn="ctr">
              <a:buNone/>
            </a:pPr>
            <a:r>
              <a:rPr lang="fr-BE" sz="2800" dirty="0" smtClean="0"/>
              <a:t>Un Budget de plus de 500 millions d’euro par an est prévu par l’assurance maladie obligatoire.</a:t>
            </a:r>
          </a:p>
          <a:p>
            <a:endParaRPr lang="de-DE"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971600" y="6237313"/>
            <a:ext cx="7056784" cy="432048"/>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5</a:t>
            </a:fld>
            <a:endParaRPr lang="de-DE"/>
          </a:p>
        </p:txBody>
      </p:sp>
    </p:spTree>
    <p:extLst>
      <p:ext uri="{BB962C8B-B14F-4D97-AF65-F5344CB8AC3E}">
        <p14:creationId xmlns:p14="http://schemas.microsoft.com/office/powerpoint/2010/main" val="1912099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smtClean="0"/>
              <a:t/>
            </a:r>
            <a:br>
              <a:rPr lang="fr-BE" sz="2000" b="1" dirty="0" smtClean="0"/>
            </a:br>
            <a:r>
              <a:rPr lang="fr-BE" sz="2000" b="1" dirty="0" smtClean="0"/>
              <a:t>« La </a:t>
            </a:r>
            <a:r>
              <a:rPr lang="fr-BE" sz="2000" b="1" dirty="0"/>
              <a:t>Santé de l‘Esprit et du Corps :  La promotion et la prévention de la Santé en Orient et en </a:t>
            </a:r>
            <a:r>
              <a:rPr lang="fr-BE" sz="2000" b="1" dirty="0" smtClean="0"/>
              <a:t>Occident » </a:t>
            </a:r>
            <a:r>
              <a:rPr lang="fr-BE" sz="2000" b="1" dirty="0"/>
              <a:t>:  Le cadre de travail</a:t>
            </a:r>
            <a:br>
              <a:rPr lang="fr-BE" sz="2000" b="1" dirty="0"/>
            </a:br>
            <a:endParaRPr lang="de-DE" sz="2000" b="1" dirty="0"/>
          </a:p>
        </p:txBody>
      </p:sp>
      <p:sp>
        <p:nvSpPr>
          <p:cNvPr id="3" name="Inhaltsplatzhalter 2"/>
          <p:cNvSpPr>
            <a:spLocks noGrp="1"/>
          </p:cNvSpPr>
          <p:nvPr>
            <p:ph idx="1"/>
          </p:nvPr>
        </p:nvSpPr>
        <p:spPr>
          <a:xfrm>
            <a:off x="467544" y="1844825"/>
            <a:ext cx="8229600" cy="4248472"/>
          </a:xfrm>
        </p:spPr>
        <p:txBody>
          <a:bodyPr>
            <a:normAutofit fontScale="92500" lnSpcReduction="10000"/>
          </a:bodyPr>
          <a:lstStyle/>
          <a:p>
            <a:pPr marL="0" indent="0" algn="ctr">
              <a:buNone/>
            </a:pPr>
            <a:r>
              <a:rPr lang="fr-BE" b="1" dirty="0" smtClean="0"/>
              <a:t/>
            </a:r>
            <a:br>
              <a:rPr lang="fr-BE" b="1" dirty="0" smtClean="0"/>
            </a:br>
            <a:r>
              <a:rPr lang="fr-BE" b="1" dirty="0" smtClean="0"/>
              <a:t>Feuille de route 2014  pour la prévention</a:t>
            </a:r>
            <a:br>
              <a:rPr lang="fr-BE" b="1" dirty="0" smtClean="0"/>
            </a:br>
            <a:r>
              <a:rPr lang="fr-BE" sz="2800" dirty="0" smtClean="0"/>
              <a:t>Publiée par les assurances maladies obligatoires</a:t>
            </a:r>
          </a:p>
          <a:p>
            <a:pPr marL="0" indent="0" algn="ctr">
              <a:buNone/>
            </a:pPr>
            <a:r>
              <a:rPr lang="fr-BE" sz="2800" dirty="0" smtClean="0">
                <a:solidFill>
                  <a:srgbClr val="C00000"/>
                </a:solidFill>
              </a:rPr>
              <a:t>Régulation</a:t>
            </a:r>
          </a:p>
          <a:p>
            <a:pPr algn="ctr"/>
            <a:r>
              <a:rPr lang="fr-BE" b="1" dirty="0" smtClean="0"/>
              <a:t>Des trois terrains d’action</a:t>
            </a:r>
          </a:p>
          <a:p>
            <a:pPr algn="ctr"/>
            <a:r>
              <a:rPr lang="fr-BE" b="1" dirty="0" smtClean="0"/>
              <a:t>Des praticiens de santé reconnus</a:t>
            </a:r>
          </a:p>
          <a:p>
            <a:pPr algn="ctr"/>
            <a:r>
              <a:rPr lang="fr-BE" b="1" dirty="0" smtClean="0"/>
              <a:t>De la qualité des </a:t>
            </a:r>
            <a:r>
              <a:rPr lang="fr-BE" b="1" dirty="0" smtClean="0"/>
              <a:t>entraînements </a:t>
            </a:r>
            <a:r>
              <a:rPr lang="fr-BE" b="1" dirty="0" smtClean="0"/>
              <a:t>reconnus</a:t>
            </a:r>
          </a:p>
          <a:p>
            <a:pPr algn="ctr"/>
            <a:r>
              <a:rPr lang="fr-BE" b="1" dirty="0" smtClean="0"/>
              <a:t>De la procédure d’octroi de licence aux </a:t>
            </a:r>
            <a:r>
              <a:rPr lang="fr-BE" b="1" dirty="0" smtClean="0"/>
              <a:t>entraîneurs</a:t>
            </a:r>
            <a:endParaRPr lang="fr-BE" b="1" dirty="0" smtClean="0"/>
          </a:p>
          <a:p>
            <a:pPr marL="0" indent="0" algn="ctr">
              <a:buNone/>
            </a:pPr>
            <a:endParaRPr lang="en-US" dirty="0"/>
          </a:p>
          <a:p>
            <a:pPr marL="0" indent="0" algn="ctr">
              <a:buNone/>
            </a:pP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899592" y="6309320"/>
            <a:ext cx="7200800" cy="412155"/>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6</a:t>
            </a:fld>
            <a:endParaRPr lang="de-DE"/>
          </a:p>
        </p:txBody>
      </p:sp>
    </p:spTree>
    <p:extLst>
      <p:ext uri="{BB962C8B-B14F-4D97-AF65-F5344CB8AC3E}">
        <p14:creationId xmlns:p14="http://schemas.microsoft.com/office/powerpoint/2010/main" val="532668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smtClean="0"/>
              <a:t/>
            </a:r>
            <a:br>
              <a:rPr lang="fr-BE" sz="2000" b="1" dirty="0" smtClean="0"/>
            </a:br>
            <a:r>
              <a:rPr lang="fr-BE" sz="2000" b="1" dirty="0" smtClean="0"/>
              <a:t>« La </a:t>
            </a:r>
            <a:r>
              <a:rPr lang="fr-BE" sz="2000" b="1" dirty="0"/>
              <a:t>Santé de l‘Esprit et du Corps :  La promotion et la prévention de la Santé en Orient et en </a:t>
            </a:r>
            <a:r>
              <a:rPr lang="fr-BE" sz="2000" b="1" dirty="0" smtClean="0"/>
              <a:t>Occident » </a:t>
            </a:r>
            <a:r>
              <a:rPr lang="fr-BE" sz="2000" b="1" dirty="0"/>
              <a:t>:  Le cadre de travail</a:t>
            </a:r>
            <a:br>
              <a:rPr lang="fr-BE" sz="2000" b="1" dirty="0"/>
            </a:br>
            <a:endParaRPr lang="de-DE" sz="2000" b="1" dirty="0"/>
          </a:p>
        </p:txBody>
      </p:sp>
      <p:sp>
        <p:nvSpPr>
          <p:cNvPr id="3" name="Inhaltsplatzhalter 2"/>
          <p:cNvSpPr>
            <a:spLocks noGrp="1"/>
          </p:cNvSpPr>
          <p:nvPr>
            <p:ph idx="1"/>
          </p:nvPr>
        </p:nvSpPr>
        <p:spPr>
          <a:xfrm>
            <a:off x="467544" y="1772817"/>
            <a:ext cx="8229600" cy="4536504"/>
          </a:xfrm>
        </p:spPr>
        <p:txBody>
          <a:bodyPr>
            <a:normAutofit fontScale="85000" lnSpcReduction="10000"/>
          </a:bodyPr>
          <a:lstStyle/>
          <a:p>
            <a:pPr marL="0" indent="0">
              <a:buNone/>
            </a:pPr>
            <a:r>
              <a:rPr lang="fr-BE" dirty="0" smtClean="0"/>
              <a:t>90 crédits ECTS : Le Diplôme de Master</a:t>
            </a:r>
          </a:p>
          <a:p>
            <a:r>
              <a:rPr lang="fr-BE" sz="1900" dirty="0" smtClean="0"/>
              <a:t>Dans un souci d’harmonisation européenne des diplômes, chaque Unité d’Enseignement (UE) validée en fin de semestre permet l’attribution de </a:t>
            </a:r>
            <a:r>
              <a:rPr lang="fr-BE" sz="1900" b="1" dirty="0" smtClean="0"/>
              <a:t>crédits </a:t>
            </a:r>
            <a:r>
              <a:rPr lang="fr-BE" sz="1900" b="1" i="1" dirty="0" smtClean="0"/>
              <a:t>ECTS</a:t>
            </a:r>
            <a:r>
              <a:rPr lang="fr-BE" sz="1900" dirty="0" smtClean="0"/>
              <a:t> (</a:t>
            </a:r>
            <a:r>
              <a:rPr lang="fr-BE" sz="1900" dirty="0" err="1" smtClean="0"/>
              <a:t>European</a:t>
            </a:r>
            <a:r>
              <a:rPr lang="fr-BE" sz="1900" dirty="0" smtClean="0"/>
              <a:t> </a:t>
            </a:r>
            <a:r>
              <a:rPr lang="fr-BE" sz="1900" dirty="0" err="1" smtClean="0"/>
              <a:t>Credits</a:t>
            </a:r>
            <a:r>
              <a:rPr lang="fr-BE" sz="1900" dirty="0" smtClean="0"/>
              <a:t> Transfer System).  Un semestre pédagogique équivaut à </a:t>
            </a:r>
            <a:r>
              <a:rPr lang="fr-BE" sz="1900" b="1" dirty="0" smtClean="0"/>
              <a:t>30 crédits </a:t>
            </a:r>
            <a:r>
              <a:rPr lang="fr-BE" sz="1900" b="1" i="1" dirty="0" smtClean="0"/>
              <a:t>ECTS</a:t>
            </a:r>
            <a:r>
              <a:rPr lang="fr-BE" sz="1900" b="1" dirty="0" smtClean="0"/>
              <a:t>.</a:t>
            </a:r>
            <a:r>
              <a:rPr lang="fr-BE" sz="1900" dirty="0" smtClean="0"/>
              <a:t> </a:t>
            </a:r>
            <a:br>
              <a:rPr lang="fr-BE" sz="1900" dirty="0" smtClean="0"/>
            </a:br>
            <a:r>
              <a:rPr lang="fr-BE" sz="1900" dirty="0" smtClean="0"/>
              <a:t>Cette norme européenne favorise les échanges et les poursuites d’études en France et à l’étranger. Elle permet aussi les reprises d’études dans le cadre de la formation tout au long de la vie. Tout au long d’un parcours, les crédits obtenus sont capitalisés :</a:t>
            </a:r>
          </a:p>
          <a:p>
            <a:pPr marL="0" indent="0">
              <a:buNone/>
            </a:pPr>
            <a:r>
              <a:rPr lang="fr-BE" dirty="0" smtClean="0"/>
              <a:t>Titre : „Master of Arts“ </a:t>
            </a:r>
          </a:p>
          <a:p>
            <a:pPr marL="0" indent="0">
              <a:buNone/>
            </a:pPr>
            <a:r>
              <a:rPr lang="fr-BE" dirty="0" smtClean="0"/>
              <a:t>La thèse de Master équivaut à 15 crédits ECTS</a:t>
            </a:r>
          </a:p>
          <a:p>
            <a:pPr marL="0" indent="0">
              <a:buNone/>
            </a:pPr>
            <a:r>
              <a:rPr lang="fr-BE" dirty="0" smtClean="0"/>
              <a:t>64 Jours </a:t>
            </a:r>
            <a:r>
              <a:rPr lang="fr-BE" dirty="0" smtClean="0"/>
              <a:t>d‘entraînement </a:t>
            </a:r>
            <a:r>
              <a:rPr lang="fr-BE" dirty="0" smtClean="0"/>
              <a:t>sont prévus.</a:t>
            </a:r>
          </a:p>
          <a:p>
            <a:pPr marL="0" indent="0">
              <a:buNone/>
            </a:pPr>
            <a:r>
              <a:rPr lang="fr-BE" dirty="0" smtClean="0"/>
              <a:t>La charge de travail pour les étudiants:   1 crédit ECTS = 30 heures</a:t>
            </a:r>
          </a:p>
          <a:p>
            <a:pPr marL="0" indent="0">
              <a:buNone/>
            </a:pPr>
            <a:r>
              <a:rPr lang="fr-BE" dirty="0" smtClean="0"/>
              <a:t>La durée des séminaires : entre 4 et 8 jours.</a:t>
            </a:r>
            <a:endParaRPr lang="de-DE"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899592" y="6356350"/>
            <a:ext cx="7272808" cy="385018"/>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7</a:t>
            </a:fld>
            <a:endParaRPr lang="de-DE" dirty="0"/>
          </a:p>
        </p:txBody>
      </p:sp>
    </p:spTree>
    <p:extLst>
      <p:ext uri="{BB962C8B-B14F-4D97-AF65-F5344CB8AC3E}">
        <p14:creationId xmlns:p14="http://schemas.microsoft.com/office/powerpoint/2010/main" val="16930503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576064"/>
          </a:xfrm>
          <a:ln>
            <a:solidFill>
              <a:srgbClr val="C00000"/>
            </a:solidFill>
          </a:ln>
        </p:spPr>
        <p:txBody>
          <a:bodyPr>
            <a:normAutofit fontScale="90000"/>
          </a:bodyPr>
          <a:lstStyle/>
          <a:p>
            <a:r>
              <a:rPr lang="fr-BE" sz="2000" b="1" dirty="0" smtClean="0"/>
              <a:t/>
            </a:r>
            <a:br>
              <a:rPr lang="fr-BE" sz="2000" b="1" dirty="0" smtClean="0"/>
            </a:br>
            <a:r>
              <a:rPr lang="fr-BE" sz="2000" b="1" dirty="0" smtClean="0"/>
              <a:t>« La </a:t>
            </a:r>
            <a:r>
              <a:rPr lang="fr-BE" sz="2000" b="1" dirty="0"/>
              <a:t>Santé de l‘Esprit et du Corps :  La promotion et la prévention de la Santé en Orient et en </a:t>
            </a:r>
            <a:r>
              <a:rPr lang="fr-BE" sz="2000" b="1" dirty="0" smtClean="0"/>
              <a:t>Occident » :  </a:t>
            </a:r>
            <a:r>
              <a:rPr lang="fr-BE" sz="2000" b="1" dirty="0"/>
              <a:t>Le cadre de travail</a:t>
            </a:r>
            <a:br>
              <a:rPr lang="fr-BE" sz="2000" b="1" dirty="0"/>
            </a:br>
            <a:endParaRPr lang="de-DE" sz="2000" b="1" dirty="0"/>
          </a:p>
        </p:txBody>
      </p:sp>
      <p:sp>
        <p:nvSpPr>
          <p:cNvPr id="3" name="Inhaltsplatzhalter 2"/>
          <p:cNvSpPr>
            <a:spLocks noGrp="1"/>
          </p:cNvSpPr>
          <p:nvPr>
            <p:ph idx="1"/>
          </p:nvPr>
        </p:nvSpPr>
        <p:spPr>
          <a:xfrm>
            <a:off x="467544" y="1556793"/>
            <a:ext cx="8352928" cy="4752528"/>
          </a:xfrm>
        </p:spPr>
        <p:txBody>
          <a:bodyPr>
            <a:normAutofit/>
          </a:bodyPr>
          <a:lstStyle/>
          <a:p>
            <a:pPr marL="0" indent="0">
              <a:buNone/>
            </a:pPr>
            <a:r>
              <a:rPr lang="fr-BE" b="1" dirty="0" smtClean="0"/>
              <a:t>Les 4 certificats de promotion de santé incluent: </a:t>
            </a:r>
            <a:endParaRPr lang="fr-BE" dirty="0" smtClean="0"/>
          </a:p>
          <a:p>
            <a:pPr>
              <a:spcBef>
                <a:spcPts val="0"/>
              </a:spcBef>
            </a:pPr>
            <a:r>
              <a:rPr lang="fr-BE" dirty="0" smtClean="0"/>
              <a:t>Le </a:t>
            </a:r>
            <a:r>
              <a:rPr lang="fr-BE" dirty="0" err="1" smtClean="0"/>
              <a:t>Health</a:t>
            </a:r>
            <a:r>
              <a:rPr lang="fr-BE" dirty="0" smtClean="0"/>
              <a:t> Qigong (Qigong de Santé)</a:t>
            </a:r>
          </a:p>
          <a:p>
            <a:pPr>
              <a:spcBef>
                <a:spcPts val="0"/>
              </a:spcBef>
            </a:pPr>
            <a:r>
              <a:rPr lang="fr-BE" dirty="0" smtClean="0"/>
              <a:t>La gestion </a:t>
            </a:r>
            <a:r>
              <a:rPr lang="fr-BE" dirty="0" err="1" smtClean="0"/>
              <a:t>multi-disciplinaire</a:t>
            </a:r>
            <a:r>
              <a:rPr lang="fr-BE" dirty="0" smtClean="0"/>
              <a:t> </a:t>
            </a:r>
            <a:r>
              <a:rPr lang="fr-BE" dirty="0" smtClean="0"/>
              <a:t>du stress</a:t>
            </a:r>
          </a:p>
          <a:p>
            <a:pPr>
              <a:spcBef>
                <a:spcPts val="0"/>
              </a:spcBef>
            </a:pPr>
            <a:r>
              <a:rPr lang="fr-BE" dirty="0" smtClean="0"/>
              <a:t>La relaxation progressive de Jacobson </a:t>
            </a:r>
            <a:r>
              <a:rPr lang="fr-BE" b="1" dirty="0" smtClean="0"/>
              <a:t>: </a:t>
            </a:r>
            <a:br>
              <a:rPr lang="fr-BE" b="1" dirty="0" smtClean="0"/>
            </a:br>
            <a:r>
              <a:rPr lang="fr-BE" sz="2000" dirty="0" smtClean="0"/>
              <a:t>le but visé est essentiellement un relâchement du tonus musculaire. Plus simplement dit, elle cherche une baisse des tensions musculaires pour </a:t>
            </a:r>
            <a:r>
              <a:rPr lang="fr-BE" sz="2000" dirty="0" smtClean="0"/>
              <a:t>créer </a:t>
            </a:r>
            <a:r>
              <a:rPr lang="fr-BE" sz="2000" dirty="0" smtClean="0"/>
              <a:t>un détente psychique ou mentale</a:t>
            </a:r>
            <a:r>
              <a:rPr lang="fr-BE" sz="2400" dirty="0" smtClean="0"/>
              <a:t>.</a:t>
            </a:r>
            <a:r>
              <a:rPr lang="fr-BE" b="1" dirty="0" smtClean="0"/>
              <a:t> </a:t>
            </a:r>
          </a:p>
          <a:p>
            <a:pPr>
              <a:spcBef>
                <a:spcPts val="0"/>
              </a:spcBef>
            </a:pPr>
            <a:r>
              <a:rPr lang="fr-FR" dirty="0" smtClean="0"/>
              <a:t>L'entraînement </a:t>
            </a:r>
            <a:r>
              <a:rPr lang="fr-FR" dirty="0"/>
              <a:t>autogène </a:t>
            </a:r>
            <a:r>
              <a:rPr lang="fr-FR" sz="2000" dirty="0" smtClean="0"/>
              <a:t>(de </a:t>
            </a:r>
            <a:r>
              <a:rPr lang="fr-FR" sz="2000" dirty="0"/>
              <a:t>Schultz </a:t>
            </a:r>
            <a:r>
              <a:rPr lang="fr-FR" sz="2000" dirty="0" smtClean="0"/>
              <a:t>: </a:t>
            </a:r>
            <a:r>
              <a:rPr lang="fr-FR" sz="2000" dirty="0"/>
              <a:t>une technique </a:t>
            </a:r>
            <a:r>
              <a:rPr lang="fr-FR" sz="2000" dirty="0" smtClean="0"/>
              <a:t>de relaxation thérapeutique </a:t>
            </a:r>
            <a:r>
              <a:rPr lang="fr-FR" sz="2000" dirty="0"/>
              <a:t>visant à procurer un apaisement </a:t>
            </a:r>
            <a:r>
              <a:rPr lang="fr-FR" sz="2000" dirty="0" smtClean="0"/>
              <a:t>du stress </a:t>
            </a:r>
            <a:r>
              <a:rPr lang="fr-FR" sz="2000" dirty="0"/>
              <a:t>et de l'anxiété</a:t>
            </a:r>
            <a:r>
              <a:rPr lang="fr-FR" sz="2000" dirty="0" smtClean="0"/>
              <a:t>.)</a:t>
            </a:r>
          </a:p>
          <a:p>
            <a:pPr>
              <a:spcBef>
                <a:spcPts val="0"/>
              </a:spcBef>
            </a:pPr>
            <a:r>
              <a:rPr lang="fr-FR" dirty="0" smtClean="0"/>
              <a:t>L’auto hypnose</a:t>
            </a:r>
            <a:endParaRPr lang="fr-BE" dirty="0" smtClean="0"/>
          </a:p>
          <a:p>
            <a:pPr marL="0" indent="0">
              <a:buNone/>
            </a:pPr>
            <a:endParaRPr lang="de-DE" dirty="0" smtClean="0"/>
          </a:p>
          <a:p>
            <a:pPr marL="0" indent="0">
              <a:buNone/>
            </a:pPr>
            <a:endParaRPr lang="de-DE" dirty="0"/>
          </a:p>
          <a:p>
            <a:pPr marL="0" indent="0">
              <a:buNone/>
            </a:pP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jdelijke aanduiding voor voettekst 3"/>
          <p:cNvSpPr>
            <a:spLocks noGrp="1"/>
          </p:cNvSpPr>
          <p:nvPr>
            <p:ph type="ftr" sz="quarter" idx="11"/>
          </p:nvPr>
        </p:nvSpPr>
        <p:spPr>
          <a:xfrm>
            <a:off x="827584" y="6309320"/>
            <a:ext cx="6984776" cy="432048"/>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5" name="Tijdelijke aanduiding voor dianummer 4"/>
          <p:cNvSpPr>
            <a:spLocks noGrp="1"/>
          </p:cNvSpPr>
          <p:nvPr>
            <p:ph type="sldNum" sz="quarter" idx="12"/>
          </p:nvPr>
        </p:nvSpPr>
        <p:spPr/>
        <p:txBody>
          <a:bodyPr/>
          <a:lstStyle/>
          <a:p>
            <a:fld id="{65141856-8183-4E22-BAE1-DCDF673DA55C}" type="slidenum">
              <a:rPr lang="de-DE" smtClean="0"/>
              <a:t>8</a:t>
            </a:fld>
            <a:endParaRPr lang="de-DE"/>
          </a:p>
        </p:txBody>
      </p:sp>
    </p:spTree>
    <p:extLst>
      <p:ext uri="{BB962C8B-B14F-4D97-AF65-F5344CB8AC3E}">
        <p14:creationId xmlns:p14="http://schemas.microsoft.com/office/powerpoint/2010/main" val="4215078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980728"/>
            <a:ext cx="8157592" cy="1008112"/>
          </a:xfrm>
        </p:spPr>
        <p:txBody>
          <a:bodyPr>
            <a:normAutofit/>
          </a:bodyPr>
          <a:lstStyle/>
          <a:p>
            <a:r>
              <a:rPr lang="de-DE" sz="3200" dirty="0" smtClean="0"/>
              <a:t>„</a:t>
            </a:r>
            <a:endParaRPr lang="de-DE" sz="22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90384027"/>
              </p:ext>
            </p:extLst>
          </p:nvPr>
        </p:nvGraphicFramePr>
        <p:xfrm>
          <a:off x="627063" y="1052736"/>
          <a:ext cx="7920880" cy="294977"/>
        </p:xfrm>
        <a:graphic>
          <a:graphicData uri="http://schemas.openxmlformats.org/drawingml/2006/table">
            <a:tbl>
              <a:tblPr firstRow="1" firstCol="1" bandRow="1" bandCol="1"/>
              <a:tblGrid>
                <a:gridCol w="1440160"/>
                <a:gridCol w="1152128"/>
                <a:gridCol w="1224136"/>
                <a:gridCol w="1296144"/>
                <a:gridCol w="1417687"/>
                <a:gridCol w="1390625"/>
              </a:tblGrid>
              <a:tr h="294977">
                <a:tc>
                  <a:txBody>
                    <a:bodyPr/>
                    <a:lstStyle/>
                    <a:p>
                      <a:pPr algn="ctr">
                        <a:lnSpc>
                          <a:spcPct val="115000"/>
                        </a:lnSpc>
                        <a:spcAft>
                          <a:spcPts val="0"/>
                        </a:spcAft>
                      </a:pPr>
                      <a:r>
                        <a:rPr lang="de-DE" sz="800" b="1" dirty="0" smtClean="0">
                          <a:solidFill>
                            <a:schemeClr val="bg1"/>
                          </a:solidFill>
                          <a:effectLst/>
                          <a:latin typeface="Arial"/>
                          <a:ea typeface="Times New Roman"/>
                          <a:cs typeface="Times New Roman"/>
                        </a:rPr>
                        <a:t>1.Semestre</a:t>
                      </a:r>
                      <a:endParaRPr lang="de-DE" sz="1000" dirty="0">
                        <a:solidFill>
                          <a:schemeClr val="bg1"/>
                        </a:solidFill>
                        <a:effectLst/>
                        <a:latin typeface="Calibri"/>
                        <a:ea typeface="Times New Roman"/>
                        <a:cs typeface="Times New Roman"/>
                      </a:endParaRPr>
                    </a:p>
                  </a:txBody>
                  <a:tcPr marL="31396" marR="31396" marT="31396" marB="31396"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a:lnSpc>
                          <a:spcPct val="115000"/>
                        </a:lnSpc>
                        <a:spcAft>
                          <a:spcPts val="0"/>
                        </a:spcAft>
                      </a:pPr>
                      <a:r>
                        <a:rPr lang="de-DE" sz="800" b="1" dirty="0" smtClean="0">
                          <a:solidFill>
                            <a:schemeClr val="bg1"/>
                          </a:solidFill>
                          <a:effectLst/>
                          <a:latin typeface="Arial"/>
                          <a:ea typeface="Times New Roman"/>
                          <a:cs typeface="Times New Roman"/>
                        </a:rPr>
                        <a:t>2.Semestre</a:t>
                      </a:r>
                      <a:endParaRPr lang="de-DE" sz="1000" dirty="0">
                        <a:solidFill>
                          <a:schemeClr val="bg1"/>
                        </a:solidFill>
                        <a:effectLst/>
                        <a:latin typeface="Calibri"/>
                        <a:ea typeface="Times New Roman"/>
                        <a:cs typeface="Times New Roman"/>
                      </a:endParaRPr>
                    </a:p>
                  </a:txBody>
                  <a:tcPr marL="31396" marR="31396" marT="31396" marB="31396"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a:lnSpc>
                          <a:spcPct val="115000"/>
                        </a:lnSpc>
                        <a:spcAft>
                          <a:spcPts val="0"/>
                        </a:spcAft>
                      </a:pPr>
                      <a:r>
                        <a:rPr lang="de-DE" sz="800" b="1" dirty="0" smtClean="0">
                          <a:solidFill>
                            <a:schemeClr val="bg1"/>
                          </a:solidFill>
                          <a:effectLst/>
                          <a:latin typeface="Arial"/>
                          <a:ea typeface="Times New Roman"/>
                          <a:cs typeface="Times New Roman"/>
                        </a:rPr>
                        <a:t>3.Semestre</a:t>
                      </a:r>
                      <a:endParaRPr lang="de-DE" sz="1000" dirty="0">
                        <a:solidFill>
                          <a:schemeClr val="bg1"/>
                        </a:solidFill>
                        <a:effectLst/>
                        <a:latin typeface="Calibri"/>
                        <a:ea typeface="Times New Roman"/>
                        <a:cs typeface="Times New Roman"/>
                      </a:endParaRPr>
                    </a:p>
                  </a:txBody>
                  <a:tcPr marL="31396" marR="31396" marT="31396" marB="31396"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a:lnSpc>
                          <a:spcPct val="115000"/>
                        </a:lnSpc>
                        <a:spcAft>
                          <a:spcPts val="0"/>
                        </a:spcAft>
                      </a:pPr>
                      <a:r>
                        <a:rPr lang="de-DE" sz="800" b="1" dirty="0" smtClean="0">
                          <a:solidFill>
                            <a:schemeClr val="bg1"/>
                          </a:solidFill>
                          <a:effectLst/>
                          <a:latin typeface="Arial"/>
                          <a:ea typeface="Times New Roman"/>
                          <a:cs typeface="Times New Roman"/>
                        </a:rPr>
                        <a:t>4.Semestre</a:t>
                      </a:r>
                      <a:endParaRPr lang="de-DE" sz="1000" dirty="0">
                        <a:solidFill>
                          <a:schemeClr val="bg1"/>
                        </a:solidFill>
                        <a:effectLst/>
                        <a:latin typeface="Calibri"/>
                        <a:ea typeface="Times New Roman"/>
                        <a:cs typeface="Times New Roman"/>
                      </a:endParaRPr>
                    </a:p>
                  </a:txBody>
                  <a:tcPr marL="31396" marR="31396" marT="31396" marB="31396"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a:lnSpc>
                          <a:spcPct val="115000"/>
                        </a:lnSpc>
                        <a:spcAft>
                          <a:spcPts val="0"/>
                        </a:spcAft>
                      </a:pPr>
                      <a:r>
                        <a:rPr lang="de-DE" sz="800" b="1" dirty="0" smtClean="0">
                          <a:solidFill>
                            <a:schemeClr val="bg1"/>
                          </a:solidFill>
                          <a:effectLst/>
                          <a:latin typeface="Arial"/>
                          <a:ea typeface="Times New Roman"/>
                          <a:cs typeface="Times New Roman"/>
                        </a:rPr>
                        <a:t>5.Semestre</a:t>
                      </a:r>
                      <a:endParaRPr lang="de-DE" sz="1000" dirty="0">
                        <a:solidFill>
                          <a:schemeClr val="bg1"/>
                        </a:solidFill>
                        <a:effectLst/>
                        <a:latin typeface="Calibri"/>
                        <a:ea typeface="Times New Roman"/>
                        <a:cs typeface="Times New Roman"/>
                      </a:endParaRPr>
                    </a:p>
                  </a:txBody>
                  <a:tcPr marL="31396" marR="31396" marT="31396" marB="31396"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a:lnSpc>
                          <a:spcPct val="115000"/>
                        </a:lnSpc>
                        <a:spcAft>
                          <a:spcPts val="0"/>
                        </a:spcAft>
                      </a:pPr>
                      <a:r>
                        <a:rPr lang="de-DE" sz="800" b="1" dirty="0" smtClean="0">
                          <a:solidFill>
                            <a:schemeClr val="bg1"/>
                          </a:solidFill>
                          <a:effectLst/>
                          <a:latin typeface="Arial"/>
                          <a:ea typeface="Times New Roman"/>
                          <a:cs typeface="Times New Roman"/>
                        </a:rPr>
                        <a:t>6.Semestre</a:t>
                      </a:r>
                      <a:endParaRPr lang="de-DE" sz="1000" dirty="0">
                        <a:solidFill>
                          <a:schemeClr val="bg1"/>
                        </a:solidFill>
                        <a:effectLst/>
                        <a:latin typeface="Calibri"/>
                        <a:ea typeface="Times New Roman"/>
                        <a:cs typeface="Times New Roman"/>
                      </a:endParaRPr>
                    </a:p>
                  </a:txBody>
                  <a:tcPr marL="31396" marR="31396" marT="31396" marB="31396"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r>
            </a:tbl>
          </a:graphicData>
        </a:graphic>
      </p:graphicFrame>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119962" cy="83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elle 4"/>
          <p:cNvGraphicFramePr>
            <a:graphicFrameLocks noGrp="1"/>
          </p:cNvGraphicFramePr>
          <p:nvPr>
            <p:extLst>
              <p:ext uri="{D42A27DB-BD31-4B8C-83A1-F6EECF244321}">
                <p14:modId xmlns:p14="http://schemas.microsoft.com/office/powerpoint/2010/main" val="1569255813"/>
              </p:ext>
            </p:extLst>
          </p:nvPr>
        </p:nvGraphicFramePr>
        <p:xfrm>
          <a:off x="627063" y="1584325"/>
          <a:ext cx="7920260" cy="4752272"/>
        </p:xfrm>
        <a:graphic>
          <a:graphicData uri="http://schemas.openxmlformats.org/drawingml/2006/table">
            <a:tbl>
              <a:tblPr firstRow="1" firstCol="1" bandRow="1" bandCol="1"/>
              <a:tblGrid>
                <a:gridCol w="1437580"/>
                <a:gridCol w="1171460"/>
                <a:gridCol w="1206502"/>
                <a:gridCol w="1301290"/>
                <a:gridCol w="1397783"/>
                <a:gridCol w="1405645"/>
              </a:tblGrid>
              <a:tr h="219362">
                <a:tc>
                  <a:txBody>
                    <a:bodyPr/>
                    <a:lstStyle/>
                    <a:p>
                      <a:pPr algn="ctr">
                        <a:lnSpc>
                          <a:spcPct val="115000"/>
                        </a:lnSpc>
                        <a:spcAft>
                          <a:spcPts val="0"/>
                        </a:spcAft>
                      </a:pPr>
                      <a:r>
                        <a:rPr lang="fr-BE" sz="800" b="1" noProof="0" dirty="0" smtClean="0">
                          <a:effectLst/>
                          <a:latin typeface="Arial"/>
                          <a:ea typeface="Times New Roman"/>
                          <a:cs typeface="Times New Roman"/>
                        </a:rPr>
                        <a:t>Module 01</a:t>
                      </a:r>
                      <a:endParaRPr lang="fr-BE" sz="900" noProof="0" dirty="0">
                        <a:effectLst/>
                        <a:latin typeface="Calibri"/>
                        <a:ea typeface="Times New Roman"/>
                        <a:cs typeface="Times New Roman"/>
                      </a:endParaRPr>
                    </a:p>
                  </a:txBody>
                  <a:tcPr marL="30220" marR="30220" marT="30220" marB="302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6DDE8"/>
                    </a:solidFill>
                  </a:tcPr>
                </a:tc>
                <a:tc>
                  <a:txBody>
                    <a:bodyPr/>
                    <a:lstStyle/>
                    <a:p>
                      <a:pPr algn="ctr">
                        <a:lnSpc>
                          <a:spcPct val="115000"/>
                        </a:lnSpc>
                        <a:spcAft>
                          <a:spcPts val="0"/>
                        </a:spcAft>
                      </a:pPr>
                      <a:r>
                        <a:rPr lang="fr-BE" sz="800" b="1" noProof="0" dirty="0" smtClean="0">
                          <a:effectLst/>
                          <a:latin typeface="Arial"/>
                          <a:ea typeface="Times New Roman"/>
                          <a:cs typeface="Times New Roman"/>
                        </a:rPr>
                        <a:t>Module 03</a:t>
                      </a:r>
                      <a:endParaRPr lang="fr-BE" sz="900" noProof="0" dirty="0">
                        <a:effectLst/>
                        <a:latin typeface="Calibri"/>
                        <a:ea typeface="Times New Roman"/>
                        <a:cs typeface="Times New Roman"/>
                      </a:endParaRPr>
                    </a:p>
                  </a:txBody>
                  <a:tcPr marL="30220" marR="30220" marT="30220" marB="302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BD4B4"/>
                    </a:solidFill>
                  </a:tcPr>
                </a:tc>
                <a:tc>
                  <a:txBody>
                    <a:bodyPr/>
                    <a:lstStyle/>
                    <a:p>
                      <a:pPr algn="ctr">
                        <a:lnSpc>
                          <a:spcPct val="115000"/>
                        </a:lnSpc>
                        <a:spcAft>
                          <a:spcPts val="0"/>
                        </a:spcAft>
                      </a:pPr>
                      <a:r>
                        <a:rPr lang="fr-BE" sz="800" b="1" noProof="0" dirty="0" smtClean="0">
                          <a:effectLst/>
                          <a:latin typeface="Arial"/>
                          <a:ea typeface="Times New Roman"/>
                          <a:cs typeface="Times New Roman"/>
                        </a:rPr>
                        <a:t>Module 05</a:t>
                      </a:r>
                      <a:endParaRPr lang="fr-BE" sz="900" noProof="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2D69B"/>
                    </a:solidFill>
                  </a:tcPr>
                </a:tc>
                <a:tc>
                  <a:txBody>
                    <a:bodyPr/>
                    <a:lstStyle/>
                    <a:p>
                      <a:pPr algn="ctr">
                        <a:lnSpc>
                          <a:spcPct val="115000"/>
                        </a:lnSpc>
                        <a:spcAft>
                          <a:spcPts val="0"/>
                        </a:spcAft>
                      </a:pPr>
                      <a:r>
                        <a:rPr lang="fr-BE" sz="800" b="1" noProof="0" dirty="0" smtClean="0">
                          <a:effectLst/>
                          <a:latin typeface="Arial"/>
                          <a:ea typeface="Times New Roman"/>
                          <a:cs typeface="Times New Roman"/>
                        </a:rPr>
                        <a:t>Module 07</a:t>
                      </a:r>
                      <a:endParaRPr lang="fr-BE" sz="900" noProof="0" dirty="0">
                        <a:effectLst/>
                        <a:latin typeface="Calibri"/>
                        <a:ea typeface="Times New Roman"/>
                        <a:cs typeface="Times New Roman"/>
                      </a:endParaRPr>
                    </a:p>
                  </a:txBody>
                  <a:tcPr marL="30220" marR="30220" marT="30220" marB="302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66"/>
                    </a:solidFill>
                  </a:tcPr>
                </a:tc>
                <a:tc>
                  <a:txBody>
                    <a:bodyPr/>
                    <a:lstStyle/>
                    <a:p>
                      <a:pPr algn="ctr">
                        <a:lnSpc>
                          <a:spcPct val="115000"/>
                        </a:lnSpc>
                        <a:spcAft>
                          <a:spcPts val="0"/>
                        </a:spcAft>
                      </a:pPr>
                      <a:r>
                        <a:rPr lang="fr-BE" sz="800" b="1" noProof="0" dirty="0" smtClean="0">
                          <a:effectLst/>
                          <a:latin typeface="Arial"/>
                          <a:ea typeface="Times New Roman"/>
                          <a:cs typeface="Times New Roman"/>
                        </a:rPr>
                        <a:t>Module 09</a:t>
                      </a:r>
                      <a:endParaRPr lang="fr-BE" sz="900" noProof="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2D69B"/>
                    </a:solidFill>
                  </a:tcPr>
                </a:tc>
                <a:tc>
                  <a:txBody>
                    <a:bodyPr/>
                    <a:lstStyle/>
                    <a:p>
                      <a:pPr algn="ctr">
                        <a:lnSpc>
                          <a:spcPct val="115000"/>
                        </a:lnSpc>
                        <a:spcAft>
                          <a:spcPts val="0"/>
                        </a:spcAft>
                      </a:pPr>
                      <a:r>
                        <a:rPr lang="fr-BE" sz="800" b="1" noProof="0" dirty="0" smtClean="0">
                          <a:effectLst/>
                          <a:latin typeface="Arial"/>
                          <a:ea typeface="Times New Roman"/>
                          <a:cs typeface="Times New Roman"/>
                        </a:rPr>
                        <a:t>Module 11</a:t>
                      </a:r>
                      <a:endParaRPr lang="fr-BE" sz="900" noProof="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6DDE8"/>
                    </a:solidFill>
                  </a:tcPr>
                </a:tc>
              </a:tr>
              <a:tr h="2201377">
                <a:tc>
                  <a:txBody>
                    <a:bodyPr/>
                    <a:lstStyle/>
                    <a:p>
                      <a:pPr algn="ctr">
                        <a:lnSpc>
                          <a:spcPct val="115000"/>
                        </a:lnSpc>
                        <a:spcAft>
                          <a:spcPts val="0"/>
                        </a:spcAft>
                      </a:pPr>
                      <a:r>
                        <a:rPr lang="fr-BE" sz="1200" noProof="0" dirty="0" smtClean="0">
                          <a:effectLst/>
                          <a:latin typeface="Arial"/>
                          <a:ea typeface="Times New Roman"/>
                          <a:cs typeface="Times New Roman"/>
                        </a:rPr>
                        <a:t>Théorie</a:t>
                      </a:r>
                      <a:r>
                        <a:rPr lang="fr-BE" sz="1200" baseline="0" noProof="0" dirty="0" smtClean="0">
                          <a:effectLst/>
                          <a:latin typeface="Arial"/>
                          <a:ea typeface="Times New Roman"/>
                          <a:cs typeface="Times New Roman"/>
                        </a:rPr>
                        <a:t> Fondamentale </a:t>
                      </a:r>
                      <a:endParaRPr lang="fr-BE" sz="900" noProof="0" dirty="0" smtClean="0">
                        <a:effectLst/>
                        <a:latin typeface="Calibri"/>
                        <a:ea typeface="Times New Roman"/>
                        <a:cs typeface="Times New Roman"/>
                      </a:endParaRPr>
                    </a:p>
                    <a:p>
                      <a:pPr algn="ctr">
                        <a:lnSpc>
                          <a:spcPct val="115000"/>
                        </a:lnSpc>
                        <a:spcAft>
                          <a:spcPts val="0"/>
                        </a:spcAft>
                      </a:pPr>
                      <a:r>
                        <a:rPr lang="fr-BE" sz="1000" i="1" noProof="0" dirty="0" smtClean="0">
                          <a:effectLst/>
                          <a:latin typeface="Arial"/>
                          <a:ea typeface="Times New Roman"/>
                          <a:cs typeface="Times New Roman"/>
                        </a:rPr>
                        <a:t>Promotion de la santé</a:t>
                      </a:r>
                      <a:endParaRPr lang="fr-BE" sz="900" i="1" noProof="0" dirty="0" smtClean="0">
                        <a:effectLst/>
                        <a:latin typeface="Calibri"/>
                        <a:ea typeface="Times New Roman"/>
                        <a:cs typeface="Times New Roman"/>
                      </a:endParaRPr>
                    </a:p>
                    <a:p>
                      <a:pPr algn="ctr">
                        <a:lnSpc>
                          <a:spcPct val="115000"/>
                        </a:lnSpc>
                        <a:spcAft>
                          <a:spcPts val="0"/>
                        </a:spcAft>
                      </a:pPr>
                      <a:r>
                        <a:rPr lang="fr-BE" sz="1000" i="1" noProof="0" dirty="0" smtClean="0">
                          <a:effectLst/>
                          <a:latin typeface="Calibri"/>
                          <a:ea typeface="Times New Roman"/>
                          <a:cs typeface="Times New Roman"/>
                        </a:rPr>
                        <a:t>Prévention</a:t>
                      </a:r>
                    </a:p>
                    <a:p>
                      <a:pPr algn="ctr">
                        <a:lnSpc>
                          <a:spcPct val="115000"/>
                        </a:lnSpc>
                        <a:spcAft>
                          <a:spcPts val="0"/>
                        </a:spcAft>
                      </a:pPr>
                      <a:r>
                        <a:rPr lang="fr-BE" sz="1000" i="1" noProof="0" dirty="0" smtClean="0">
                          <a:effectLst/>
                          <a:latin typeface="Arial"/>
                          <a:ea typeface="Times New Roman"/>
                          <a:cs typeface="Times New Roman"/>
                        </a:rPr>
                        <a:t>Psychologie</a:t>
                      </a:r>
                      <a:r>
                        <a:rPr lang="fr-BE" sz="1000" i="1" baseline="0" noProof="0" dirty="0" smtClean="0">
                          <a:effectLst/>
                          <a:latin typeface="Arial"/>
                          <a:ea typeface="Times New Roman"/>
                          <a:cs typeface="Times New Roman"/>
                        </a:rPr>
                        <a:t> de Groupe</a:t>
                      </a:r>
                      <a:endParaRPr lang="fr-BE" sz="1000" i="1" noProof="0" dirty="0" smtClean="0">
                        <a:effectLst/>
                        <a:latin typeface="Calibri"/>
                        <a:ea typeface="Times New Roman"/>
                        <a:cs typeface="Times New Roman"/>
                      </a:endParaRPr>
                    </a:p>
                    <a:p>
                      <a:pPr>
                        <a:lnSpc>
                          <a:spcPct val="115000"/>
                        </a:lnSpc>
                        <a:spcAft>
                          <a:spcPts val="0"/>
                        </a:spcAft>
                      </a:pPr>
                      <a:r>
                        <a:rPr lang="fr-BE" sz="1300" noProof="0" dirty="0" smtClean="0">
                          <a:effectLst/>
                          <a:latin typeface="Arial"/>
                          <a:ea typeface="Times New Roman"/>
                          <a:cs typeface="Times New Roman"/>
                        </a:rPr>
                        <a:t>Recherche</a:t>
                      </a:r>
                      <a:br>
                        <a:rPr lang="fr-BE" sz="1300" noProof="0" dirty="0" smtClean="0">
                          <a:effectLst/>
                          <a:latin typeface="Arial"/>
                          <a:ea typeface="Times New Roman"/>
                          <a:cs typeface="Times New Roman"/>
                        </a:rPr>
                      </a:br>
                      <a:r>
                        <a:rPr lang="fr-BE" sz="1300" noProof="0" dirty="0" smtClean="0">
                          <a:effectLst/>
                          <a:latin typeface="Arial"/>
                          <a:ea typeface="Times New Roman"/>
                          <a:cs typeface="Times New Roman"/>
                        </a:rPr>
                        <a:t>Méthode : </a:t>
                      </a:r>
                      <a:endParaRPr lang="fr-BE" sz="900" noProof="0" dirty="0" smtClean="0">
                        <a:effectLst/>
                        <a:latin typeface="Calibri"/>
                        <a:ea typeface="Times New Roman"/>
                        <a:cs typeface="Times New Roman"/>
                      </a:endParaRPr>
                    </a:p>
                    <a:p>
                      <a:pPr algn="ctr">
                        <a:lnSpc>
                          <a:spcPct val="115000"/>
                        </a:lnSpc>
                        <a:spcAft>
                          <a:spcPts val="0"/>
                        </a:spcAft>
                      </a:pPr>
                      <a:r>
                        <a:rPr lang="fr-BE" sz="1400" noProof="0" dirty="0" smtClean="0">
                          <a:effectLst/>
                          <a:latin typeface="Arial"/>
                          <a:ea typeface="Times New Roman"/>
                          <a:cs typeface="Times New Roman"/>
                        </a:rPr>
                        <a:t>Pratique</a:t>
                      </a:r>
                      <a:r>
                        <a:rPr lang="fr-BE" sz="1400" baseline="0" noProof="0" dirty="0" smtClean="0">
                          <a:effectLst/>
                          <a:latin typeface="Arial"/>
                          <a:ea typeface="Times New Roman"/>
                          <a:cs typeface="Times New Roman"/>
                        </a:rPr>
                        <a:t> de Qigong</a:t>
                      </a:r>
                      <a:r>
                        <a:rPr lang="fr-BE" sz="10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gn="ctr">
                        <a:lnSpc>
                          <a:spcPct val="115000"/>
                        </a:lnSpc>
                        <a:spcAft>
                          <a:spcPts val="0"/>
                        </a:spcAft>
                      </a:pPr>
                      <a:r>
                        <a:rPr lang="fr-BE" sz="1000" noProof="0" dirty="0" smtClean="0">
                          <a:effectLst/>
                          <a:latin typeface="Arial"/>
                          <a:ea typeface="Times New Roman"/>
                          <a:cs typeface="Times New Roman"/>
                        </a:rPr>
                        <a:t>9 point</a:t>
                      </a:r>
                      <a:r>
                        <a:rPr lang="fr-BE" sz="1000" baseline="0" noProof="0" dirty="0" smtClean="0">
                          <a:effectLst/>
                          <a:latin typeface="Arial"/>
                          <a:ea typeface="Times New Roman"/>
                          <a:cs typeface="Times New Roman"/>
                        </a:rPr>
                        <a:t>s de crédit</a:t>
                      </a:r>
                      <a:r>
                        <a:rPr lang="fr-BE" sz="1000" noProof="0" dirty="0" smtClean="0">
                          <a:effectLst/>
                          <a:latin typeface="Arial"/>
                          <a:ea typeface="Times New Roman"/>
                          <a:cs typeface="Times New Roman"/>
                        </a:rPr>
                        <a:t>, 8 j (Sept)</a:t>
                      </a:r>
                      <a:r>
                        <a:rPr lang="fr-BE" sz="800" noProof="0" dirty="0" smtClean="0">
                          <a:effectLst/>
                          <a:latin typeface="Arial"/>
                          <a:ea typeface="Times New Roman"/>
                          <a:cs typeface="Times New Roman"/>
                        </a:rPr>
                        <a:t> </a:t>
                      </a:r>
                      <a:endParaRPr lang="fr-BE" sz="900" noProof="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B6DDE8"/>
                    </a:solidFill>
                  </a:tcPr>
                </a:tc>
                <a:tc rowSpan="2">
                  <a:txBody>
                    <a:bodyPr/>
                    <a:lstStyle/>
                    <a:p>
                      <a:pPr algn="ctr">
                        <a:lnSpc>
                          <a:spcPct val="115000"/>
                        </a:lnSpc>
                        <a:spcAft>
                          <a:spcPts val="0"/>
                        </a:spcAft>
                      </a:pPr>
                      <a:r>
                        <a:rPr lang="fr-BE" sz="1200" noProof="0" dirty="0" smtClean="0">
                          <a:effectLst/>
                          <a:latin typeface="Arial"/>
                          <a:ea typeface="Times New Roman"/>
                          <a:cs typeface="Times New Roman"/>
                        </a:rPr>
                        <a:t>Relaxation II: </a:t>
                      </a:r>
                      <a:endParaRPr lang="fr-BE" sz="1200" noProof="0" dirty="0" smtClean="0">
                        <a:effectLst/>
                        <a:latin typeface="Calibri"/>
                        <a:ea typeface="Times New Roman"/>
                        <a:cs typeface="Times New Roman"/>
                      </a:endParaRPr>
                    </a:p>
                    <a:p>
                      <a:pPr algn="ctr">
                        <a:lnSpc>
                          <a:spcPct val="115000"/>
                        </a:lnSpc>
                        <a:spcAft>
                          <a:spcPts val="0"/>
                        </a:spcAft>
                      </a:pPr>
                      <a:r>
                        <a:rPr lang="fr-BE" sz="1200" i="1" noProof="0" dirty="0" smtClean="0">
                          <a:effectLst/>
                          <a:latin typeface="Arial"/>
                          <a:ea typeface="Times New Roman"/>
                          <a:cs typeface="Times New Roman"/>
                        </a:rPr>
                        <a:t>Jacobson,</a:t>
                      </a:r>
                      <a:endParaRPr lang="fr-BE" sz="1200" noProof="0" dirty="0" smtClean="0">
                        <a:effectLst/>
                        <a:latin typeface="Calibri"/>
                        <a:ea typeface="Times New Roman"/>
                        <a:cs typeface="Times New Roman"/>
                      </a:endParaRPr>
                    </a:p>
                    <a:p>
                      <a:pPr algn="ctr">
                        <a:lnSpc>
                          <a:spcPct val="115000"/>
                        </a:lnSpc>
                        <a:spcAft>
                          <a:spcPts val="0"/>
                        </a:spcAft>
                      </a:pPr>
                      <a:r>
                        <a:rPr lang="fr-BE" sz="1200" i="1" noProof="0" dirty="0" smtClean="0">
                          <a:effectLst/>
                          <a:latin typeface="Arial"/>
                          <a:ea typeface="Times New Roman"/>
                          <a:cs typeface="Times New Roman"/>
                        </a:rPr>
                        <a:t> PMR</a:t>
                      </a:r>
                      <a:endParaRPr lang="fr-BE" sz="1200" noProof="0" dirty="0" smtClean="0">
                        <a:effectLst/>
                        <a:latin typeface="Calibri"/>
                        <a:ea typeface="Times New Roman"/>
                        <a:cs typeface="Times New Roman"/>
                      </a:endParaRPr>
                    </a:p>
                    <a:p>
                      <a:pPr algn="ctr">
                        <a:lnSpc>
                          <a:spcPct val="115000"/>
                        </a:lnSpc>
                        <a:spcAft>
                          <a:spcPts val="0"/>
                        </a:spcAft>
                      </a:pPr>
                      <a:r>
                        <a:rPr lang="fr-BE" sz="3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gn="ctr">
                        <a:lnSpc>
                          <a:spcPct val="115000"/>
                        </a:lnSpc>
                        <a:spcAft>
                          <a:spcPts val="0"/>
                        </a:spcAft>
                      </a:pPr>
                      <a:r>
                        <a:rPr lang="fr-BE" sz="8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gn="ctr">
                        <a:lnSpc>
                          <a:spcPct val="115000"/>
                        </a:lnSpc>
                        <a:spcAft>
                          <a:spcPts val="0"/>
                        </a:spcAft>
                      </a:pPr>
                      <a:r>
                        <a:rPr lang="fr-BE" sz="8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nSpc>
                          <a:spcPct val="115000"/>
                        </a:lnSpc>
                        <a:spcAft>
                          <a:spcPts val="0"/>
                        </a:spcAft>
                      </a:pPr>
                      <a:r>
                        <a:rPr lang="fr-BE" sz="1000" noProof="0" dirty="0" smtClean="0">
                          <a:effectLst/>
                          <a:latin typeface="Arial"/>
                          <a:ea typeface="Times New Roman"/>
                          <a:cs typeface="Times New Roman"/>
                        </a:rPr>
                        <a:t>5 points de crédit,</a:t>
                      </a:r>
                      <a:br>
                        <a:rPr lang="fr-BE" sz="1000" noProof="0" dirty="0" smtClean="0">
                          <a:effectLst/>
                          <a:latin typeface="Arial"/>
                          <a:ea typeface="Times New Roman"/>
                          <a:cs typeface="Times New Roman"/>
                        </a:rPr>
                      </a:br>
                      <a:r>
                        <a:rPr lang="fr-BE" sz="1000" noProof="0" dirty="0" smtClean="0">
                          <a:effectLst/>
                          <a:latin typeface="Arial"/>
                          <a:ea typeface="Times New Roman"/>
                          <a:cs typeface="Times New Roman"/>
                        </a:rPr>
                        <a:t> 4 j (Avril)</a:t>
                      </a:r>
                      <a:endParaRPr lang="fr-BE" sz="900" noProof="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BD4B4"/>
                    </a:solidFill>
                  </a:tcPr>
                </a:tc>
                <a:tc rowSpan="2">
                  <a:txBody>
                    <a:bodyPr/>
                    <a:lstStyle/>
                    <a:p>
                      <a:pPr algn="ctr">
                        <a:lnSpc>
                          <a:spcPct val="115000"/>
                        </a:lnSpc>
                        <a:spcAft>
                          <a:spcPts val="0"/>
                        </a:spcAft>
                      </a:pPr>
                      <a:r>
                        <a:rPr lang="fr-BE" sz="1300" noProof="0" dirty="0" smtClean="0">
                          <a:effectLst/>
                          <a:latin typeface="Arial"/>
                          <a:ea typeface="Times New Roman"/>
                          <a:cs typeface="Times New Roman"/>
                        </a:rPr>
                        <a:t>Qigong de promotion de la santé </a:t>
                      </a:r>
                      <a:r>
                        <a:rPr lang="fr-BE" sz="3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gn="ctr">
                        <a:lnSpc>
                          <a:spcPct val="115000"/>
                        </a:lnSpc>
                        <a:spcAft>
                          <a:spcPts val="0"/>
                        </a:spcAft>
                      </a:pPr>
                      <a:r>
                        <a:rPr lang="fr-BE" sz="8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gn="ctr">
                        <a:lnSpc>
                          <a:spcPct val="115000"/>
                        </a:lnSpc>
                        <a:spcAft>
                          <a:spcPts val="0"/>
                        </a:spcAft>
                      </a:pPr>
                      <a:r>
                        <a:rPr lang="fr-BE" sz="10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nSpc>
                          <a:spcPct val="115000"/>
                        </a:lnSpc>
                        <a:spcAft>
                          <a:spcPts val="0"/>
                        </a:spcAft>
                      </a:pPr>
                      <a:r>
                        <a:rPr lang="fr-BE" sz="1000" noProof="0" dirty="0" smtClean="0">
                          <a:effectLst/>
                          <a:latin typeface="Arial"/>
                          <a:ea typeface="Times New Roman"/>
                          <a:cs typeface="Times New Roman"/>
                        </a:rPr>
                        <a:t>8 points</a:t>
                      </a:r>
                      <a:r>
                        <a:rPr lang="fr-BE" sz="1000" baseline="0" noProof="0" dirty="0" smtClean="0">
                          <a:effectLst/>
                          <a:latin typeface="Arial"/>
                          <a:ea typeface="Times New Roman"/>
                          <a:cs typeface="Times New Roman"/>
                        </a:rPr>
                        <a:t> de crédit ,</a:t>
                      </a:r>
                      <a:br>
                        <a:rPr lang="fr-BE" sz="1000" baseline="0" noProof="0" dirty="0" smtClean="0">
                          <a:effectLst/>
                          <a:latin typeface="Arial"/>
                          <a:ea typeface="Times New Roman"/>
                          <a:cs typeface="Times New Roman"/>
                        </a:rPr>
                      </a:br>
                      <a:r>
                        <a:rPr lang="fr-BE" sz="1000" noProof="0" dirty="0" smtClean="0">
                          <a:effectLst/>
                          <a:latin typeface="Arial"/>
                          <a:ea typeface="Times New Roman"/>
                          <a:cs typeface="Times New Roman"/>
                        </a:rPr>
                        <a:t> 8 j (Sept)</a:t>
                      </a:r>
                      <a:endParaRPr lang="fr-BE" sz="900" noProof="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2D69B"/>
                    </a:solidFill>
                  </a:tcPr>
                </a:tc>
                <a:tc rowSpan="2">
                  <a:txBody>
                    <a:bodyPr/>
                    <a:lstStyle/>
                    <a:p>
                      <a:pPr algn="ctr">
                        <a:lnSpc>
                          <a:spcPct val="115000"/>
                        </a:lnSpc>
                        <a:spcAft>
                          <a:spcPts val="0"/>
                        </a:spcAft>
                      </a:pPr>
                      <a:r>
                        <a:rPr lang="fr-BE" sz="1200" noProof="0" dirty="0" smtClean="0">
                          <a:effectLst/>
                          <a:latin typeface="Arial"/>
                          <a:ea typeface="Times New Roman"/>
                          <a:cs typeface="Times New Roman"/>
                        </a:rPr>
                        <a:t>Gestion du Stress II: </a:t>
                      </a:r>
                      <a:endParaRPr lang="fr-BE" sz="900" noProof="0" dirty="0" smtClean="0">
                        <a:effectLst/>
                        <a:latin typeface="Calibri"/>
                        <a:ea typeface="Times New Roman"/>
                        <a:cs typeface="Times New Roman"/>
                      </a:endParaRPr>
                    </a:p>
                    <a:p>
                      <a:pPr algn="ctr">
                        <a:lnSpc>
                          <a:spcPct val="115000"/>
                        </a:lnSpc>
                        <a:spcAft>
                          <a:spcPts val="0"/>
                        </a:spcAft>
                      </a:pPr>
                      <a:r>
                        <a:rPr lang="fr-BE" sz="1200" i="1" noProof="0" dirty="0" smtClean="0">
                          <a:effectLst/>
                          <a:latin typeface="Arial"/>
                          <a:ea typeface="Times New Roman"/>
                          <a:cs typeface="Times New Roman"/>
                        </a:rPr>
                        <a:t>Méditation et </a:t>
                      </a:r>
                      <a:r>
                        <a:rPr lang="fr-BE" sz="1200" i="1" noProof="0" dirty="0" err="1" smtClean="0">
                          <a:effectLst/>
                          <a:latin typeface="Arial"/>
                          <a:ea typeface="Times New Roman"/>
                          <a:cs typeface="Times New Roman"/>
                        </a:rPr>
                        <a:t>Mindfulness</a:t>
                      </a:r>
                      <a:r>
                        <a:rPr lang="fr-BE" sz="1200" i="1" noProof="0" dirty="0" smtClean="0">
                          <a:effectLst/>
                          <a:latin typeface="Arial"/>
                          <a:ea typeface="Times New Roman"/>
                          <a:cs typeface="Times New Roman"/>
                        </a:rPr>
                        <a:t/>
                      </a:r>
                      <a:br>
                        <a:rPr lang="fr-BE" sz="1200" i="1" noProof="0" dirty="0" smtClean="0">
                          <a:effectLst/>
                          <a:latin typeface="Arial"/>
                          <a:ea typeface="Times New Roman"/>
                          <a:cs typeface="Times New Roman"/>
                        </a:rPr>
                      </a:br>
                      <a:r>
                        <a:rPr lang="fr-BE" sz="1200" i="1" noProof="0" dirty="0" smtClean="0">
                          <a:effectLst/>
                          <a:latin typeface="Arial"/>
                          <a:ea typeface="Times New Roman"/>
                          <a:cs typeface="Times New Roman"/>
                        </a:rPr>
                        <a:t>(Pleine Conscience)</a:t>
                      </a:r>
                      <a:endParaRPr lang="fr-BE" sz="900" noProof="0" dirty="0" smtClean="0">
                        <a:effectLst/>
                        <a:latin typeface="Calibri"/>
                        <a:ea typeface="Times New Roman"/>
                        <a:cs typeface="Times New Roman"/>
                      </a:endParaRPr>
                    </a:p>
                    <a:p>
                      <a:pPr algn="ctr">
                        <a:lnSpc>
                          <a:spcPct val="115000"/>
                        </a:lnSpc>
                        <a:spcAft>
                          <a:spcPts val="0"/>
                        </a:spcAft>
                      </a:pPr>
                      <a:r>
                        <a:rPr lang="fr-BE" sz="3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gn="ctr">
                        <a:lnSpc>
                          <a:spcPct val="115000"/>
                        </a:lnSpc>
                        <a:spcAft>
                          <a:spcPts val="0"/>
                        </a:spcAft>
                      </a:pPr>
                      <a:r>
                        <a:rPr lang="fr-BE" sz="8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gn="ctr">
                        <a:lnSpc>
                          <a:spcPct val="115000"/>
                        </a:lnSpc>
                        <a:spcAft>
                          <a:spcPts val="0"/>
                        </a:spcAft>
                      </a:pPr>
                      <a:r>
                        <a:rPr lang="fr-BE" sz="1000" noProof="0" dirty="0" smtClean="0">
                          <a:effectLst/>
                          <a:latin typeface="Arial"/>
                          <a:ea typeface="Times New Roman"/>
                          <a:cs typeface="Times New Roman"/>
                        </a:rPr>
                        <a:t>5 points</a:t>
                      </a:r>
                      <a:r>
                        <a:rPr lang="fr-BE" sz="1000" baseline="0" noProof="0" dirty="0" smtClean="0">
                          <a:effectLst/>
                          <a:latin typeface="Arial"/>
                          <a:ea typeface="Times New Roman"/>
                          <a:cs typeface="Times New Roman"/>
                        </a:rPr>
                        <a:t> de crédit ,</a:t>
                      </a:r>
                      <a:br>
                        <a:rPr lang="fr-BE" sz="1000" baseline="0" noProof="0" dirty="0" smtClean="0">
                          <a:effectLst/>
                          <a:latin typeface="Arial"/>
                          <a:ea typeface="Times New Roman"/>
                          <a:cs typeface="Times New Roman"/>
                        </a:rPr>
                      </a:br>
                      <a:r>
                        <a:rPr lang="fr-BE" sz="1000" noProof="0" dirty="0" smtClean="0">
                          <a:effectLst/>
                          <a:latin typeface="Arial"/>
                          <a:ea typeface="Times New Roman"/>
                          <a:cs typeface="Times New Roman"/>
                        </a:rPr>
                        <a:t> 4 j (Avril)</a:t>
                      </a:r>
                      <a:endParaRPr lang="fr-BE" sz="900" noProof="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66"/>
                    </a:solidFill>
                  </a:tcPr>
                </a:tc>
                <a:tc rowSpan="2">
                  <a:txBody>
                    <a:bodyPr/>
                    <a:lstStyle/>
                    <a:p>
                      <a:pPr algn="ctr">
                        <a:lnSpc>
                          <a:spcPct val="115000"/>
                        </a:lnSpc>
                        <a:spcAft>
                          <a:spcPts val="0"/>
                        </a:spcAft>
                      </a:pPr>
                      <a:r>
                        <a:rPr lang="fr-BE" sz="3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fr-BE" sz="1300" noProof="0" dirty="0" smtClean="0">
                          <a:effectLst/>
                          <a:latin typeface="Arial"/>
                          <a:ea typeface="Times New Roman"/>
                          <a:cs typeface="Times New Roman"/>
                        </a:rPr>
                        <a:t>Qigong de promotion de la santé  </a:t>
                      </a:r>
                      <a:endParaRPr lang="fr-BE" sz="1300" noProof="0" dirty="0" smtClean="0">
                        <a:effectLst/>
                        <a:latin typeface="+mn-lt"/>
                        <a:ea typeface="Times New Roman"/>
                        <a:cs typeface="Times New Roman"/>
                      </a:endParaRPr>
                    </a:p>
                    <a:p>
                      <a:pPr algn="ctr">
                        <a:lnSpc>
                          <a:spcPct val="115000"/>
                        </a:lnSpc>
                        <a:spcAft>
                          <a:spcPts val="0"/>
                        </a:spcAft>
                      </a:pPr>
                      <a:r>
                        <a:rPr lang="fr-BE" sz="8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gn="ctr">
                        <a:lnSpc>
                          <a:spcPct val="115000"/>
                        </a:lnSpc>
                        <a:spcAft>
                          <a:spcPts val="0"/>
                        </a:spcAft>
                      </a:pPr>
                      <a:r>
                        <a:rPr lang="fr-BE" sz="3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gn="ctr">
                        <a:lnSpc>
                          <a:spcPct val="115000"/>
                        </a:lnSpc>
                        <a:spcAft>
                          <a:spcPts val="0"/>
                        </a:spcAft>
                      </a:pPr>
                      <a:r>
                        <a:rPr lang="fr-BE" sz="1000" noProof="0" dirty="0" smtClean="0">
                          <a:effectLst/>
                          <a:latin typeface="Arial"/>
                          <a:ea typeface="Times New Roman"/>
                          <a:cs typeface="Times New Roman"/>
                        </a:rPr>
                        <a:t>8  Points de crédit, </a:t>
                      </a:r>
                      <a:br>
                        <a:rPr lang="fr-BE" sz="1000" noProof="0" dirty="0" smtClean="0">
                          <a:effectLst/>
                          <a:latin typeface="Arial"/>
                          <a:ea typeface="Times New Roman"/>
                          <a:cs typeface="Times New Roman"/>
                        </a:rPr>
                      </a:br>
                      <a:r>
                        <a:rPr lang="fr-BE" sz="1000" noProof="0" dirty="0" smtClean="0">
                          <a:effectLst/>
                          <a:latin typeface="Arial"/>
                          <a:ea typeface="Times New Roman"/>
                          <a:cs typeface="Times New Roman"/>
                        </a:rPr>
                        <a:t>8j (Septembre)</a:t>
                      </a:r>
                      <a:endParaRPr lang="fr-BE" sz="900" noProof="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2D69B"/>
                    </a:solidFill>
                  </a:tcPr>
                </a:tc>
                <a:tc rowSpan="2">
                  <a:txBody>
                    <a:bodyPr/>
                    <a:lstStyle/>
                    <a:p>
                      <a:pPr algn="ctr">
                        <a:lnSpc>
                          <a:spcPct val="115000"/>
                        </a:lnSpc>
                        <a:spcAft>
                          <a:spcPts val="0"/>
                        </a:spcAft>
                      </a:pPr>
                      <a:r>
                        <a:rPr lang="fr-BE" sz="1200" noProof="0" dirty="0" smtClean="0">
                          <a:effectLst/>
                          <a:latin typeface="Arial"/>
                          <a:ea typeface="Times New Roman"/>
                          <a:cs typeface="Times New Roman"/>
                        </a:rPr>
                        <a:t>Démonstrations,</a:t>
                      </a:r>
                      <a:r>
                        <a:rPr lang="fr-BE" sz="1200" baseline="0" noProof="0" dirty="0" smtClean="0">
                          <a:effectLst/>
                          <a:latin typeface="Arial"/>
                          <a:ea typeface="Times New Roman"/>
                          <a:cs typeface="Times New Roman"/>
                        </a:rPr>
                        <a:t> cours et supervision</a:t>
                      </a:r>
                      <a:endParaRPr lang="fr-BE" sz="900" noProof="0" dirty="0" smtClean="0">
                        <a:effectLst/>
                        <a:latin typeface="Calibri"/>
                        <a:ea typeface="Times New Roman"/>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fr-BE" sz="1200" noProof="0" dirty="0" smtClean="0">
                          <a:effectLst/>
                          <a:latin typeface="Arial"/>
                          <a:ea typeface="Times New Roman"/>
                          <a:cs typeface="Times New Roman"/>
                        </a:rPr>
                        <a:t> </a:t>
                      </a:r>
                      <a:r>
                        <a:rPr lang="fr-BE" sz="1000" noProof="0" dirty="0" smtClean="0">
                          <a:effectLst/>
                          <a:latin typeface="Arial"/>
                          <a:ea typeface="Times New Roman"/>
                          <a:cs typeface="Times New Roman"/>
                        </a:rPr>
                        <a:t>Qigong </a:t>
                      </a:r>
                      <a:br>
                        <a:rPr lang="fr-BE" sz="1000" noProof="0" dirty="0" smtClean="0">
                          <a:effectLst/>
                          <a:latin typeface="Arial"/>
                          <a:ea typeface="Times New Roman"/>
                          <a:cs typeface="Times New Roman"/>
                        </a:rPr>
                      </a:br>
                      <a:r>
                        <a:rPr lang="fr-BE" sz="1000" noProof="0" dirty="0" smtClean="0">
                          <a:effectLst/>
                          <a:latin typeface="Arial"/>
                          <a:ea typeface="Times New Roman"/>
                          <a:cs typeface="Times New Roman"/>
                        </a:rPr>
                        <a:t>de promotion de la santé  </a:t>
                      </a:r>
                      <a:endParaRPr lang="fr-BE" sz="1000" noProof="0" dirty="0" smtClean="0">
                        <a:effectLst/>
                        <a:latin typeface="+mn-lt"/>
                        <a:ea typeface="Times New Roman"/>
                        <a:cs typeface="Times New Roman"/>
                      </a:endParaRPr>
                    </a:p>
                    <a:p>
                      <a:pPr>
                        <a:lnSpc>
                          <a:spcPct val="115000"/>
                        </a:lnSpc>
                        <a:spcAft>
                          <a:spcPts val="0"/>
                        </a:spcAft>
                      </a:pPr>
                      <a:endParaRPr lang="fr-BE" sz="900" noProof="0" dirty="0" smtClean="0">
                        <a:effectLst/>
                        <a:latin typeface="Calibri"/>
                        <a:ea typeface="Times New Roman"/>
                        <a:cs typeface="Times New Roman"/>
                      </a:endParaRPr>
                    </a:p>
                    <a:p>
                      <a:pPr algn="ctr">
                        <a:lnSpc>
                          <a:spcPct val="115000"/>
                        </a:lnSpc>
                        <a:spcAft>
                          <a:spcPts val="0"/>
                        </a:spcAft>
                      </a:pPr>
                      <a:r>
                        <a:rPr lang="fr-BE" sz="1000" noProof="0" dirty="0" smtClean="0">
                          <a:effectLst/>
                          <a:latin typeface="Arial"/>
                          <a:ea typeface="Times New Roman"/>
                          <a:cs typeface="Times New Roman"/>
                        </a:rPr>
                        <a:t>7 points de crédit ,</a:t>
                      </a:r>
                      <a:br>
                        <a:rPr lang="fr-BE" sz="1000" noProof="0" dirty="0" smtClean="0">
                          <a:effectLst/>
                          <a:latin typeface="Arial"/>
                          <a:ea typeface="Times New Roman"/>
                          <a:cs typeface="Times New Roman"/>
                        </a:rPr>
                      </a:br>
                      <a:r>
                        <a:rPr lang="fr-BE" sz="1000" noProof="0" dirty="0" smtClean="0">
                          <a:effectLst/>
                          <a:latin typeface="Arial"/>
                          <a:ea typeface="Times New Roman"/>
                          <a:cs typeface="Times New Roman"/>
                        </a:rPr>
                        <a:t> 4 j (Avril)</a:t>
                      </a:r>
                      <a:endParaRPr lang="fr-BE" sz="900" noProof="0" dirty="0" smtClean="0">
                        <a:effectLst/>
                        <a:latin typeface="Calibri"/>
                        <a:ea typeface="Times New Roman"/>
                        <a:cs typeface="Times New Roman"/>
                      </a:endParaRPr>
                    </a:p>
                    <a:p>
                      <a:pPr algn="ctr">
                        <a:lnSpc>
                          <a:spcPct val="115000"/>
                        </a:lnSpc>
                        <a:spcAft>
                          <a:spcPts val="0"/>
                        </a:spcAft>
                      </a:pPr>
                      <a:r>
                        <a:rPr lang="fr-BE" sz="800" noProof="0" dirty="0" smtClean="0">
                          <a:effectLst/>
                          <a:latin typeface="Arial"/>
                          <a:ea typeface="Times New Roman"/>
                          <a:cs typeface="Times New Roman"/>
                        </a:rPr>
                        <a:t> </a:t>
                      </a:r>
                      <a:endParaRPr lang="fr-BE" sz="900" noProof="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6DDE8"/>
                    </a:solidFill>
                  </a:tcPr>
                </a:tc>
              </a:tr>
              <a:tr h="128555">
                <a:tc>
                  <a:txBody>
                    <a:bodyPr/>
                    <a:lstStyle/>
                    <a:p>
                      <a:pPr>
                        <a:lnSpc>
                          <a:spcPct val="115000"/>
                        </a:lnSpc>
                        <a:spcAft>
                          <a:spcPts val="0"/>
                        </a:spcAft>
                      </a:pPr>
                      <a:r>
                        <a:rPr lang="fr-BE" sz="800" i="1" dirty="0" smtClean="0">
                          <a:effectLst/>
                          <a:latin typeface="Arial"/>
                          <a:ea typeface="Times New Roman"/>
                          <a:cs typeface="Times New Roman"/>
                        </a:rPr>
                        <a:t> </a:t>
                      </a:r>
                      <a:endParaRPr lang="fr-BE" sz="90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6DDE8"/>
                    </a:solidFill>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r>
              <a:tr h="153285">
                <a:tc rowSpan="2">
                  <a:txBody>
                    <a:bodyPr/>
                    <a:lstStyle/>
                    <a:p>
                      <a:pPr algn="ctr">
                        <a:lnSpc>
                          <a:spcPct val="115000"/>
                        </a:lnSpc>
                        <a:spcAft>
                          <a:spcPts val="0"/>
                        </a:spcAft>
                      </a:pPr>
                      <a:r>
                        <a:rPr lang="fr-BE" sz="800" b="1" dirty="0" smtClean="0">
                          <a:effectLst/>
                          <a:latin typeface="Arial"/>
                          <a:ea typeface="Times New Roman"/>
                          <a:cs typeface="Times New Roman"/>
                        </a:rPr>
                        <a:t>Module 02</a:t>
                      </a:r>
                      <a:endParaRPr lang="fr-BE" sz="90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BD4B4"/>
                    </a:solidFill>
                  </a:tcPr>
                </a:tc>
                <a:tc rowSpan="2">
                  <a:txBody>
                    <a:bodyPr/>
                    <a:lstStyle/>
                    <a:p>
                      <a:pPr algn="ctr">
                        <a:lnSpc>
                          <a:spcPct val="115000"/>
                        </a:lnSpc>
                        <a:spcAft>
                          <a:spcPts val="0"/>
                        </a:spcAft>
                      </a:pPr>
                      <a:r>
                        <a:rPr lang="fr-BE" sz="800" b="1" dirty="0" smtClean="0">
                          <a:effectLst/>
                          <a:latin typeface="Arial"/>
                          <a:ea typeface="Times New Roman"/>
                          <a:cs typeface="Times New Roman"/>
                        </a:rPr>
                        <a:t>Module 04</a:t>
                      </a:r>
                      <a:endParaRPr lang="fr-BE" sz="900" dirty="0">
                        <a:effectLst/>
                        <a:latin typeface="Calibri"/>
                        <a:ea typeface="Times New Roman"/>
                        <a:cs typeface="Times New Roman"/>
                      </a:endParaRPr>
                    </a:p>
                  </a:txBody>
                  <a:tcPr marL="30220" marR="30220" marT="30220" marB="302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2D69B"/>
                    </a:solidFill>
                  </a:tcPr>
                </a:tc>
                <a:tc rowSpan="2">
                  <a:txBody>
                    <a:bodyPr/>
                    <a:lstStyle/>
                    <a:p>
                      <a:pPr algn="ctr">
                        <a:lnSpc>
                          <a:spcPct val="115000"/>
                        </a:lnSpc>
                        <a:spcAft>
                          <a:spcPts val="0"/>
                        </a:spcAft>
                      </a:pPr>
                      <a:r>
                        <a:rPr lang="fr-BE" sz="800" b="1" dirty="0" smtClean="0">
                          <a:effectLst/>
                          <a:latin typeface="Arial"/>
                          <a:ea typeface="Times New Roman"/>
                          <a:cs typeface="Times New Roman"/>
                        </a:rPr>
                        <a:t>Module 06</a:t>
                      </a:r>
                      <a:endParaRPr lang="fr-BE" sz="90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66"/>
                    </a:solidFill>
                  </a:tcPr>
                </a:tc>
                <a:tc rowSpan="2">
                  <a:txBody>
                    <a:bodyPr/>
                    <a:lstStyle/>
                    <a:p>
                      <a:pPr algn="ctr">
                        <a:lnSpc>
                          <a:spcPct val="115000"/>
                        </a:lnSpc>
                        <a:spcAft>
                          <a:spcPts val="0"/>
                        </a:spcAft>
                      </a:pPr>
                      <a:r>
                        <a:rPr lang="fr-BE" sz="800" b="1" dirty="0" smtClean="0">
                          <a:effectLst/>
                          <a:latin typeface="Arial"/>
                          <a:ea typeface="Times New Roman"/>
                          <a:cs typeface="Times New Roman"/>
                        </a:rPr>
                        <a:t>Module 08</a:t>
                      </a:r>
                      <a:endParaRPr lang="fr-BE" sz="90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2D69B"/>
                    </a:solidFill>
                  </a:tcPr>
                </a:tc>
                <a:tc rowSpan="3">
                  <a:txBody>
                    <a:bodyPr/>
                    <a:lstStyle/>
                    <a:p>
                      <a:pPr algn="ctr">
                        <a:lnSpc>
                          <a:spcPct val="115000"/>
                        </a:lnSpc>
                        <a:spcAft>
                          <a:spcPts val="0"/>
                        </a:spcAft>
                      </a:pPr>
                      <a:r>
                        <a:rPr lang="fr-BE" sz="800" b="1" dirty="0" smtClean="0">
                          <a:effectLst/>
                          <a:latin typeface="Arial"/>
                          <a:ea typeface="Times New Roman"/>
                          <a:cs typeface="Times New Roman"/>
                        </a:rPr>
                        <a:t>Module 10</a:t>
                      </a:r>
                      <a:endParaRPr lang="fr-BE" sz="900" dirty="0" smtClean="0">
                        <a:effectLst/>
                        <a:latin typeface="Calibri"/>
                        <a:ea typeface="Times New Roman"/>
                        <a:cs typeface="Times New Roman"/>
                      </a:endParaRPr>
                    </a:p>
                    <a:p>
                      <a:pPr algn="ctr">
                        <a:lnSpc>
                          <a:spcPct val="115000"/>
                        </a:lnSpc>
                        <a:spcAft>
                          <a:spcPts val="0"/>
                        </a:spcAft>
                      </a:pPr>
                      <a:r>
                        <a:rPr lang="fr-BE" sz="800" dirty="0" smtClean="0">
                          <a:effectLst/>
                          <a:latin typeface="Arial"/>
                          <a:ea typeface="Times New Roman"/>
                          <a:cs typeface="Times New Roman"/>
                        </a:rPr>
                        <a:t> </a:t>
                      </a:r>
                      <a:endParaRPr lang="fr-BE" sz="900" dirty="0" smtClean="0">
                        <a:effectLst/>
                        <a:latin typeface="Calibri"/>
                        <a:ea typeface="Times New Roman"/>
                        <a:cs typeface="Times New Roman"/>
                      </a:endParaRPr>
                    </a:p>
                    <a:p>
                      <a:pPr algn="ctr">
                        <a:lnSpc>
                          <a:spcPct val="115000"/>
                        </a:lnSpc>
                        <a:spcAft>
                          <a:spcPts val="0"/>
                        </a:spcAft>
                      </a:pPr>
                      <a:r>
                        <a:rPr lang="fr-BE" sz="1200" dirty="0" smtClean="0">
                          <a:effectLst/>
                          <a:latin typeface="Arial"/>
                          <a:ea typeface="Times New Roman"/>
                          <a:cs typeface="Times New Roman"/>
                        </a:rPr>
                        <a:t>Démonstration cours &amp; Supervision </a:t>
                      </a:r>
                      <a:endParaRPr lang="fr-BE" sz="900" dirty="0" smtClean="0">
                        <a:effectLst/>
                        <a:latin typeface="Calibri"/>
                        <a:ea typeface="Times New Roman"/>
                        <a:cs typeface="Times New Roman"/>
                      </a:endParaRPr>
                    </a:p>
                    <a:p>
                      <a:pPr algn="ctr">
                        <a:lnSpc>
                          <a:spcPct val="115000"/>
                        </a:lnSpc>
                        <a:spcAft>
                          <a:spcPts val="0"/>
                        </a:spcAft>
                      </a:pPr>
                      <a:r>
                        <a:rPr lang="fr-BE" sz="1200" i="1" dirty="0" smtClean="0">
                          <a:effectLst/>
                          <a:latin typeface="Arial"/>
                          <a:ea typeface="Times New Roman"/>
                          <a:cs typeface="Times New Roman"/>
                        </a:rPr>
                        <a:t>Gestion du Stress</a:t>
                      </a:r>
                      <a:endParaRPr lang="fr-BE" sz="900" dirty="0" smtClean="0">
                        <a:effectLst/>
                        <a:latin typeface="Calibri"/>
                        <a:ea typeface="Times New Roman"/>
                        <a:cs typeface="Times New Roman"/>
                      </a:endParaRPr>
                    </a:p>
                    <a:p>
                      <a:pPr algn="ctr">
                        <a:lnSpc>
                          <a:spcPct val="115000"/>
                        </a:lnSpc>
                        <a:spcAft>
                          <a:spcPts val="0"/>
                        </a:spcAft>
                      </a:pPr>
                      <a:r>
                        <a:rPr lang="fr-BE" sz="1200" i="1" dirty="0" smtClean="0">
                          <a:effectLst/>
                          <a:latin typeface="Arial"/>
                          <a:ea typeface="Times New Roman"/>
                          <a:cs typeface="Times New Roman"/>
                        </a:rPr>
                        <a:t> </a:t>
                      </a:r>
                      <a:r>
                        <a:rPr lang="fr-BE" sz="1000" dirty="0" smtClean="0">
                          <a:effectLst/>
                          <a:latin typeface="Arial"/>
                          <a:ea typeface="Times New Roman"/>
                          <a:cs typeface="Times New Roman"/>
                        </a:rPr>
                        <a:t>7 PC, 4 j (</a:t>
                      </a:r>
                      <a:r>
                        <a:rPr lang="fr-BE" sz="1000" dirty="0" err="1" smtClean="0">
                          <a:effectLst/>
                          <a:latin typeface="Arial"/>
                          <a:ea typeface="Times New Roman"/>
                          <a:cs typeface="Times New Roman"/>
                        </a:rPr>
                        <a:t>Févr</a:t>
                      </a:r>
                      <a:r>
                        <a:rPr lang="fr-BE" sz="1000" dirty="0" smtClean="0">
                          <a:effectLst/>
                          <a:latin typeface="Arial"/>
                          <a:ea typeface="Times New Roman"/>
                          <a:cs typeface="Times New Roman"/>
                        </a:rPr>
                        <a:t>)</a:t>
                      </a:r>
                      <a:endParaRPr lang="fr-BE" sz="90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6DDE8"/>
                    </a:solidFill>
                  </a:tcPr>
                </a:tc>
                <a:tc>
                  <a:txBody>
                    <a:bodyPr/>
                    <a:lstStyle/>
                    <a:p>
                      <a:pPr algn="ctr">
                        <a:lnSpc>
                          <a:spcPct val="115000"/>
                        </a:lnSpc>
                        <a:spcAft>
                          <a:spcPts val="0"/>
                        </a:spcAft>
                      </a:pPr>
                      <a:r>
                        <a:rPr lang="fr-BE" sz="800" b="1" dirty="0" smtClean="0">
                          <a:effectLst/>
                          <a:latin typeface="Arial"/>
                          <a:ea typeface="Times New Roman"/>
                          <a:cs typeface="Times New Roman"/>
                        </a:rPr>
                        <a:t>Module</a:t>
                      </a:r>
                      <a:r>
                        <a:rPr lang="fr-BE" sz="800" b="1" baseline="0" dirty="0" smtClean="0">
                          <a:effectLst/>
                          <a:latin typeface="Arial"/>
                          <a:ea typeface="Times New Roman"/>
                          <a:cs typeface="Times New Roman"/>
                        </a:rPr>
                        <a:t> </a:t>
                      </a:r>
                      <a:r>
                        <a:rPr lang="fr-BE" sz="800" b="1" dirty="0" smtClean="0">
                          <a:effectLst/>
                          <a:latin typeface="Arial"/>
                          <a:ea typeface="Times New Roman"/>
                          <a:cs typeface="Times New Roman"/>
                        </a:rPr>
                        <a:t>12</a:t>
                      </a:r>
                      <a:endParaRPr lang="fr-BE" sz="900" dirty="0">
                        <a:effectLst/>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66077">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rowSpan="2">
                  <a:txBody>
                    <a:bodyPr/>
                    <a:lstStyle/>
                    <a:p>
                      <a:pPr algn="ctr">
                        <a:lnSpc>
                          <a:spcPct val="115000"/>
                        </a:lnSpc>
                        <a:spcAft>
                          <a:spcPts val="0"/>
                        </a:spcAft>
                      </a:pPr>
                      <a:endParaRPr lang="fr-BE" sz="1300" dirty="0" smtClean="0">
                        <a:effectLst/>
                        <a:latin typeface="Arial"/>
                        <a:ea typeface="Times New Roman"/>
                        <a:cs typeface="Times New Roman"/>
                      </a:endParaRPr>
                    </a:p>
                    <a:p>
                      <a:pPr algn="ctr">
                        <a:lnSpc>
                          <a:spcPct val="115000"/>
                        </a:lnSpc>
                        <a:spcAft>
                          <a:spcPts val="0"/>
                        </a:spcAft>
                      </a:pPr>
                      <a:endParaRPr lang="fr-BE" sz="1300" dirty="0" smtClean="0">
                        <a:effectLst/>
                        <a:latin typeface="Arial"/>
                        <a:ea typeface="Times New Roman"/>
                        <a:cs typeface="Times New Roman"/>
                      </a:endParaRPr>
                    </a:p>
                    <a:p>
                      <a:pPr algn="ctr">
                        <a:lnSpc>
                          <a:spcPct val="115000"/>
                        </a:lnSpc>
                        <a:spcAft>
                          <a:spcPts val="0"/>
                        </a:spcAft>
                      </a:pPr>
                      <a:r>
                        <a:rPr lang="fr-BE" sz="1300" dirty="0" smtClean="0">
                          <a:effectLst/>
                          <a:latin typeface="Arial"/>
                          <a:ea typeface="Times New Roman"/>
                          <a:cs typeface="Times New Roman"/>
                        </a:rPr>
                        <a:t>Thèse de Master</a:t>
                      </a:r>
                      <a:endParaRPr lang="fr-BE" sz="900" dirty="0" smtClean="0">
                        <a:effectLst/>
                        <a:latin typeface="Calibri"/>
                        <a:ea typeface="Times New Roman"/>
                        <a:cs typeface="Times New Roman"/>
                      </a:endParaRPr>
                    </a:p>
                    <a:p>
                      <a:pPr algn="ctr">
                        <a:lnSpc>
                          <a:spcPct val="115000"/>
                        </a:lnSpc>
                        <a:spcAft>
                          <a:spcPts val="0"/>
                        </a:spcAft>
                      </a:pPr>
                      <a:r>
                        <a:rPr lang="fr-BE" sz="1300" dirty="0" smtClean="0">
                          <a:effectLst/>
                          <a:latin typeface="Arial"/>
                          <a:ea typeface="Times New Roman"/>
                          <a:cs typeface="Times New Roman"/>
                        </a:rPr>
                        <a:t> </a:t>
                      </a:r>
                      <a:endParaRPr lang="fr-BE" sz="900" dirty="0" smtClean="0">
                        <a:effectLst/>
                        <a:latin typeface="Calibri"/>
                        <a:ea typeface="Times New Roman"/>
                        <a:cs typeface="Times New Roman"/>
                      </a:endParaRPr>
                    </a:p>
                    <a:p>
                      <a:pPr algn="ctr">
                        <a:lnSpc>
                          <a:spcPct val="115000"/>
                        </a:lnSpc>
                        <a:spcAft>
                          <a:spcPts val="0"/>
                        </a:spcAft>
                      </a:pPr>
                      <a:r>
                        <a:rPr lang="fr-BE" sz="1000" dirty="0" smtClean="0">
                          <a:effectLst/>
                          <a:latin typeface="Arial"/>
                          <a:ea typeface="Times New Roman"/>
                          <a:cs typeface="Times New Roman"/>
                        </a:rPr>
                        <a:t>15 PC</a:t>
                      </a:r>
                      <a:endParaRPr lang="fr-BE" sz="900" dirty="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r>
              <a:tr h="1589770">
                <a:tc>
                  <a:txBody>
                    <a:bodyPr/>
                    <a:lstStyle/>
                    <a:p>
                      <a:pPr algn="ctr">
                        <a:lnSpc>
                          <a:spcPct val="115000"/>
                        </a:lnSpc>
                        <a:spcAft>
                          <a:spcPts val="0"/>
                        </a:spcAft>
                      </a:pPr>
                      <a:r>
                        <a:rPr lang="fr-BE" sz="1200" noProof="0" dirty="0" smtClean="0">
                          <a:effectLst/>
                          <a:latin typeface="Arial"/>
                          <a:ea typeface="Times New Roman"/>
                          <a:cs typeface="Times New Roman"/>
                        </a:rPr>
                        <a:t>Relaxation I: </a:t>
                      </a:r>
                      <a:endParaRPr lang="fr-BE" sz="1200" noProof="0" dirty="0" smtClean="0">
                        <a:effectLst/>
                        <a:latin typeface="Calibri"/>
                        <a:ea typeface="Times New Roman"/>
                        <a:cs typeface="Times New Roman"/>
                      </a:endParaRPr>
                    </a:p>
                    <a:p>
                      <a:pPr algn="ctr">
                        <a:lnSpc>
                          <a:spcPct val="115000"/>
                        </a:lnSpc>
                        <a:spcAft>
                          <a:spcPts val="0"/>
                        </a:spcAft>
                      </a:pPr>
                      <a:r>
                        <a:rPr lang="fr-BE" sz="1200" i="1" noProof="0" dirty="0" smtClean="0">
                          <a:effectLst/>
                          <a:latin typeface="Arial"/>
                          <a:ea typeface="Times New Roman"/>
                          <a:cs typeface="Times New Roman"/>
                        </a:rPr>
                        <a:t>Autosuggestion, Entrainement auto génique</a:t>
                      </a:r>
                      <a:endParaRPr lang="fr-BE" sz="1200" noProof="0" dirty="0" smtClean="0">
                        <a:effectLst/>
                        <a:latin typeface="Calibri"/>
                        <a:ea typeface="Times New Roman"/>
                        <a:cs typeface="Times New Roman"/>
                      </a:endParaRPr>
                    </a:p>
                    <a:p>
                      <a:pPr algn="ctr">
                        <a:lnSpc>
                          <a:spcPct val="115000"/>
                        </a:lnSpc>
                        <a:spcAft>
                          <a:spcPts val="0"/>
                        </a:spcAft>
                      </a:pPr>
                      <a:r>
                        <a:rPr lang="fr-BE" sz="1200" i="1" noProof="0" dirty="0" smtClean="0">
                          <a:effectLst/>
                          <a:latin typeface="Arial"/>
                          <a:ea typeface="Times New Roman"/>
                          <a:cs typeface="Times New Roman"/>
                        </a:rPr>
                        <a:t>Auto hypnose</a:t>
                      </a:r>
                      <a:r>
                        <a:rPr lang="fr-BE" sz="1000" noProof="0" dirty="0" smtClean="0">
                          <a:effectLst/>
                          <a:latin typeface="Arial"/>
                          <a:ea typeface="Times New Roman"/>
                          <a:cs typeface="Times New Roman"/>
                        </a:rPr>
                        <a:t> </a:t>
                      </a:r>
                      <a:endParaRPr lang="fr-BE" sz="900" noProof="0" dirty="0" smtClean="0">
                        <a:effectLst/>
                        <a:latin typeface="Calibri"/>
                        <a:ea typeface="Times New Roman"/>
                        <a:cs typeface="Times New Roman"/>
                      </a:endParaRPr>
                    </a:p>
                    <a:p>
                      <a:pPr algn="ctr">
                        <a:lnSpc>
                          <a:spcPct val="115000"/>
                        </a:lnSpc>
                        <a:spcAft>
                          <a:spcPts val="0"/>
                        </a:spcAft>
                      </a:pPr>
                      <a:r>
                        <a:rPr lang="fr-BE" sz="1000" noProof="0" dirty="0" smtClean="0">
                          <a:effectLst/>
                          <a:latin typeface="Arial"/>
                          <a:ea typeface="Times New Roman"/>
                          <a:cs typeface="Times New Roman"/>
                        </a:rPr>
                        <a:t>5 points de crédit , 4 j (Février)</a:t>
                      </a:r>
                      <a:endParaRPr lang="fr-BE" sz="900" noProof="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r>
                        <a:rPr lang="fr-BE" sz="300" dirty="0" smtClean="0">
                          <a:effectLst/>
                          <a:latin typeface="Arial"/>
                          <a:ea typeface="Times New Roman"/>
                          <a:cs typeface="Times New Roman"/>
                        </a:rPr>
                        <a:t> </a:t>
                      </a:r>
                      <a:endParaRPr lang="fr-BE" sz="900" dirty="0" smtClean="0">
                        <a:effectLst/>
                        <a:latin typeface="Calibri"/>
                        <a:ea typeface="Times New Roman"/>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fr-BE" sz="1300" noProof="0" dirty="0" smtClean="0">
                          <a:effectLst/>
                          <a:latin typeface="Arial"/>
                          <a:ea typeface="Times New Roman"/>
                          <a:cs typeface="Times New Roman"/>
                        </a:rPr>
                        <a:t>Qigong de promotion de la santé  </a:t>
                      </a:r>
                      <a:endParaRPr lang="fr-BE" sz="1300" noProof="0" dirty="0" smtClean="0">
                        <a:effectLst/>
                        <a:latin typeface="+mn-lt"/>
                        <a:ea typeface="Times New Roman"/>
                        <a:cs typeface="Times New Roman"/>
                      </a:endParaRPr>
                    </a:p>
                    <a:p>
                      <a:pPr algn="ctr">
                        <a:lnSpc>
                          <a:spcPct val="115000"/>
                        </a:lnSpc>
                        <a:spcAft>
                          <a:spcPts val="0"/>
                        </a:spcAft>
                      </a:pPr>
                      <a:r>
                        <a:rPr lang="fr-BE" sz="800" dirty="0" smtClean="0">
                          <a:effectLst/>
                          <a:latin typeface="Arial"/>
                          <a:ea typeface="Times New Roman"/>
                          <a:cs typeface="Times New Roman"/>
                        </a:rPr>
                        <a:t> </a:t>
                      </a:r>
                      <a:endParaRPr lang="fr-BE" sz="900" dirty="0" smtClean="0">
                        <a:effectLst/>
                        <a:latin typeface="Calibri"/>
                        <a:ea typeface="Times New Roman"/>
                        <a:cs typeface="Times New Roman"/>
                      </a:endParaRPr>
                    </a:p>
                    <a:p>
                      <a:pPr algn="ctr">
                        <a:lnSpc>
                          <a:spcPct val="115000"/>
                        </a:lnSpc>
                        <a:spcAft>
                          <a:spcPts val="0"/>
                        </a:spcAft>
                      </a:pPr>
                      <a:r>
                        <a:rPr lang="fr-BE" sz="1000" dirty="0" smtClean="0">
                          <a:effectLst/>
                          <a:latin typeface="Arial"/>
                          <a:ea typeface="Times New Roman"/>
                          <a:cs typeface="Times New Roman"/>
                        </a:rPr>
                        <a:t>8 PC, 8 J (Juin)</a:t>
                      </a:r>
                      <a:endParaRPr lang="fr-BE" sz="90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0"/>
                        </a:spcAft>
                      </a:pPr>
                      <a:r>
                        <a:rPr lang="fr-BE" sz="1200" noProof="0" dirty="0" smtClean="0">
                          <a:effectLst/>
                          <a:latin typeface="Arial"/>
                          <a:ea typeface="Times New Roman"/>
                          <a:cs typeface="Times New Roman"/>
                        </a:rPr>
                        <a:t>Gestion</a:t>
                      </a:r>
                      <a:r>
                        <a:rPr lang="fr-BE" sz="1200" baseline="0" noProof="0" dirty="0" smtClean="0">
                          <a:effectLst/>
                          <a:latin typeface="Arial"/>
                          <a:ea typeface="Times New Roman"/>
                          <a:cs typeface="Times New Roman"/>
                        </a:rPr>
                        <a:t> du stress</a:t>
                      </a:r>
                      <a:r>
                        <a:rPr lang="fr-BE" sz="1200" noProof="0" dirty="0" smtClean="0">
                          <a:effectLst/>
                          <a:latin typeface="Arial"/>
                          <a:ea typeface="Times New Roman"/>
                          <a:cs typeface="Times New Roman"/>
                        </a:rPr>
                        <a:t> I: </a:t>
                      </a:r>
                      <a:endParaRPr lang="fr-BE" sz="900" noProof="0" dirty="0" smtClean="0">
                        <a:effectLst/>
                        <a:latin typeface="Calibri"/>
                        <a:ea typeface="Times New Roman"/>
                        <a:cs typeface="Times New Roman"/>
                      </a:endParaRPr>
                    </a:p>
                    <a:p>
                      <a:pPr algn="ctr">
                        <a:lnSpc>
                          <a:spcPct val="115000"/>
                        </a:lnSpc>
                        <a:spcAft>
                          <a:spcPts val="0"/>
                        </a:spcAft>
                      </a:pPr>
                      <a:r>
                        <a:rPr lang="fr-BE" sz="1200" i="1" noProof="0" dirty="0" smtClean="0">
                          <a:effectLst/>
                          <a:latin typeface="Arial"/>
                          <a:ea typeface="Times New Roman"/>
                          <a:cs typeface="Times New Roman"/>
                        </a:rPr>
                        <a:t>Thérapie Cognitive Modifications et Biofeedback</a:t>
                      </a:r>
                      <a:endParaRPr lang="fr-BE" sz="900" noProof="0" dirty="0" smtClean="0">
                        <a:effectLst/>
                        <a:latin typeface="Calibri"/>
                        <a:ea typeface="Times New Roman"/>
                        <a:cs typeface="Times New Roman"/>
                      </a:endParaRPr>
                    </a:p>
                    <a:p>
                      <a:pPr>
                        <a:lnSpc>
                          <a:spcPct val="115000"/>
                        </a:lnSpc>
                        <a:spcAft>
                          <a:spcPts val="0"/>
                        </a:spcAft>
                        <a:tabLst>
                          <a:tab pos="118745" algn="l"/>
                          <a:tab pos="675640" algn="ctr"/>
                        </a:tabLst>
                      </a:pPr>
                      <a:r>
                        <a:rPr lang="fr-BE" sz="1000" noProof="0" dirty="0" smtClean="0">
                          <a:effectLst/>
                          <a:latin typeface="Arial"/>
                          <a:ea typeface="Times New Roman"/>
                          <a:cs typeface="Times New Roman"/>
                        </a:rPr>
                        <a:t>5 PC, 4 j (</a:t>
                      </a:r>
                      <a:r>
                        <a:rPr lang="fr-BE" sz="1000" noProof="0" dirty="0" err="1" smtClean="0">
                          <a:effectLst/>
                          <a:latin typeface="Arial"/>
                          <a:ea typeface="Times New Roman"/>
                          <a:cs typeface="Times New Roman"/>
                        </a:rPr>
                        <a:t>Févr</a:t>
                      </a:r>
                      <a:r>
                        <a:rPr lang="fr-BE" sz="1000" noProof="0" dirty="0" smtClean="0">
                          <a:effectLst/>
                          <a:latin typeface="Arial"/>
                          <a:ea typeface="Times New Roman"/>
                          <a:cs typeface="Times New Roman"/>
                        </a:rPr>
                        <a:t>)</a:t>
                      </a:r>
                      <a:endParaRPr lang="fr-BE" sz="900" noProof="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66"/>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fr-BE" sz="1300" noProof="0" dirty="0" smtClean="0">
                          <a:effectLst/>
                          <a:latin typeface="Arial"/>
                          <a:ea typeface="Times New Roman"/>
                          <a:cs typeface="Times New Roman"/>
                        </a:rPr>
                        <a:t>Qigong de promotion de la santé  </a:t>
                      </a:r>
                      <a:endParaRPr lang="fr-BE" sz="1300" noProof="0" dirty="0" smtClean="0">
                        <a:effectLst/>
                        <a:latin typeface="+mn-lt"/>
                        <a:ea typeface="Times New Roman"/>
                        <a:cs typeface="Times New Roman"/>
                      </a:endParaRPr>
                    </a:p>
                    <a:p>
                      <a:pPr algn="ctr">
                        <a:lnSpc>
                          <a:spcPct val="115000"/>
                        </a:lnSpc>
                        <a:spcAft>
                          <a:spcPts val="0"/>
                        </a:spcAft>
                      </a:pPr>
                      <a:r>
                        <a:rPr lang="fr-BE" sz="800" dirty="0" smtClean="0">
                          <a:effectLst/>
                          <a:latin typeface="Arial"/>
                          <a:ea typeface="Times New Roman"/>
                          <a:cs typeface="Times New Roman"/>
                        </a:rPr>
                        <a:t> </a:t>
                      </a:r>
                      <a:endParaRPr lang="fr-BE" sz="900" dirty="0" smtClean="0">
                        <a:effectLst/>
                        <a:latin typeface="Calibri"/>
                        <a:ea typeface="Times New Roman"/>
                        <a:cs typeface="Times New Roman"/>
                      </a:endParaRPr>
                    </a:p>
                    <a:p>
                      <a:pPr algn="ctr">
                        <a:lnSpc>
                          <a:spcPct val="115000"/>
                        </a:lnSpc>
                        <a:spcAft>
                          <a:spcPts val="0"/>
                        </a:spcAft>
                      </a:pPr>
                      <a:r>
                        <a:rPr lang="fr-BE" sz="300" dirty="0" smtClean="0">
                          <a:effectLst/>
                          <a:latin typeface="Arial"/>
                          <a:ea typeface="Times New Roman"/>
                          <a:cs typeface="Times New Roman"/>
                        </a:rPr>
                        <a:t> </a:t>
                      </a:r>
                      <a:endParaRPr lang="fr-BE" sz="900" dirty="0" smtClean="0">
                        <a:effectLst/>
                        <a:latin typeface="Calibri"/>
                        <a:ea typeface="Times New Roman"/>
                        <a:cs typeface="Times New Roman"/>
                      </a:endParaRPr>
                    </a:p>
                    <a:p>
                      <a:pPr algn="ctr">
                        <a:lnSpc>
                          <a:spcPct val="115000"/>
                        </a:lnSpc>
                        <a:spcAft>
                          <a:spcPts val="0"/>
                        </a:spcAft>
                      </a:pPr>
                      <a:r>
                        <a:rPr lang="fr-BE" sz="1000" dirty="0" smtClean="0">
                          <a:effectLst/>
                          <a:latin typeface="Arial"/>
                          <a:ea typeface="Times New Roman"/>
                          <a:cs typeface="Times New Roman"/>
                        </a:rPr>
                        <a:t>8 PC, 8 j (Juin)</a:t>
                      </a:r>
                      <a:endParaRPr lang="fr-BE" sz="900" dirty="0">
                        <a:effectLst/>
                        <a:latin typeface="Calibri"/>
                        <a:ea typeface="Times New Roman"/>
                        <a:cs typeface="Times New Roman"/>
                      </a:endParaRPr>
                    </a:p>
                  </a:txBody>
                  <a:tcPr marL="30220" marR="30220" marT="30220" marB="302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2D69B"/>
                    </a:solidFill>
                  </a:tcPr>
                </a:tc>
                <a:tc vMerge="1">
                  <a:txBody>
                    <a:bodyPr/>
                    <a:lstStyle/>
                    <a:p>
                      <a:endParaRPr lang="de-DE"/>
                    </a:p>
                  </a:txBody>
                  <a:tcPr/>
                </a:tc>
                <a:tc vMerge="1">
                  <a:txBody>
                    <a:bodyPr/>
                    <a:lstStyle/>
                    <a:p>
                      <a:pPr algn="ctr">
                        <a:lnSpc>
                          <a:spcPct val="115000"/>
                        </a:lnSpc>
                        <a:spcAft>
                          <a:spcPts val="0"/>
                        </a:spcAft>
                      </a:pPr>
                      <a:endParaRPr lang="de-DE" sz="900">
                        <a:effectLst/>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r>
              <a:tr h="219362">
                <a:tc>
                  <a:txBody>
                    <a:bodyPr/>
                    <a:lstStyle/>
                    <a:p>
                      <a:pPr algn="ctr">
                        <a:lnSpc>
                          <a:spcPct val="115000"/>
                        </a:lnSpc>
                        <a:spcAft>
                          <a:spcPts val="0"/>
                        </a:spcAft>
                      </a:pPr>
                      <a:r>
                        <a:rPr lang="fr-BE" sz="800" b="1" noProof="0" dirty="0" smtClean="0">
                          <a:solidFill>
                            <a:schemeClr val="bg1"/>
                          </a:solidFill>
                          <a:effectLst/>
                          <a:latin typeface="Arial"/>
                          <a:ea typeface="Times New Roman"/>
                          <a:cs typeface="Times New Roman"/>
                        </a:rPr>
                        <a:t>14 PC, 12 jours</a:t>
                      </a:r>
                      <a:endParaRPr lang="fr-BE" sz="900" noProof="0" dirty="0">
                        <a:solidFill>
                          <a:schemeClr val="bg1"/>
                        </a:solidFill>
                        <a:effectLst/>
                        <a:latin typeface="Calibri"/>
                        <a:ea typeface="Times New Roman"/>
                        <a:cs typeface="Times New Roman"/>
                      </a:endParaRPr>
                    </a:p>
                  </a:txBody>
                  <a:tcPr marL="30220" marR="30220" marT="30220" marB="30220" anchor="ctr">
                    <a:lnL>
                      <a:noFill/>
                    </a:lnL>
                    <a:lnR w="190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15000"/>
                        </a:lnSpc>
                        <a:spcAft>
                          <a:spcPts val="0"/>
                        </a:spcAft>
                      </a:pPr>
                      <a:r>
                        <a:rPr lang="de-DE" sz="800" b="1" dirty="0">
                          <a:solidFill>
                            <a:schemeClr val="bg1"/>
                          </a:solidFill>
                          <a:effectLst/>
                          <a:latin typeface="Arial"/>
                          <a:ea typeface="Times New Roman"/>
                          <a:cs typeface="Times New Roman"/>
                        </a:rPr>
                        <a:t>13 </a:t>
                      </a:r>
                      <a:r>
                        <a:rPr lang="de-DE" sz="800" b="1" dirty="0" smtClean="0">
                          <a:solidFill>
                            <a:schemeClr val="bg1"/>
                          </a:solidFill>
                          <a:effectLst/>
                          <a:latin typeface="Arial"/>
                          <a:ea typeface="Times New Roman"/>
                          <a:cs typeface="Times New Roman"/>
                        </a:rPr>
                        <a:t>PC, </a:t>
                      </a:r>
                      <a:r>
                        <a:rPr lang="de-DE" sz="800" b="1" dirty="0">
                          <a:solidFill>
                            <a:schemeClr val="bg1"/>
                          </a:solidFill>
                          <a:effectLst/>
                          <a:latin typeface="Arial"/>
                          <a:ea typeface="Times New Roman"/>
                          <a:cs typeface="Times New Roman"/>
                        </a:rPr>
                        <a:t>12 </a:t>
                      </a:r>
                      <a:r>
                        <a:rPr lang="de-DE" sz="800" b="1" dirty="0" err="1" smtClean="0">
                          <a:solidFill>
                            <a:schemeClr val="bg1"/>
                          </a:solidFill>
                          <a:effectLst/>
                          <a:latin typeface="Arial"/>
                          <a:ea typeface="Times New Roman"/>
                          <a:cs typeface="Times New Roman"/>
                        </a:rPr>
                        <a:t>jours</a:t>
                      </a:r>
                      <a:endParaRPr lang="de-DE" sz="900" dirty="0">
                        <a:solidFill>
                          <a:schemeClr val="bg1"/>
                        </a:solidFill>
                        <a:effectLst/>
                        <a:latin typeface="Calibri"/>
                        <a:ea typeface="Times New Roman"/>
                        <a:cs typeface="Times New Roman"/>
                      </a:endParaRPr>
                    </a:p>
                  </a:txBody>
                  <a:tcPr marL="30220" marR="30220" marT="30220" marB="302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15000"/>
                        </a:lnSpc>
                        <a:spcAft>
                          <a:spcPts val="0"/>
                        </a:spcAft>
                      </a:pPr>
                      <a:r>
                        <a:rPr lang="de-DE" sz="800" b="1" dirty="0">
                          <a:solidFill>
                            <a:schemeClr val="bg1"/>
                          </a:solidFill>
                          <a:effectLst/>
                          <a:latin typeface="Arial"/>
                          <a:ea typeface="Times New Roman"/>
                          <a:cs typeface="Times New Roman"/>
                        </a:rPr>
                        <a:t>13 </a:t>
                      </a:r>
                      <a:r>
                        <a:rPr lang="de-DE" sz="800" b="1" dirty="0" smtClean="0">
                          <a:solidFill>
                            <a:schemeClr val="bg1"/>
                          </a:solidFill>
                          <a:effectLst/>
                          <a:latin typeface="Arial"/>
                          <a:ea typeface="Times New Roman"/>
                          <a:cs typeface="Times New Roman"/>
                        </a:rPr>
                        <a:t>PC, </a:t>
                      </a:r>
                      <a:r>
                        <a:rPr lang="de-DE" sz="800" b="1" dirty="0">
                          <a:solidFill>
                            <a:schemeClr val="bg1"/>
                          </a:solidFill>
                          <a:effectLst/>
                          <a:latin typeface="Arial"/>
                          <a:ea typeface="Times New Roman"/>
                          <a:cs typeface="Times New Roman"/>
                        </a:rPr>
                        <a:t>12 </a:t>
                      </a:r>
                      <a:r>
                        <a:rPr lang="de-DE" sz="800" b="1" dirty="0" err="1" smtClean="0">
                          <a:solidFill>
                            <a:schemeClr val="bg1"/>
                          </a:solidFill>
                          <a:effectLst/>
                          <a:latin typeface="Arial"/>
                          <a:ea typeface="Times New Roman"/>
                          <a:cs typeface="Times New Roman"/>
                        </a:rPr>
                        <a:t>jours</a:t>
                      </a:r>
                      <a:endParaRPr lang="de-DE" sz="900" dirty="0">
                        <a:solidFill>
                          <a:schemeClr val="bg1"/>
                        </a:solidFill>
                        <a:effectLst/>
                        <a:latin typeface="Calibri"/>
                        <a:ea typeface="Times New Roman"/>
                        <a:cs typeface="Times New Roman"/>
                      </a:endParaRPr>
                    </a:p>
                  </a:txBody>
                  <a:tcPr marL="30220" marR="30220" marT="30220" marB="302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15000"/>
                        </a:lnSpc>
                        <a:spcAft>
                          <a:spcPts val="0"/>
                        </a:spcAft>
                      </a:pPr>
                      <a:r>
                        <a:rPr lang="de-DE" sz="800" b="1" dirty="0">
                          <a:solidFill>
                            <a:schemeClr val="bg1"/>
                          </a:solidFill>
                          <a:effectLst/>
                          <a:latin typeface="Arial"/>
                          <a:ea typeface="Times New Roman"/>
                          <a:cs typeface="Times New Roman"/>
                        </a:rPr>
                        <a:t>13 </a:t>
                      </a:r>
                      <a:r>
                        <a:rPr lang="de-DE" sz="800" b="1" dirty="0" smtClean="0">
                          <a:solidFill>
                            <a:schemeClr val="bg1"/>
                          </a:solidFill>
                          <a:effectLst/>
                          <a:latin typeface="Arial"/>
                          <a:ea typeface="Times New Roman"/>
                          <a:cs typeface="Times New Roman"/>
                        </a:rPr>
                        <a:t>PC, </a:t>
                      </a:r>
                      <a:r>
                        <a:rPr lang="de-DE" sz="800" b="1" dirty="0">
                          <a:solidFill>
                            <a:schemeClr val="bg1"/>
                          </a:solidFill>
                          <a:effectLst/>
                          <a:latin typeface="Arial"/>
                          <a:ea typeface="Times New Roman"/>
                          <a:cs typeface="Times New Roman"/>
                        </a:rPr>
                        <a:t>12 </a:t>
                      </a:r>
                      <a:r>
                        <a:rPr lang="de-DE" sz="800" b="1" dirty="0" err="1" smtClean="0">
                          <a:solidFill>
                            <a:schemeClr val="bg1"/>
                          </a:solidFill>
                          <a:effectLst/>
                          <a:latin typeface="Arial"/>
                          <a:ea typeface="Times New Roman"/>
                          <a:cs typeface="Times New Roman"/>
                        </a:rPr>
                        <a:t>jours</a:t>
                      </a:r>
                      <a:endParaRPr lang="de-DE" sz="900" dirty="0">
                        <a:solidFill>
                          <a:schemeClr val="bg1"/>
                        </a:solidFill>
                        <a:effectLst/>
                        <a:latin typeface="Calibri"/>
                        <a:ea typeface="Times New Roman"/>
                        <a:cs typeface="Times New Roman"/>
                      </a:endParaRPr>
                    </a:p>
                  </a:txBody>
                  <a:tcPr marL="30220" marR="30220" marT="30220" marB="302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15000"/>
                        </a:lnSpc>
                        <a:spcAft>
                          <a:spcPts val="0"/>
                        </a:spcAft>
                      </a:pPr>
                      <a:r>
                        <a:rPr lang="de-DE" sz="800" b="1" dirty="0">
                          <a:solidFill>
                            <a:schemeClr val="bg1"/>
                          </a:solidFill>
                          <a:effectLst/>
                          <a:latin typeface="Arial"/>
                          <a:ea typeface="Times New Roman"/>
                          <a:cs typeface="Times New Roman"/>
                        </a:rPr>
                        <a:t>16 </a:t>
                      </a:r>
                      <a:r>
                        <a:rPr lang="de-DE" sz="800" b="1" dirty="0" smtClean="0">
                          <a:solidFill>
                            <a:schemeClr val="bg1"/>
                          </a:solidFill>
                          <a:effectLst/>
                          <a:latin typeface="Arial"/>
                          <a:ea typeface="Times New Roman"/>
                          <a:cs typeface="Times New Roman"/>
                        </a:rPr>
                        <a:t>PC, </a:t>
                      </a:r>
                      <a:r>
                        <a:rPr lang="de-DE" sz="800" b="1" dirty="0">
                          <a:solidFill>
                            <a:schemeClr val="bg1"/>
                          </a:solidFill>
                          <a:effectLst/>
                          <a:latin typeface="Arial"/>
                          <a:ea typeface="Times New Roman"/>
                          <a:cs typeface="Times New Roman"/>
                        </a:rPr>
                        <a:t>12 </a:t>
                      </a:r>
                      <a:r>
                        <a:rPr lang="de-DE" sz="800" b="1" dirty="0" err="1" smtClean="0">
                          <a:solidFill>
                            <a:schemeClr val="bg1"/>
                          </a:solidFill>
                          <a:effectLst/>
                          <a:latin typeface="Arial"/>
                          <a:ea typeface="Times New Roman"/>
                          <a:cs typeface="Times New Roman"/>
                        </a:rPr>
                        <a:t>jours</a:t>
                      </a:r>
                      <a:endParaRPr lang="de-DE" sz="900" dirty="0">
                        <a:solidFill>
                          <a:schemeClr val="bg1"/>
                        </a:solidFill>
                        <a:effectLst/>
                        <a:latin typeface="Calibri"/>
                        <a:ea typeface="Times New Roman"/>
                        <a:cs typeface="Times New Roman"/>
                      </a:endParaRPr>
                    </a:p>
                  </a:txBody>
                  <a:tcPr marL="30220" marR="30220" marT="30220" marB="302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15000"/>
                        </a:lnSpc>
                        <a:spcAft>
                          <a:spcPts val="0"/>
                        </a:spcAft>
                      </a:pPr>
                      <a:r>
                        <a:rPr lang="de-DE" sz="800" b="1" dirty="0" smtClean="0">
                          <a:solidFill>
                            <a:schemeClr val="bg1"/>
                          </a:solidFill>
                          <a:effectLst/>
                          <a:latin typeface="Arial"/>
                          <a:ea typeface="Times New Roman"/>
                          <a:cs typeface="Times New Roman"/>
                        </a:rPr>
                        <a:t>21 PC, </a:t>
                      </a:r>
                      <a:r>
                        <a:rPr lang="de-DE" sz="800" b="1" dirty="0">
                          <a:solidFill>
                            <a:schemeClr val="bg1"/>
                          </a:solidFill>
                          <a:effectLst/>
                          <a:latin typeface="Arial"/>
                          <a:ea typeface="Times New Roman"/>
                          <a:cs typeface="Times New Roman"/>
                        </a:rPr>
                        <a:t>4 </a:t>
                      </a:r>
                      <a:r>
                        <a:rPr lang="de-DE" sz="800" b="1" dirty="0" err="1" smtClean="0">
                          <a:solidFill>
                            <a:schemeClr val="bg1"/>
                          </a:solidFill>
                          <a:effectLst/>
                          <a:latin typeface="Arial"/>
                          <a:ea typeface="Times New Roman"/>
                          <a:cs typeface="Times New Roman"/>
                        </a:rPr>
                        <a:t>jours</a:t>
                      </a:r>
                      <a:endParaRPr lang="de-DE" sz="900" dirty="0">
                        <a:solidFill>
                          <a:schemeClr val="bg1"/>
                        </a:solidFill>
                        <a:effectLst/>
                        <a:latin typeface="Calibri"/>
                        <a:ea typeface="Times New Roman"/>
                        <a:cs typeface="Times New Roman"/>
                      </a:endParaRPr>
                    </a:p>
                  </a:txBody>
                  <a:tcPr marL="0" marR="0" marT="0" marB="0">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bl>
          </a:graphicData>
        </a:graphic>
      </p:graphicFrame>
      <p:sp>
        <p:nvSpPr>
          <p:cNvPr id="6" name="Rectangle 1"/>
          <p:cNvSpPr>
            <a:spLocks noChangeArrowheads="1"/>
          </p:cNvSpPr>
          <p:nvPr/>
        </p:nvSpPr>
        <p:spPr bwMode="auto">
          <a:xfrm>
            <a:off x="899592" y="15843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19063" algn="l"/>
                <a:tab pos="676275" algn="ctr"/>
              </a:tabLst>
            </a:pPr>
            <a:r>
              <a:rPr kumimoji="0" lang="de-DE" sz="3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Tijdelijke aanduiding voor voettekst 2"/>
          <p:cNvSpPr>
            <a:spLocks noGrp="1"/>
          </p:cNvSpPr>
          <p:nvPr>
            <p:ph type="ftr" sz="quarter" idx="11"/>
          </p:nvPr>
        </p:nvSpPr>
        <p:spPr>
          <a:xfrm>
            <a:off x="827584" y="6356350"/>
            <a:ext cx="7200800" cy="365125"/>
          </a:xfrm>
        </p:spPr>
        <p:txBody>
          <a:bodyPr/>
          <a:lstStyle/>
          <a:p>
            <a:r>
              <a:rPr lang="fr-FR" dirty="0" err="1" smtClean="0"/>
              <a:t>Willi</a:t>
            </a:r>
            <a:r>
              <a:rPr lang="fr-FR" dirty="0" smtClean="0"/>
              <a:t> Neumann : l'intégration du Qigong de Santé dans les concepts occidentaux modernes de "prévention"</a:t>
            </a:r>
            <a:endParaRPr lang="de-DE" dirty="0"/>
          </a:p>
        </p:txBody>
      </p:sp>
      <p:sp>
        <p:nvSpPr>
          <p:cNvPr id="7" name="Tijdelijke aanduiding voor dianummer 6"/>
          <p:cNvSpPr>
            <a:spLocks noGrp="1"/>
          </p:cNvSpPr>
          <p:nvPr>
            <p:ph type="sldNum" sz="quarter" idx="12"/>
          </p:nvPr>
        </p:nvSpPr>
        <p:spPr/>
        <p:txBody>
          <a:bodyPr/>
          <a:lstStyle/>
          <a:p>
            <a:fld id="{65141856-8183-4E22-BAE1-DCDF673DA55C}" type="slidenum">
              <a:rPr lang="de-DE" smtClean="0"/>
              <a:t>9</a:t>
            </a:fld>
            <a:endParaRPr lang="de-DE"/>
          </a:p>
        </p:txBody>
      </p:sp>
    </p:spTree>
    <p:extLst>
      <p:ext uri="{BB962C8B-B14F-4D97-AF65-F5344CB8AC3E}">
        <p14:creationId xmlns:p14="http://schemas.microsoft.com/office/powerpoint/2010/main" val="1339558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2887</TotalTime>
  <Words>1086</Words>
  <Application>Microsoft Office PowerPoint</Application>
  <PresentationFormat>Affichage à l'écran (4:3)</PresentationFormat>
  <Paragraphs>252</Paragraphs>
  <Slides>17</Slides>
  <Notes>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Arial</vt:lpstr>
      <vt:lpstr>Calibri</vt:lpstr>
      <vt:lpstr>Times New Roman</vt:lpstr>
      <vt:lpstr>Larissa</vt:lpstr>
      <vt:lpstr>« La Santé de l‘Esprit et du Corps :  La promotion et la prévention de la Santé en Orient et en Occident »</vt:lpstr>
      <vt:lpstr>« La Santé de l‘Esprit et du Corps :  La promotion et la prévention de la Santé en Orient et en Occident »</vt:lpstr>
      <vt:lpstr> « La Santé de l‘Esprit et du Corps :  La promotion et la prévention de la Santé en Orient et en Occident » :  Le cadre de travail </vt:lpstr>
      <vt:lpstr> « La Santé de l‘Esprit et du Corps :  La promotion et la prévention de la Santé en Orient et en Occident » :  Le cadre de travail </vt:lpstr>
      <vt:lpstr> « La Santé de l‘Esprit et du Corps :  La promotion et la prévention de la Santé en Orient et en Occident » :  Le cadre de travail </vt:lpstr>
      <vt:lpstr> « La Santé de l‘Esprit et du Corps :  La promotion et la prévention de la Santé en Orient et en Occident » :  Le cadre de travail </vt:lpstr>
      <vt:lpstr> « La Santé de l‘Esprit et du Corps :  La promotion et la prévention de la Santé en Orient et en Occident » :  Le cadre de travail </vt:lpstr>
      <vt:lpstr> « La Santé de l‘Esprit et du Corps :  La promotion et la prévention de la Santé en Orient et en Occident » :  Le cadre de travail </vt:lpstr>
      <vt:lpstr>„</vt:lpstr>
      <vt:lpstr>« La Santé de l‘Esprit et du Corps :  La promotion et la prévention de la Santé en Orient et en Occident » :  Le cadre de travail</vt:lpstr>
      <vt:lpstr>« La Santé de l‘Esprit et du Corps :  La promotion et la prévention de la Santé en Orient et en Occident » :  un projet à deux niveaux </vt:lpstr>
      <vt:lpstr>« La Santé de l‘Esprit et du Corps :  La promotion et la prévention de la Santé en Orient et en Occident »</vt:lpstr>
      <vt:lpstr>« La Santé de l‘Esprit et du Corps :  La promotion et la prévention de la Santé en Orient et en Occident »</vt:lpstr>
      <vt:lpstr>« La Santé de l‘Esprit et du Corps :  La promotion et la prévention de la Santé en Orient et en Occident »</vt:lpstr>
      <vt:lpstr>« La Santé de l‘Esprit et du Corps :  La promotion et la prévention de la Santé en Orient et en Occident »</vt:lpstr>
      <vt:lpstr>« La Santé de l‘Esprit et du Corps :  La promotion et la prévention de la Santé en Orient et en Occident »</vt:lpstr>
      <vt:lpstr>« La Santé de l‘Esprit et du Corps :  La promotion et la prévention de la Santé en Orient et en Occident »</vt:lpstr>
    </vt:vector>
  </TitlesOfParts>
  <Company>HS-NB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Willi Neumann</dc:creator>
  <cp:lastModifiedBy>Raymond Van de Maele</cp:lastModifiedBy>
  <cp:revision>72</cp:revision>
  <dcterms:created xsi:type="dcterms:W3CDTF">2015-07-08T18:22:42Z</dcterms:created>
  <dcterms:modified xsi:type="dcterms:W3CDTF">2015-07-15T05:58:32Z</dcterms:modified>
</cp:coreProperties>
</file>