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83" r:id="rId2"/>
    <p:sldId id="270" r:id="rId3"/>
    <p:sldId id="273" r:id="rId4"/>
    <p:sldId id="284" r:id="rId5"/>
    <p:sldId id="285" r:id="rId6"/>
    <p:sldId id="272" r:id="rId7"/>
    <p:sldId id="286" r:id="rId8"/>
    <p:sldId id="278" r:id="rId9"/>
    <p:sldId id="258" r:id="rId10"/>
    <p:sldId id="288" r:id="rId11"/>
    <p:sldId id="277" r:id="rId12"/>
    <p:sldId id="274" r:id="rId13"/>
    <p:sldId id="287" r:id="rId14"/>
    <p:sldId id="275" r:id="rId15"/>
    <p:sldId id="276" r:id="rId16"/>
    <p:sldId id="279" r:id="rId17"/>
    <p:sldId id="280" r:id="rId18"/>
    <p:sldId id="281" r:id="rId19"/>
    <p:sldId id="282" r:id="rId2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154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4D7250-C793-4A8F-A235-F565795BEBEE}" type="datetimeFigureOut">
              <a:rPr lang="de-DE" smtClean="0"/>
              <a:t>13.07.2015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4BDCC7-E3E3-4DB8-9B75-F10C2152B8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2143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BDCC7-E3E3-4DB8-9B75-F10C2152B823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6325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BDCC7-E3E3-4DB8-9B75-F10C2152B823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7642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A6DA7-A41C-48C6-86F0-BD48E385C564}" type="datetime1">
              <a:rPr lang="de-DE" smtClean="0"/>
              <a:t>13.07.2015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1856-8183-4E22-BAE1-DCDF673DA5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5064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44A4A-70E6-46FE-B86D-AEE8F1CF83EA}" type="datetime1">
              <a:rPr lang="de-DE" smtClean="0"/>
              <a:t>13.07.2015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1856-8183-4E22-BAE1-DCDF673DA5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9426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0768E-16E2-476E-84D5-902FC07D567E}" type="datetime1">
              <a:rPr lang="de-DE" smtClean="0"/>
              <a:t>13.07.2015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1856-8183-4E22-BAE1-DCDF673DA5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7513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85639-B715-4386-94D5-F89A8BA5A9F1}" type="datetime1">
              <a:rPr lang="de-DE" smtClean="0"/>
              <a:t>13.07.2015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1856-8183-4E22-BAE1-DCDF673DA5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3022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F953-4AFD-4C04-8489-7EAB61300F89}" type="datetime1">
              <a:rPr lang="de-DE" smtClean="0"/>
              <a:t>13.07.2015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1856-8183-4E22-BAE1-DCDF673DA5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6728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9304-8245-4A26-86D6-8E8E516199AC}" type="datetime1">
              <a:rPr lang="de-DE" smtClean="0"/>
              <a:t>13.07.2015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1856-8183-4E22-BAE1-DCDF673DA5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0101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3A00D-F6CC-4AAD-A286-72B05600975A}" type="datetime1">
              <a:rPr lang="de-DE" smtClean="0"/>
              <a:t>13.07.2015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1856-8183-4E22-BAE1-DCDF673DA5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6629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4213-606B-4416-9B44-0713994C8758}" type="datetime1">
              <a:rPr lang="de-DE" smtClean="0"/>
              <a:t>13.07.2015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1856-8183-4E22-BAE1-DCDF673DA5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1864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61974-DA89-401B-B3BB-58437F09EA82}" type="datetime1">
              <a:rPr lang="de-DE" smtClean="0"/>
              <a:t>13.07.2015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1856-8183-4E22-BAE1-DCDF673DA5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5345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79CC2-496C-431C-A4C7-C41BAAC7F4FA}" type="datetime1">
              <a:rPr lang="de-DE" smtClean="0"/>
              <a:t>13.07.2015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1856-8183-4E22-BAE1-DCDF673DA5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6422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48DEF-3B3E-40B6-8007-509332739660}" type="datetime1">
              <a:rPr lang="de-DE" smtClean="0"/>
              <a:t>13.07.2015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1856-8183-4E22-BAE1-DCDF673DA5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4794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F7749-A978-4DA2-9FF5-B9BA1A88282F}" type="datetime1">
              <a:rPr lang="de-DE" smtClean="0"/>
              <a:t>13.07.2015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41856-8183-4E22-BAE1-DCDF673DA5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2863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157592" cy="576064"/>
          </a:xfrm>
        </p:spPr>
        <p:txBody>
          <a:bodyPr>
            <a:normAutofit/>
          </a:bodyPr>
          <a:lstStyle/>
          <a:p>
            <a:r>
              <a:rPr lang="de-DE" sz="2000" b="1" dirty="0" smtClean="0"/>
              <a:t>„</a:t>
            </a:r>
            <a:r>
              <a:rPr lang="de-DE" sz="2000" b="1" dirty="0" err="1" smtClean="0"/>
              <a:t>Mind</a:t>
            </a:r>
            <a:r>
              <a:rPr lang="de-DE" sz="2000" b="1" dirty="0" smtClean="0"/>
              <a:t> Body </a:t>
            </a:r>
            <a:r>
              <a:rPr lang="de-DE" sz="2000" b="1" dirty="0" err="1" smtClean="0"/>
              <a:t>Health</a:t>
            </a:r>
            <a:r>
              <a:rPr lang="de-DE" sz="2000" b="1" dirty="0" smtClean="0"/>
              <a:t>:  </a:t>
            </a:r>
            <a:r>
              <a:rPr lang="de-DE" sz="2000" b="1" dirty="0" err="1" smtClean="0"/>
              <a:t>Health</a:t>
            </a:r>
            <a:r>
              <a:rPr lang="de-DE" sz="2000" b="1" dirty="0" smtClean="0"/>
              <a:t> </a:t>
            </a:r>
            <a:r>
              <a:rPr lang="de-DE" sz="2000" b="1" dirty="0"/>
              <a:t>P</a:t>
            </a:r>
            <a:r>
              <a:rPr lang="de-DE" sz="2000" b="1" dirty="0" smtClean="0"/>
              <a:t>romotion </a:t>
            </a:r>
            <a:r>
              <a:rPr lang="de-DE" sz="2000" b="1" dirty="0" err="1" smtClean="0"/>
              <a:t>and</a:t>
            </a:r>
            <a:r>
              <a:rPr lang="de-DE" sz="2000" b="1" dirty="0" smtClean="0"/>
              <a:t>  </a:t>
            </a:r>
            <a:r>
              <a:rPr lang="de-DE" sz="2000" b="1" dirty="0" err="1" smtClean="0"/>
              <a:t>Prevention</a:t>
            </a:r>
            <a:r>
              <a:rPr lang="de-DE" sz="2000" b="1" dirty="0" smtClean="0"/>
              <a:t> </a:t>
            </a:r>
            <a:r>
              <a:rPr lang="de-DE" sz="2000" b="1" dirty="0"/>
              <a:t>E</a:t>
            </a:r>
            <a:r>
              <a:rPr lang="de-DE" sz="2000" b="1" dirty="0" smtClean="0"/>
              <a:t>ast </a:t>
            </a:r>
            <a:r>
              <a:rPr lang="de-DE" sz="2000" b="1" dirty="0" err="1" smtClean="0"/>
              <a:t>and</a:t>
            </a:r>
            <a:r>
              <a:rPr lang="de-DE" sz="2000" b="1" dirty="0" smtClean="0"/>
              <a:t> West“</a:t>
            </a:r>
            <a:endParaRPr lang="de-DE" sz="2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03001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de-DE" sz="3600" b="1" dirty="0" smtClean="0"/>
              <a:t>Integration </a:t>
            </a:r>
            <a:r>
              <a:rPr lang="de-DE" sz="3600" b="1" dirty="0" err="1" smtClean="0"/>
              <a:t>of</a:t>
            </a:r>
            <a:r>
              <a:rPr lang="de-DE" sz="3600" b="1" dirty="0" smtClean="0"/>
              <a:t> </a:t>
            </a:r>
          </a:p>
          <a:p>
            <a:pPr marL="0" indent="0" algn="ctr">
              <a:buNone/>
            </a:pPr>
            <a:r>
              <a:rPr lang="de-DE" sz="3600" b="1" dirty="0" err="1" smtClean="0"/>
              <a:t>Health</a:t>
            </a:r>
            <a:r>
              <a:rPr lang="de-DE" sz="3600" b="1" dirty="0" smtClean="0"/>
              <a:t> </a:t>
            </a:r>
            <a:r>
              <a:rPr lang="de-DE" sz="3600" b="1" dirty="0" err="1" smtClean="0"/>
              <a:t>Qigong</a:t>
            </a:r>
            <a:r>
              <a:rPr lang="de-DE" sz="3600" b="1" dirty="0" smtClean="0"/>
              <a:t> </a:t>
            </a:r>
          </a:p>
          <a:p>
            <a:pPr marL="0" indent="0" algn="ctr">
              <a:buNone/>
            </a:pPr>
            <a:r>
              <a:rPr lang="de-DE" sz="3600" b="1" i="1" dirty="0" err="1" smtClean="0"/>
              <a:t>as</a:t>
            </a:r>
            <a:r>
              <a:rPr lang="de-DE" sz="3600" b="1" i="1" dirty="0" smtClean="0"/>
              <a:t> a </a:t>
            </a:r>
            <a:r>
              <a:rPr lang="de-DE" sz="3600" b="1" i="1" dirty="0" err="1" smtClean="0"/>
              <a:t>holistic</a:t>
            </a:r>
            <a:r>
              <a:rPr lang="de-DE" sz="3600" b="1" i="1" dirty="0" smtClean="0"/>
              <a:t> </a:t>
            </a:r>
            <a:r>
              <a:rPr lang="de-DE" sz="3600" b="1" i="1" dirty="0" err="1"/>
              <a:t>H</a:t>
            </a:r>
            <a:r>
              <a:rPr lang="de-DE" sz="3600" b="1" i="1" dirty="0" err="1" smtClean="0"/>
              <a:t>ealth</a:t>
            </a:r>
            <a:r>
              <a:rPr lang="de-DE" sz="3600" b="1" i="1" dirty="0" smtClean="0"/>
              <a:t> </a:t>
            </a:r>
            <a:r>
              <a:rPr lang="de-DE" sz="3600" b="1" i="1" dirty="0"/>
              <a:t>P</a:t>
            </a:r>
            <a:r>
              <a:rPr lang="de-DE" sz="3600" b="1" i="1" dirty="0" smtClean="0"/>
              <a:t>romotion </a:t>
            </a:r>
            <a:r>
              <a:rPr lang="de-DE" sz="3600" b="1" i="1" dirty="0" err="1" smtClean="0"/>
              <a:t>Strategy</a:t>
            </a:r>
            <a:r>
              <a:rPr lang="de-DE" sz="3600" b="1" i="1" dirty="0" smtClean="0"/>
              <a:t>   </a:t>
            </a:r>
          </a:p>
          <a:p>
            <a:pPr marL="0" indent="0" algn="ctr">
              <a:buNone/>
            </a:pPr>
            <a:r>
              <a:rPr lang="de-DE" sz="3600" b="1" i="1" dirty="0" err="1" smtClean="0"/>
              <a:t>and</a:t>
            </a:r>
            <a:r>
              <a:rPr lang="de-DE" sz="3600" b="1" i="1" dirty="0" smtClean="0"/>
              <a:t> </a:t>
            </a:r>
            <a:r>
              <a:rPr lang="de-DE" sz="3600" b="1" i="1" dirty="0" err="1" smtClean="0"/>
              <a:t>unique</a:t>
            </a:r>
            <a:r>
              <a:rPr lang="de-DE" sz="3600" b="1" i="1" dirty="0" smtClean="0"/>
              <a:t> </a:t>
            </a:r>
            <a:r>
              <a:rPr lang="de-DE" sz="3600" b="1" i="1" dirty="0" err="1"/>
              <a:t>H</a:t>
            </a:r>
            <a:r>
              <a:rPr lang="de-DE" sz="3600" b="1" i="1" dirty="0" err="1" smtClean="0"/>
              <a:t>eritage</a:t>
            </a:r>
            <a:r>
              <a:rPr lang="de-DE" sz="3600" b="1" i="1" dirty="0" smtClean="0"/>
              <a:t> </a:t>
            </a:r>
            <a:r>
              <a:rPr lang="de-DE" sz="3600" b="1" i="1" dirty="0" err="1" smtClean="0"/>
              <a:t>of</a:t>
            </a:r>
            <a:r>
              <a:rPr lang="de-DE" sz="3600" b="1" i="1" dirty="0" smtClean="0"/>
              <a:t> </a:t>
            </a:r>
            <a:r>
              <a:rPr lang="de-DE" sz="3600" b="1" i="1" dirty="0"/>
              <a:t>C</a:t>
            </a:r>
            <a:r>
              <a:rPr lang="de-DE" sz="3600" b="1" i="1" dirty="0" smtClean="0"/>
              <a:t>hinese </a:t>
            </a:r>
            <a:r>
              <a:rPr lang="de-DE" sz="3600" b="1" i="1" dirty="0"/>
              <a:t>C</a:t>
            </a:r>
            <a:r>
              <a:rPr lang="de-DE" sz="3600" b="1" i="1" dirty="0" smtClean="0"/>
              <a:t>ulture </a:t>
            </a:r>
          </a:p>
          <a:p>
            <a:pPr marL="0" indent="0" algn="ctr">
              <a:buNone/>
            </a:pPr>
            <a:r>
              <a:rPr lang="de-DE" sz="3600" b="1" dirty="0" err="1" smtClean="0"/>
              <a:t>into</a:t>
            </a:r>
            <a:r>
              <a:rPr lang="de-DE" sz="3600" b="1" dirty="0" smtClean="0"/>
              <a:t> modern western </a:t>
            </a:r>
            <a:r>
              <a:rPr lang="de-DE" sz="3600" b="1" dirty="0" err="1" smtClean="0"/>
              <a:t>Concepts</a:t>
            </a:r>
            <a:r>
              <a:rPr lang="de-DE" sz="3600" b="1" dirty="0" smtClean="0"/>
              <a:t> </a:t>
            </a:r>
            <a:r>
              <a:rPr lang="de-DE" sz="3600" b="1" dirty="0" err="1" smtClean="0"/>
              <a:t>of</a:t>
            </a:r>
            <a:r>
              <a:rPr lang="de-DE" sz="3600" b="1" dirty="0" smtClean="0"/>
              <a:t> </a:t>
            </a:r>
            <a:r>
              <a:rPr lang="de-DE" sz="3600" b="1" dirty="0" err="1" smtClean="0"/>
              <a:t>Prevention</a:t>
            </a:r>
            <a:endParaRPr lang="de-DE" sz="3600" b="1" dirty="0" smtClean="0"/>
          </a:p>
          <a:p>
            <a:pPr marL="0" indent="0" algn="ctr">
              <a:buNone/>
            </a:pPr>
            <a:r>
              <a:rPr lang="de-DE" sz="3600" b="1" dirty="0" smtClean="0"/>
              <a:t>A Master Study </a:t>
            </a:r>
            <a:r>
              <a:rPr lang="de-DE" sz="3600" b="1" dirty="0" err="1" smtClean="0"/>
              <a:t>Program</a:t>
            </a:r>
            <a:endParaRPr lang="de-DE" sz="3600" b="1" dirty="0" smtClean="0"/>
          </a:p>
          <a:p>
            <a:pPr marL="0" indent="0" algn="ctr">
              <a:buNone/>
            </a:pPr>
            <a:r>
              <a:rPr lang="de-DE" dirty="0" smtClean="0"/>
              <a:t>Prof. Dr. Willi Neumann</a:t>
            </a:r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19962" cy="838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1856-8183-4E22-BAE1-DCDF673DA55C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507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157592" cy="576064"/>
          </a:xfrm>
        </p:spPr>
        <p:txBody>
          <a:bodyPr>
            <a:normAutofit/>
          </a:bodyPr>
          <a:lstStyle/>
          <a:p>
            <a:r>
              <a:rPr lang="de-DE" sz="2000" b="1" dirty="0" smtClean="0"/>
              <a:t>„</a:t>
            </a:r>
            <a:r>
              <a:rPr lang="de-DE" sz="2000" b="1" dirty="0" err="1" smtClean="0"/>
              <a:t>Mind</a:t>
            </a:r>
            <a:r>
              <a:rPr lang="de-DE" sz="2000" b="1" dirty="0" smtClean="0"/>
              <a:t> Body </a:t>
            </a:r>
            <a:r>
              <a:rPr lang="de-DE" sz="2000" b="1" dirty="0" err="1" smtClean="0"/>
              <a:t>Health</a:t>
            </a:r>
            <a:r>
              <a:rPr lang="de-DE" sz="2000" b="1" dirty="0" smtClean="0"/>
              <a:t>:  </a:t>
            </a:r>
            <a:r>
              <a:rPr lang="de-DE" sz="2000" b="1" dirty="0" err="1" smtClean="0"/>
              <a:t>Health</a:t>
            </a:r>
            <a:r>
              <a:rPr lang="de-DE" sz="2000" b="1" dirty="0" smtClean="0"/>
              <a:t> </a:t>
            </a:r>
            <a:r>
              <a:rPr lang="de-DE" sz="2000" b="1" dirty="0"/>
              <a:t>P</a:t>
            </a:r>
            <a:r>
              <a:rPr lang="de-DE" sz="2000" b="1" dirty="0" smtClean="0"/>
              <a:t>romotion </a:t>
            </a:r>
            <a:r>
              <a:rPr lang="de-DE" sz="2000" b="1" dirty="0" err="1" smtClean="0"/>
              <a:t>and</a:t>
            </a:r>
            <a:r>
              <a:rPr lang="de-DE" sz="2000" b="1" dirty="0" smtClean="0"/>
              <a:t>  </a:t>
            </a:r>
            <a:r>
              <a:rPr lang="de-DE" sz="2000" b="1" dirty="0" err="1" smtClean="0"/>
              <a:t>Prevention</a:t>
            </a:r>
            <a:r>
              <a:rPr lang="de-DE" sz="2000" b="1" dirty="0" smtClean="0"/>
              <a:t> </a:t>
            </a:r>
            <a:r>
              <a:rPr lang="de-DE" sz="2000" b="1" dirty="0"/>
              <a:t>E</a:t>
            </a:r>
            <a:r>
              <a:rPr lang="de-DE" sz="2000" b="1" dirty="0" smtClean="0"/>
              <a:t>ast </a:t>
            </a:r>
            <a:r>
              <a:rPr lang="de-DE" sz="2000" b="1" dirty="0" err="1" smtClean="0"/>
              <a:t>and</a:t>
            </a:r>
            <a:r>
              <a:rPr lang="de-DE" sz="2000" b="1" dirty="0" smtClean="0"/>
              <a:t> West“</a:t>
            </a:r>
            <a:endParaRPr lang="de-DE" sz="2000" b="1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2293095"/>
              </p:ext>
            </p:extLst>
          </p:nvPr>
        </p:nvGraphicFramePr>
        <p:xfrm>
          <a:off x="468313" y="1654345"/>
          <a:ext cx="8229600" cy="497414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325695"/>
                <a:gridCol w="7903905"/>
              </a:tblGrid>
              <a:tr h="9368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871" marR="65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 err="1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Qualification</a:t>
                      </a:r>
                      <a:r>
                        <a:rPr lang="de-DE" sz="18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de-DE" sz="1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I: </a:t>
                      </a:r>
                      <a:r>
                        <a:rPr lang="de-DE" sz="1800" dirty="0" err="1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basic</a:t>
                      </a:r>
                      <a:r>
                        <a:rPr lang="de-DE" sz="1800" baseline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de-DE" sz="1800" baseline="0" dirty="0" err="1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theory</a:t>
                      </a:r>
                      <a:r>
                        <a:rPr lang="de-DE" sz="18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de-DE" sz="1800" dirty="0" err="1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research</a:t>
                      </a:r>
                      <a:r>
                        <a:rPr lang="de-DE" sz="1800" baseline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de-DE" sz="1800" baseline="0" dirty="0" err="1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methods</a:t>
                      </a:r>
                      <a:r>
                        <a:rPr lang="de-DE" sz="1800" baseline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de-DE" sz="18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de-DE" sz="1800" dirty="0" err="1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practice</a:t>
                      </a:r>
                      <a:r>
                        <a:rPr lang="de-DE" sz="18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de-DE" sz="1800" dirty="0" err="1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supervision</a:t>
                      </a:r>
                      <a:r>
                        <a:rPr lang="de-DE" sz="18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,  </a:t>
                      </a:r>
                      <a:r>
                        <a:rPr lang="de-DE" sz="18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23 </a:t>
                      </a: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CP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800" dirty="0" smtClean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871" marR="65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1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5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871" marR="6587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871" marR="6587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368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871" marR="65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 err="1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Qualification</a:t>
                      </a:r>
                      <a:r>
                        <a:rPr lang="de-DE" sz="18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de-DE" sz="1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II: </a:t>
                      </a:r>
                      <a:r>
                        <a:rPr lang="de-DE" sz="18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palliativ-regenerative stress </a:t>
                      </a:r>
                      <a:r>
                        <a:rPr lang="de-DE" sz="1800" dirty="0" err="1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management</a:t>
                      </a:r>
                      <a:r>
                        <a:rPr lang="de-DE" sz="1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de-DE" sz="18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 </a:t>
                      </a: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CP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Jacobson Training PMR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 err="1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Autogenic</a:t>
                      </a:r>
                      <a:r>
                        <a:rPr lang="de-DE" sz="1800" baseline="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Training / </a:t>
                      </a:r>
                      <a:r>
                        <a:rPr lang="de-DE" sz="1800" baseline="0" dirty="0" err="1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Self</a:t>
                      </a:r>
                      <a:r>
                        <a:rPr lang="de-DE" sz="1800" baseline="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de-DE" sz="1800" baseline="0" dirty="0" err="1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Hypnosis</a:t>
                      </a:r>
                      <a:endParaRPr lang="de-DE" sz="1800" dirty="0" smtClean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871" marR="65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1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5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871" marR="6587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3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871" marR="6587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702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871" marR="65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 err="1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Qualification</a:t>
                      </a:r>
                      <a:r>
                        <a:rPr lang="de-DE" sz="18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III: multi-modal stress </a:t>
                      </a:r>
                      <a:r>
                        <a:rPr lang="de-DE" sz="1800" dirty="0" err="1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management</a:t>
                      </a:r>
                      <a:r>
                        <a:rPr lang="de-DE" sz="18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/ Stress </a:t>
                      </a:r>
                      <a:r>
                        <a:rPr lang="de-DE" sz="1800" dirty="0" err="1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management</a:t>
                      </a:r>
                      <a:r>
                        <a:rPr lang="de-DE" sz="18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de-DE" sz="1800" dirty="0" err="1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skills</a:t>
                      </a:r>
                      <a:r>
                        <a:rPr lang="de-DE" sz="18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10 CP, </a:t>
                      </a:r>
                      <a:r>
                        <a:rPr lang="de-DE" sz="1800" baseline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21 CP</a:t>
                      </a:r>
                    </a:p>
                  </a:txBody>
                  <a:tcPr marL="65871" marR="65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4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5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871" marR="6587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3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871" marR="6587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15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871" marR="65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 err="1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Qualification</a:t>
                      </a:r>
                      <a:r>
                        <a:rPr lang="de-DE" sz="18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IV</a:t>
                      </a:r>
                      <a:r>
                        <a:rPr lang="de-DE" sz="1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de-DE" sz="1800" dirty="0" err="1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Health</a:t>
                      </a:r>
                      <a:r>
                        <a:rPr lang="de-DE" sz="18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de-DE" sz="1800" dirty="0" err="1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promoting</a:t>
                      </a:r>
                      <a:r>
                        <a:rPr lang="de-DE" sz="18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de-DE" sz="1800" dirty="0" err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Qigong</a:t>
                      </a:r>
                      <a:r>
                        <a:rPr lang="de-DE" sz="1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: 32 CP; </a:t>
                      </a:r>
                      <a:r>
                        <a:rPr lang="de-DE" sz="18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(+</a:t>
                      </a:r>
                      <a:r>
                        <a:rPr lang="de-DE" sz="1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M11+M01 </a:t>
                      </a:r>
                      <a:r>
                        <a:rPr lang="de-DE" sz="18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): </a:t>
                      </a: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48 </a:t>
                      </a:r>
                      <a:r>
                        <a:rPr lang="de-DE" sz="18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CP </a:t>
                      </a:r>
                      <a:endParaRPr lang="de-DE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871" marR="65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19962" cy="838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8313" y="35893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1856-8183-4E22-BAE1-DCDF673DA55C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583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157592" cy="576064"/>
          </a:xfrm>
        </p:spPr>
        <p:txBody>
          <a:bodyPr>
            <a:normAutofit fontScale="90000"/>
          </a:bodyPr>
          <a:lstStyle/>
          <a:p>
            <a:r>
              <a:rPr lang="de-DE" sz="2000" b="1" dirty="0" smtClean="0"/>
              <a:t>„</a:t>
            </a:r>
            <a:r>
              <a:rPr lang="de-DE" sz="2000" b="1" dirty="0" err="1" smtClean="0"/>
              <a:t>Mind</a:t>
            </a:r>
            <a:r>
              <a:rPr lang="de-DE" sz="2000" b="1" dirty="0" smtClean="0"/>
              <a:t> Body </a:t>
            </a:r>
            <a:r>
              <a:rPr lang="de-DE" sz="2000" b="1" dirty="0" err="1" smtClean="0"/>
              <a:t>Health</a:t>
            </a:r>
            <a:r>
              <a:rPr lang="de-DE" sz="2000" b="1" dirty="0" smtClean="0"/>
              <a:t>:  </a:t>
            </a:r>
            <a:r>
              <a:rPr lang="de-DE" sz="2000" b="1" dirty="0" err="1" smtClean="0"/>
              <a:t>Health</a:t>
            </a:r>
            <a:r>
              <a:rPr lang="de-DE" sz="2000" b="1" dirty="0" smtClean="0"/>
              <a:t> </a:t>
            </a:r>
            <a:r>
              <a:rPr lang="de-DE" sz="2000" b="1" dirty="0"/>
              <a:t>P</a:t>
            </a:r>
            <a:r>
              <a:rPr lang="de-DE" sz="2000" b="1" dirty="0" smtClean="0"/>
              <a:t>romotion </a:t>
            </a:r>
            <a:r>
              <a:rPr lang="de-DE" sz="2000" b="1" dirty="0" err="1" smtClean="0"/>
              <a:t>and</a:t>
            </a:r>
            <a:r>
              <a:rPr lang="de-DE" sz="2000" b="1" dirty="0" smtClean="0"/>
              <a:t>  </a:t>
            </a:r>
            <a:r>
              <a:rPr lang="de-DE" sz="2000" b="1" dirty="0" err="1" smtClean="0"/>
              <a:t>Prevention</a:t>
            </a:r>
            <a:r>
              <a:rPr lang="de-DE" sz="2000" b="1" dirty="0" smtClean="0"/>
              <a:t> </a:t>
            </a:r>
            <a:r>
              <a:rPr lang="de-DE" sz="2000" b="1" dirty="0"/>
              <a:t>E</a:t>
            </a:r>
            <a:r>
              <a:rPr lang="de-DE" sz="2000" b="1" dirty="0" smtClean="0"/>
              <a:t>ast </a:t>
            </a:r>
            <a:r>
              <a:rPr lang="de-DE" sz="2000" b="1" dirty="0" err="1" smtClean="0"/>
              <a:t>and</a:t>
            </a:r>
            <a:r>
              <a:rPr lang="de-DE" sz="2000" b="1" dirty="0" smtClean="0"/>
              <a:t> West“</a:t>
            </a:r>
            <a:br>
              <a:rPr lang="de-DE" sz="2000" b="1" dirty="0" smtClean="0"/>
            </a:br>
            <a:r>
              <a:rPr lang="de-DE" sz="2000" b="1" dirty="0" smtClean="0"/>
              <a:t>Double </a:t>
            </a:r>
            <a:r>
              <a:rPr lang="de-DE" sz="2000" b="1" dirty="0" err="1" smtClean="0"/>
              <a:t>Degree</a:t>
            </a:r>
            <a:r>
              <a:rPr lang="de-DE" sz="2000" b="1" dirty="0" smtClean="0"/>
              <a:t> Project</a:t>
            </a:r>
            <a:endParaRPr lang="de-DE" sz="2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030019"/>
          </a:xfrm>
        </p:spPr>
        <p:txBody>
          <a:bodyPr/>
          <a:lstStyle/>
          <a:p>
            <a:pPr marL="0" indent="0">
              <a:buNone/>
            </a:pPr>
            <a:r>
              <a:rPr lang="de-DE" b="1" dirty="0" smtClean="0"/>
              <a:t>The Double </a:t>
            </a:r>
            <a:r>
              <a:rPr lang="de-DE" b="1" dirty="0" err="1" smtClean="0"/>
              <a:t>Degree</a:t>
            </a:r>
            <a:r>
              <a:rPr lang="de-DE" b="1" dirty="0" smtClean="0"/>
              <a:t> Project</a:t>
            </a:r>
          </a:p>
          <a:p>
            <a:pPr marL="0" indent="0">
              <a:buNone/>
            </a:pPr>
            <a:r>
              <a:rPr lang="de-DE" dirty="0" smtClean="0"/>
              <a:t>Master </a:t>
            </a:r>
            <a:r>
              <a:rPr lang="de-DE" dirty="0" err="1" smtClean="0"/>
              <a:t>Degree</a:t>
            </a:r>
            <a:r>
              <a:rPr lang="de-DE" dirty="0" smtClean="0"/>
              <a:t> </a:t>
            </a:r>
          </a:p>
          <a:p>
            <a:pPr marL="0" indent="0">
              <a:buNone/>
            </a:pPr>
            <a:r>
              <a:rPr lang="de-DE" dirty="0" smtClean="0"/>
              <a:t>2017</a:t>
            </a:r>
            <a:endParaRPr lang="de-DE" dirty="0"/>
          </a:p>
          <a:p>
            <a:pPr marL="0" indent="0">
              <a:buNone/>
            </a:pPr>
            <a:r>
              <a:rPr lang="de-DE" dirty="0" err="1" smtClean="0"/>
              <a:t>big</a:t>
            </a:r>
            <a:r>
              <a:rPr lang="de-DE" dirty="0" smtClean="0"/>
              <a:t> Interest in </a:t>
            </a:r>
            <a:r>
              <a:rPr lang="de-DE" dirty="0" err="1" smtClean="0"/>
              <a:t>Intercultural</a:t>
            </a:r>
            <a:r>
              <a:rPr lang="de-DE" dirty="0" smtClean="0"/>
              <a:t> Exchange</a:t>
            </a:r>
          </a:p>
          <a:p>
            <a:pPr marL="0" indent="0">
              <a:buNone/>
            </a:pPr>
            <a:r>
              <a:rPr lang="de-DE" dirty="0" err="1" smtClean="0"/>
              <a:t>Students</a:t>
            </a:r>
            <a:r>
              <a:rPr lang="de-DE" dirty="0" smtClean="0"/>
              <a:t>, Professors </a:t>
            </a:r>
          </a:p>
          <a:p>
            <a:pPr marL="0" indent="0">
              <a:buNone/>
            </a:pPr>
            <a:r>
              <a:rPr lang="de-DE" dirty="0" smtClean="0"/>
              <a:t>Interest also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chinese</a:t>
            </a:r>
            <a:r>
              <a:rPr lang="de-DE" dirty="0" smtClean="0"/>
              <a:t> </a:t>
            </a:r>
            <a:r>
              <a:rPr lang="de-DE" dirty="0" err="1" smtClean="0"/>
              <a:t>Universities</a:t>
            </a:r>
            <a:r>
              <a:rPr lang="de-DE" dirty="0" smtClean="0"/>
              <a:t> </a:t>
            </a:r>
          </a:p>
          <a:p>
            <a:pPr marL="0" indent="0">
              <a:buNone/>
            </a:pPr>
            <a:r>
              <a:rPr lang="de-DE" dirty="0" smtClean="0"/>
              <a:t>University </a:t>
            </a:r>
            <a:r>
              <a:rPr lang="de-DE" dirty="0" err="1" smtClean="0"/>
              <a:t>supports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exchange</a:t>
            </a:r>
            <a:r>
              <a:rPr lang="de-DE" dirty="0" smtClean="0"/>
              <a:t> </a:t>
            </a:r>
            <a:r>
              <a:rPr lang="de-DE" dirty="0" err="1" smtClean="0"/>
              <a:t>program</a:t>
            </a:r>
            <a:endParaRPr lang="de-DE" dirty="0" smtClean="0"/>
          </a:p>
          <a:p>
            <a:pPr marL="0" indent="0">
              <a:buNone/>
            </a:pPr>
            <a:r>
              <a:rPr lang="de-DE" dirty="0" err="1" smtClean="0"/>
              <a:t>Lessons</a:t>
            </a:r>
            <a:r>
              <a:rPr lang="de-DE" dirty="0" smtClean="0"/>
              <a:t> in Germany </a:t>
            </a:r>
            <a:r>
              <a:rPr lang="de-DE" dirty="0" err="1" smtClean="0"/>
              <a:t>and</a:t>
            </a:r>
            <a:r>
              <a:rPr lang="de-DE" dirty="0" smtClean="0"/>
              <a:t> China </a:t>
            </a:r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19962" cy="838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1856-8183-4E22-BAE1-DCDF673DA55C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507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157592" cy="576064"/>
          </a:xfrm>
        </p:spPr>
        <p:txBody>
          <a:bodyPr>
            <a:normAutofit/>
          </a:bodyPr>
          <a:lstStyle/>
          <a:p>
            <a:r>
              <a:rPr lang="de-DE" sz="2000" b="1" dirty="0" smtClean="0"/>
              <a:t>„</a:t>
            </a:r>
            <a:r>
              <a:rPr lang="de-DE" sz="2000" b="1" dirty="0" err="1" smtClean="0"/>
              <a:t>Mind</a:t>
            </a:r>
            <a:r>
              <a:rPr lang="de-DE" sz="2000" b="1" dirty="0" smtClean="0"/>
              <a:t> Body </a:t>
            </a:r>
            <a:r>
              <a:rPr lang="de-DE" sz="2000" b="1" dirty="0" err="1" smtClean="0"/>
              <a:t>Health</a:t>
            </a:r>
            <a:r>
              <a:rPr lang="de-DE" sz="2000" b="1" dirty="0" smtClean="0"/>
              <a:t>:  </a:t>
            </a:r>
            <a:r>
              <a:rPr lang="de-DE" sz="2000" b="1" dirty="0" err="1" smtClean="0"/>
              <a:t>Health</a:t>
            </a:r>
            <a:r>
              <a:rPr lang="de-DE" sz="2000" b="1" dirty="0" smtClean="0"/>
              <a:t> </a:t>
            </a:r>
            <a:r>
              <a:rPr lang="de-DE" sz="2000" b="1" dirty="0"/>
              <a:t>P</a:t>
            </a:r>
            <a:r>
              <a:rPr lang="de-DE" sz="2000" b="1" dirty="0" smtClean="0"/>
              <a:t>romotion </a:t>
            </a:r>
            <a:r>
              <a:rPr lang="de-DE" sz="2000" b="1" dirty="0" err="1" smtClean="0"/>
              <a:t>and</a:t>
            </a:r>
            <a:r>
              <a:rPr lang="de-DE" sz="2000" b="1" dirty="0" smtClean="0"/>
              <a:t>  </a:t>
            </a:r>
            <a:r>
              <a:rPr lang="de-DE" sz="2000" b="1" dirty="0" err="1" smtClean="0"/>
              <a:t>Prevention</a:t>
            </a:r>
            <a:r>
              <a:rPr lang="de-DE" sz="2000" b="1" dirty="0" smtClean="0"/>
              <a:t> </a:t>
            </a:r>
            <a:r>
              <a:rPr lang="de-DE" sz="2000" b="1" dirty="0"/>
              <a:t>E</a:t>
            </a:r>
            <a:r>
              <a:rPr lang="de-DE" sz="2000" b="1" dirty="0" smtClean="0"/>
              <a:t>ast </a:t>
            </a:r>
            <a:r>
              <a:rPr lang="de-DE" sz="2000" b="1" dirty="0" err="1" smtClean="0"/>
              <a:t>and</a:t>
            </a:r>
            <a:r>
              <a:rPr lang="de-DE" sz="2000" b="1" dirty="0" smtClean="0"/>
              <a:t> West“</a:t>
            </a:r>
            <a:endParaRPr lang="de-DE" sz="2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0300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Mind Body Health </a:t>
            </a:r>
            <a:r>
              <a:rPr lang="en-US" dirty="0" smtClean="0"/>
              <a:t>Academy </a:t>
            </a:r>
          </a:p>
          <a:p>
            <a:pPr marL="0" indent="0">
              <a:buNone/>
            </a:pPr>
            <a:r>
              <a:rPr lang="en-US" sz="2400" dirty="0" smtClean="0"/>
              <a:t>In cooperation with</a:t>
            </a:r>
          </a:p>
          <a:p>
            <a:r>
              <a:rPr lang="en-US" sz="2400" dirty="0" smtClean="0"/>
              <a:t>ZWW = Center of Scientific Professional Development</a:t>
            </a:r>
            <a:endParaRPr lang="en-US" sz="2400" dirty="0"/>
          </a:p>
          <a:p>
            <a:r>
              <a:rPr lang="en-US" sz="2400" dirty="0" smtClean="0"/>
              <a:t>IGP = Institute for Health </a:t>
            </a:r>
            <a:r>
              <a:rPr lang="en-US" sz="2400" dirty="0"/>
              <a:t>R</a:t>
            </a:r>
            <a:r>
              <a:rPr lang="en-US" sz="2400" dirty="0" smtClean="0"/>
              <a:t>esearch and Prevention</a:t>
            </a:r>
            <a:endParaRPr lang="en-US" sz="2400" dirty="0"/>
          </a:p>
          <a:p>
            <a:pPr marL="0" indent="0">
              <a:buNone/>
            </a:pPr>
            <a:r>
              <a:rPr lang="en-US" sz="2000" dirty="0" smtClean="0"/>
              <a:t>Institutes for further </a:t>
            </a:r>
            <a:r>
              <a:rPr lang="en-US" sz="2000" dirty="0"/>
              <a:t>E</a:t>
            </a:r>
            <a:r>
              <a:rPr lang="en-US" sz="2000" dirty="0" smtClean="0"/>
              <a:t>ducation at </a:t>
            </a:r>
            <a:r>
              <a:rPr lang="en-US" sz="2000" dirty="0"/>
              <a:t>the University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Contact </a:t>
            </a:r>
            <a:r>
              <a:rPr lang="en-US" dirty="0"/>
              <a:t>Study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Training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Seminars</a:t>
            </a:r>
            <a:endParaRPr lang="en-US" dirty="0"/>
          </a:p>
          <a:p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19962" cy="838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1856-8183-4E22-BAE1-DCDF673DA55C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266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157592" cy="576064"/>
          </a:xfrm>
        </p:spPr>
        <p:txBody>
          <a:bodyPr>
            <a:normAutofit/>
          </a:bodyPr>
          <a:lstStyle/>
          <a:p>
            <a:r>
              <a:rPr lang="de-DE" sz="2000" b="1" dirty="0" smtClean="0"/>
              <a:t>„</a:t>
            </a:r>
            <a:r>
              <a:rPr lang="de-DE" sz="2000" b="1" dirty="0" err="1" smtClean="0"/>
              <a:t>Mind</a:t>
            </a:r>
            <a:r>
              <a:rPr lang="de-DE" sz="2000" b="1" dirty="0" smtClean="0"/>
              <a:t> Body </a:t>
            </a:r>
            <a:r>
              <a:rPr lang="de-DE" sz="2000" b="1" dirty="0" err="1" smtClean="0"/>
              <a:t>Health</a:t>
            </a:r>
            <a:r>
              <a:rPr lang="de-DE" sz="2000" b="1" dirty="0" smtClean="0"/>
              <a:t>:  </a:t>
            </a:r>
            <a:r>
              <a:rPr lang="de-DE" sz="2000" b="1" dirty="0" err="1" smtClean="0"/>
              <a:t>Health</a:t>
            </a:r>
            <a:r>
              <a:rPr lang="de-DE" sz="2000" b="1" dirty="0" smtClean="0"/>
              <a:t> </a:t>
            </a:r>
            <a:r>
              <a:rPr lang="de-DE" sz="2000" b="1" dirty="0"/>
              <a:t>P</a:t>
            </a:r>
            <a:r>
              <a:rPr lang="de-DE" sz="2000" b="1" dirty="0" smtClean="0"/>
              <a:t>romotion </a:t>
            </a:r>
            <a:r>
              <a:rPr lang="de-DE" sz="2000" b="1" dirty="0" err="1" smtClean="0"/>
              <a:t>and</a:t>
            </a:r>
            <a:r>
              <a:rPr lang="de-DE" sz="2000" b="1" dirty="0" smtClean="0"/>
              <a:t>  </a:t>
            </a:r>
            <a:r>
              <a:rPr lang="de-DE" sz="2000" b="1" dirty="0" err="1" smtClean="0"/>
              <a:t>Prevention</a:t>
            </a:r>
            <a:r>
              <a:rPr lang="de-DE" sz="2000" b="1" dirty="0" smtClean="0"/>
              <a:t> </a:t>
            </a:r>
            <a:r>
              <a:rPr lang="de-DE" sz="2000" b="1" dirty="0"/>
              <a:t>E</a:t>
            </a:r>
            <a:r>
              <a:rPr lang="de-DE" sz="2000" b="1" dirty="0" smtClean="0"/>
              <a:t>ast </a:t>
            </a:r>
            <a:r>
              <a:rPr lang="de-DE" sz="2000" b="1" dirty="0" err="1" smtClean="0"/>
              <a:t>and</a:t>
            </a:r>
            <a:r>
              <a:rPr lang="de-DE" sz="2000" b="1" dirty="0" smtClean="0"/>
              <a:t> West“</a:t>
            </a:r>
            <a:endParaRPr lang="de-DE" sz="2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03001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/>
              <a:t>Mind Body Health Academy</a:t>
            </a:r>
          </a:p>
          <a:p>
            <a:pPr marL="0" indent="0">
              <a:buNone/>
            </a:pPr>
            <a:r>
              <a:rPr lang="en-US" sz="2600" dirty="0"/>
              <a:t>Health Qigong Contact Study</a:t>
            </a:r>
          </a:p>
          <a:p>
            <a:pPr marL="0" indent="0">
              <a:buNone/>
            </a:pPr>
            <a:r>
              <a:rPr lang="en-US" sz="2600" dirty="0"/>
              <a:t>Experiences 2009 -2012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5100" b="1" dirty="0"/>
              <a:t>Health Qigong Trainer </a:t>
            </a:r>
          </a:p>
          <a:p>
            <a:pPr marL="0" indent="0">
              <a:buNone/>
            </a:pPr>
            <a:r>
              <a:rPr lang="en-US" sz="3800" dirty="0"/>
              <a:t>(according to the guideline of the statutory health insurance)</a:t>
            </a:r>
          </a:p>
          <a:p>
            <a:pPr marL="0" indent="0">
              <a:buNone/>
            </a:pPr>
            <a:r>
              <a:rPr lang="en-US" sz="4400" dirty="0"/>
              <a:t>44 Days 400 hours </a:t>
            </a:r>
            <a:endParaRPr lang="en-US" sz="4400" dirty="0" smtClean="0"/>
          </a:p>
          <a:p>
            <a:pPr marL="0" indent="0">
              <a:buNone/>
            </a:pPr>
            <a:r>
              <a:rPr lang="en-US" sz="3800" dirty="0" smtClean="0"/>
              <a:t>(</a:t>
            </a:r>
            <a:r>
              <a:rPr lang="en-US" sz="3800" dirty="0"/>
              <a:t>300 hours Training minimum, 2 years, </a:t>
            </a:r>
            <a:endParaRPr lang="en-US" sz="3800" dirty="0" smtClean="0"/>
          </a:p>
          <a:p>
            <a:pPr marL="0" indent="0">
              <a:buNone/>
            </a:pPr>
            <a:r>
              <a:rPr lang="en-US" sz="3800" dirty="0" smtClean="0"/>
              <a:t>demanded </a:t>
            </a:r>
            <a:r>
              <a:rPr lang="en-US" sz="3800" dirty="0"/>
              <a:t>by the health insurance)</a:t>
            </a:r>
          </a:p>
          <a:p>
            <a:pPr marL="0" indent="0">
              <a:buNone/>
            </a:pPr>
            <a:r>
              <a:rPr lang="en-US" sz="3800" dirty="0"/>
              <a:t>200 hours supervised practice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5100" b="1" dirty="0"/>
              <a:t>Health Qigong Teacher </a:t>
            </a:r>
            <a:endParaRPr lang="en-US" sz="5100" b="1" dirty="0" smtClean="0"/>
          </a:p>
          <a:p>
            <a:pPr marL="0" indent="0">
              <a:buNone/>
            </a:pPr>
            <a:r>
              <a:rPr lang="en-US" sz="3800" dirty="0" smtClean="0"/>
              <a:t>(</a:t>
            </a:r>
            <a:r>
              <a:rPr lang="en-US" sz="3800" dirty="0"/>
              <a:t>requirement Health Qigong Trainer)</a:t>
            </a:r>
          </a:p>
          <a:p>
            <a:pPr marL="0" indent="0">
              <a:buNone/>
            </a:pPr>
            <a:r>
              <a:rPr lang="en-US" sz="4400" dirty="0"/>
              <a:t>400 hours inclusive supervision (3 years)</a:t>
            </a:r>
          </a:p>
          <a:p>
            <a:pPr marL="0" indent="0">
              <a:buNone/>
            </a:pPr>
            <a:r>
              <a:rPr lang="en-US" sz="4400" dirty="0"/>
              <a:t> </a:t>
            </a:r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19962" cy="838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1856-8183-4E22-BAE1-DCDF673DA55C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330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157592" cy="576064"/>
          </a:xfrm>
        </p:spPr>
        <p:txBody>
          <a:bodyPr>
            <a:normAutofit/>
          </a:bodyPr>
          <a:lstStyle/>
          <a:p>
            <a:r>
              <a:rPr lang="de-DE" sz="2000" b="1" dirty="0" smtClean="0"/>
              <a:t>„</a:t>
            </a:r>
            <a:r>
              <a:rPr lang="de-DE" sz="2000" b="1" dirty="0" err="1" smtClean="0"/>
              <a:t>Mind</a:t>
            </a:r>
            <a:r>
              <a:rPr lang="de-DE" sz="2000" b="1" dirty="0" smtClean="0"/>
              <a:t> Body </a:t>
            </a:r>
            <a:r>
              <a:rPr lang="de-DE" sz="2000" b="1" dirty="0" err="1" smtClean="0"/>
              <a:t>Health</a:t>
            </a:r>
            <a:r>
              <a:rPr lang="de-DE" sz="2000" b="1" dirty="0" smtClean="0"/>
              <a:t>:  </a:t>
            </a:r>
            <a:r>
              <a:rPr lang="de-DE" sz="2000" b="1" dirty="0" err="1" smtClean="0"/>
              <a:t>Health</a:t>
            </a:r>
            <a:r>
              <a:rPr lang="de-DE" sz="2000" b="1" dirty="0" smtClean="0"/>
              <a:t> </a:t>
            </a:r>
            <a:r>
              <a:rPr lang="de-DE" sz="2000" b="1" dirty="0"/>
              <a:t>P</a:t>
            </a:r>
            <a:r>
              <a:rPr lang="de-DE" sz="2000" b="1" dirty="0" smtClean="0"/>
              <a:t>romotion </a:t>
            </a:r>
            <a:r>
              <a:rPr lang="de-DE" sz="2000" b="1" dirty="0" err="1" smtClean="0"/>
              <a:t>and</a:t>
            </a:r>
            <a:r>
              <a:rPr lang="de-DE" sz="2000" b="1" dirty="0" smtClean="0"/>
              <a:t>  </a:t>
            </a:r>
            <a:r>
              <a:rPr lang="de-DE" sz="2000" b="1" dirty="0" err="1" smtClean="0"/>
              <a:t>Prevention</a:t>
            </a:r>
            <a:r>
              <a:rPr lang="de-DE" sz="2000" b="1" dirty="0" smtClean="0"/>
              <a:t> </a:t>
            </a:r>
            <a:r>
              <a:rPr lang="de-DE" sz="2000" b="1" dirty="0"/>
              <a:t>E</a:t>
            </a:r>
            <a:r>
              <a:rPr lang="de-DE" sz="2000" b="1" dirty="0" smtClean="0"/>
              <a:t>ast </a:t>
            </a:r>
            <a:r>
              <a:rPr lang="de-DE" sz="2000" b="1" dirty="0" err="1" smtClean="0"/>
              <a:t>and</a:t>
            </a:r>
            <a:r>
              <a:rPr lang="de-DE" sz="2000" b="1" dirty="0" smtClean="0"/>
              <a:t> West“</a:t>
            </a:r>
            <a:endParaRPr lang="de-DE" sz="2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030019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ea typeface="Calibri"/>
                <a:cs typeface="Times New Roman"/>
              </a:rPr>
              <a:t>Mind B</a:t>
            </a:r>
            <a:r>
              <a:rPr lang="en-US" sz="4000" b="1" dirty="0" smtClean="0">
                <a:ea typeface="Calibri"/>
                <a:cs typeface="Times New Roman"/>
              </a:rPr>
              <a:t>ody Health </a:t>
            </a:r>
            <a:r>
              <a:rPr lang="en-US" sz="4000" b="1" dirty="0">
                <a:ea typeface="Calibri"/>
                <a:cs typeface="Times New Roman"/>
              </a:rPr>
              <a:t>Academy</a:t>
            </a:r>
            <a:endParaRPr lang="de-DE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dirty="0">
                <a:ea typeface="Calibri"/>
                <a:cs typeface="Times New Roman"/>
              </a:rPr>
              <a:t>The SMART- Program (24 Days)             32 ECTS </a:t>
            </a:r>
            <a:endParaRPr lang="de-DE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6600" b="1" i="1" dirty="0">
                <a:ea typeface="Calibri"/>
                <a:cs typeface="Times New Roman"/>
              </a:rPr>
              <a:t>S </a:t>
            </a:r>
            <a:r>
              <a:rPr lang="en-US" sz="4400" dirty="0" err="1">
                <a:ea typeface="Calibri"/>
                <a:cs typeface="Times New Roman"/>
              </a:rPr>
              <a:t>tressmanagement</a:t>
            </a:r>
            <a:endParaRPr lang="de-DE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6600" b="1" dirty="0">
                <a:ea typeface="Calibri"/>
                <a:cs typeface="Times New Roman"/>
              </a:rPr>
              <a:t>M</a:t>
            </a:r>
            <a:r>
              <a:rPr lang="en-US" dirty="0">
                <a:ea typeface="Calibri"/>
                <a:cs typeface="Times New Roman"/>
              </a:rPr>
              <a:t>ultimodal and </a:t>
            </a:r>
            <a:r>
              <a:rPr lang="en-US" sz="4000" b="1" dirty="0">
                <a:ea typeface="Calibri"/>
                <a:cs typeface="Times New Roman"/>
              </a:rPr>
              <a:t>M</a:t>
            </a:r>
            <a:r>
              <a:rPr lang="en-US" dirty="0">
                <a:ea typeface="Calibri"/>
                <a:cs typeface="Times New Roman"/>
              </a:rPr>
              <a:t>editation</a:t>
            </a:r>
            <a:endParaRPr lang="de-DE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6600" b="1" dirty="0" err="1">
                <a:ea typeface="Calibri"/>
                <a:cs typeface="Times New Roman"/>
              </a:rPr>
              <a:t>A</a:t>
            </a:r>
            <a:r>
              <a:rPr lang="en-US" dirty="0" err="1">
                <a:ea typeface="Calibri"/>
                <a:cs typeface="Times New Roman"/>
              </a:rPr>
              <a:t>tem</a:t>
            </a:r>
            <a:r>
              <a:rPr lang="en-US" dirty="0">
                <a:ea typeface="Calibri"/>
                <a:cs typeface="Times New Roman"/>
              </a:rPr>
              <a:t> (Breathing), </a:t>
            </a:r>
            <a:r>
              <a:rPr lang="en-US" sz="4000" b="1" dirty="0">
                <a:ea typeface="Calibri"/>
                <a:cs typeface="Times New Roman"/>
              </a:rPr>
              <a:t>A</a:t>
            </a:r>
            <a:r>
              <a:rPr lang="en-US" dirty="0">
                <a:ea typeface="Calibri"/>
                <a:cs typeface="Times New Roman"/>
              </a:rPr>
              <a:t>cceptance (ACT), </a:t>
            </a:r>
            <a:endParaRPr lang="de-DE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6600" b="1" dirty="0">
                <a:ea typeface="Calibri"/>
                <a:cs typeface="Times New Roman"/>
              </a:rPr>
              <a:t>R</a:t>
            </a:r>
            <a:r>
              <a:rPr lang="en-US" dirty="0">
                <a:ea typeface="Calibri"/>
                <a:cs typeface="Times New Roman"/>
              </a:rPr>
              <a:t>esiliency und </a:t>
            </a:r>
            <a:r>
              <a:rPr lang="en-US" sz="4000" b="1" dirty="0">
                <a:ea typeface="Calibri"/>
                <a:cs typeface="Times New Roman"/>
              </a:rPr>
              <a:t>R</a:t>
            </a:r>
            <a:r>
              <a:rPr lang="en-US" dirty="0">
                <a:ea typeface="Calibri"/>
                <a:cs typeface="Times New Roman"/>
              </a:rPr>
              <a:t>esources</a:t>
            </a:r>
            <a:endParaRPr lang="de-DE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6600" b="1" dirty="0">
                <a:ea typeface="Calibri"/>
                <a:cs typeface="Times New Roman"/>
              </a:rPr>
              <a:t>T</a:t>
            </a:r>
            <a:r>
              <a:rPr lang="en-US" sz="4400" dirty="0">
                <a:ea typeface="Calibri"/>
                <a:cs typeface="Times New Roman"/>
              </a:rPr>
              <a:t>raining</a:t>
            </a:r>
            <a:endParaRPr lang="de-DE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19962" cy="838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1856-8183-4E22-BAE1-DCDF673DA55C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507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157592" cy="576064"/>
          </a:xfrm>
        </p:spPr>
        <p:txBody>
          <a:bodyPr>
            <a:normAutofit/>
          </a:bodyPr>
          <a:lstStyle/>
          <a:p>
            <a:r>
              <a:rPr lang="de-DE" sz="2000" b="1" dirty="0" smtClean="0"/>
              <a:t>„</a:t>
            </a:r>
            <a:r>
              <a:rPr lang="de-DE" sz="2000" b="1" dirty="0" err="1" smtClean="0"/>
              <a:t>Mind</a:t>
            </a:r>
            <a:r>
              <a:rPr lang="de-DE" sz="2000" b="1" dirty="0" smtClean="0"/>
              <a:t> Body </a:t>
            </a:r>
            <a:r>
              <a:rPr lang="de-DE" sz="2000" b="1" dirty="0" err="1" smtClean="0"/>
              <a:t>Health</a:t>
            </a:r>
            <a:r>
              <a:rPr lang="de-DE" sz="2000" b="1" dirty="0" smtClean="0"/>
              <a:t>:  </a:t>
            </a:r>
            <a:r>
              <a:rPr lang="de-DE" sz="2000" b="1" dirty="0" err="1" smtClean="0"/>
              <a:t>Health</a:t>
            </a:r>
            <a:r>
              <a:rPr lang="de-DE" sz="2000" b="1" dirty="0" smtClean="0"/>
              <a:t> </a:t>
            </a:r>
            <a:r>
              <a:rPr lang="de-DE" sz="2000" b="1" dirty="0"/>
              <a:t>P</a:t>
            </a:r>
            <a:r>
              <a:rPr lang="de-DE" sz="2000" b="1" dirty="0" smtClean="0"/>
              <a:t>romotion </a:t>
            </a:r>
            <a:r>
              <a:rPr lang="de-DE" sz="2000" b="1" dirty="0" err="1" smtClean="0"/>
              <a:t>and</a:t>
            </a:r>
            <a:r>
              <a:rPr lang="de-DE" sz="2000" b="1" dirty="0" smtClean="0"/>
              <a:t>  </a:t>
            </a:r>
            <a:r>
              <a:rPr lang="de-DE" sz="2000" b="1" dirty="0" err="1" smtClean="0"/>
              <a:t>Prevention</a:t>
            </a:r>
            <a:r>
              <a:rPr lang="de-DE" sz="2000" b="1" dirty="0" smtClean="0"/>
              <a:t> </a:t>
            </a:r>
            <a:r>
              <a:rPr lang="de-DE" sz="2000" b="1" dirty="0"/>
              <a:t>E</a:t>
            </a:r>
            <a:r>
              <a:rPr lang="de-DE" sz="2000" b="1" dirty="0" smtClean="0"/>
              <a:t>ast </a:t>
            </a:r>
            <a:r>
              <a:rPr lang="de-DE" sz="2000" b="1" dirty="0" err="1" smtClean="0"/>
              <a:t>and</a:t>
            </a:r>
            <a:r>
              <a:rPr lang="de-DE" sz="2000" b="1" dirty="0" smtClean="0"/>
              <a:t> West“</a:t>
            </a:r>
            <a:endParaRPr lang="de-DE" sz="2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03001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400" b="1" dirty="0"/>
              <a:t>The </a:t>
            </a:r>
            <a:r>
              <a:rPr lang="en-US" sz="3400" b="1" dirty="0" smtClean="0"/>
              <a:t>Mind </a:t>
            </a:r>
            <a:r>
              <a:rPr lang="en-US" sz="3400" b="1" dirty="0"/>
              <a:t>Body Health </a:t>
            </a:r>
            <a:r>
              <a:rPr lang="en-US" sz="3400" b="1" dirty="0" smtClean="0"/>
              <a:t>Journal</a:t>
            </a:r>
          </a:p>
          <a:p>
            <a:pPr marL="0" indent="0">
              <a:buNone/>
            </a:pPr>
            <a:r>
              <a:rPr lang="en-US" sz="2900" dirty="0" smtClean="0"/>
              <a:t>Start  </a:t>
            </a:r>
            <a:r>
              <a:rPr lang="en-US" sz="2900" dirty="0"/>
              <a:t>End of </a:t>
            </a:r>
            <a:r>
              <a:rPr lang="en-US" sz="2900" dirty="0" smtClean="0"/>
              <a:t>2015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400" b="1" dirty="0"/>
              <a:t>Scientific Papers (Bridge and dialog in between researchers in east and west)</a:t>
            </a:r>
          </a:p>
          <a:p>
            <a:pPr marL="0" indent="0">
              <a:buNone/>
            </a:pPr>
            <a:r>
              <a:rPr lang="en-US" sz="3400" b="1" dirty="0"/>
              <a:t>Exchange of Experiences in Learning and Teaching Mind Body  Health  Interventions</a:t>
            </a:r>
          </a:p>
          <a:p>
            <a:pPr marL="0" indent="0">
              <a:buNone/>
            </a:pPr>
            <a:r>
              <a:rPr lang="en-US" sz="3400" b="1" dirty="0"/>
              <a:t>Connecting the knowledge of the Traditional Chinese Medicine and the western approaches to health promotion and prevention</a:t>
            </a:r>
          </a:p>
          <a:p>
            <a:pPr marL="0" indent="0">
              <a:buNone/>
            </a:pPr>
            <a:r>
              <a:rPr lang="en-US" sz="3400" b="1" dirty="0"/>
              <a:t>Information about Health Qigong and Mind Body Health </a:t>
            </a:r>
            <a:r>
              <a:rPr lang="en-US" sz="3400" b="1" dirty="0" smtClean="0"/>
              <a:t>Interventions  </a:t>
            </a:r>
            <a:r>
              <a:rPr lang="en-US" sz="3400" b="1" dirty="0"/>
              <a:t>in other countries  </a:t>
            </a:r>
          </a:p>
          <a:p>
            <a:pPr marL="0" indent="0">
              <a:buNone/>
            </a:pPr>
            <a:endParaRPr lang="en-US" sz="3400" dirty="0"/>
          </a:p>
          <a:p>
            <a:pPr marL="0" indent="0">
              <a:buNone/>
            </a:pPr>
            <a:r>
              <a:rPr lang="en-US" dirty="0"/>
              <a:t>Languages: German, English, Chinese, </a:t>
            </a:r>
          </a:p>
          <a:p>
            <a:pPr marL="0" indent="0">
              <a:buNone/>
            </a:pPr>
            <a:r>
              <a:rPr lang="en-US" dirty="0"/>
              <a:t>French and Spanish </a:t>
            </a:r>
            <a:r>
              <a:rPr lang="en-US" dirty="0" smtClean="0"/>
              <a:t>(hopefully)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19962" cy="838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1856-8183-4E22-BAE1-DCDF673DA55C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507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157592" cy="576064"/>
          </a:xfrm>
        </p:spPr>
        <p:txBody>
          <a:bodyPr>
            <a:normAutofit/>
          </a:bodyPr>
          <a:lstStyle/>
          <a:p>
            <a:r>
              <a:rPr lang="de-DE" sz="2000" b="1" dirty="0" smtClean="0"/>
              <a:t>„</a:t>
            </a:r>
            <a:r>
              <a:rPr lang="de-DE" sz="2000" b="1" dirty="0" err="1" smtClean="0"/>
              <a:t>Mind</a:t>
            </a:r>
            <a:r>
              <a:rPr lang="de-DE" sz="2000" b="1" dirty="0" smtClean="0"/>
              <a:t> Body </a:t>
            </a:r>
            <a:r>
              <a:rPr lang="de-DE" sz="2000" b="1" dirty="0" err="1" smtClean="0"/>
              <a:t>Health</a:t>
            </a:r>
            <a:r>
              <a:rPr lang="de-DE" sz="2000" b="1" dirty="0" smtClean="0"/>
              <a:t>:  </a:t>
            </a:r>
            <a:r>
              <a:rPr lang="de-DE" sz="2000" b="1" dirty="0" err="1" smtClean="0"/>
              <a:t>Health</a:t>
            </a:r>
            <a:r>
              <a:rPr lang="de-DE" sz="2000" b="1" dirty="0" smtClean="0"/>
              <a:t> </a:t>
            </a:r>
            <a:r>
              <a:rPr lang="de-DE" sz="2000" b="1" dirty="0"/>
              <a:t>P</a:t>
            </a:r>
            <a:r>
              <a:rPr lang="de-DE" sz="2000" b="1" dirty="0" smtClean="0"/>
              <a:t>romotion </a:t>
            </a:r>
            <a:r>
              <a:rPr lang="de-DE" sz="2000" b="1" dirty="0" err="1" smtClean="0"/>
              <a:t>and</a:t>
            </a:r>
            <a:r>
              <a:rPr lang="de-DE" sz="2000" b="1" dirty="0" smtClean="0"/>
              <a:t>  </a:t>
            </a:r>
            <a:r>
              <a:rPr lang="de-DE" sz="2000" b="1" dirty="0" err="1" smtClean="0"/>
              <a:t>Prevention</a:t>
            </a:r>
            <a:r>
              <a:rPr lang="de-DE" sz="2000" b="1" dirty="0" smtClean="0"/>
              <a:t> </a:t>
            </a:r>
            <a:r>
              <a:rPr lang="de-DE" sz="2000" b="1" dirty="0"/>
              <a:t>E</a:t>
            </a:r>
            <a:r>
              <a:rPr lang="de-DE" sz="2000" b="1" dirty="0" smtClean="0"/>
              <a:t>ast </a:t>
            </a:r>
            <a:r>
              <a:rPr lang="de-DE" sz="2000" b="1" dirty="0" err="1" smtClean="0"/>
              <a:t>and</a:t>
            </a:r>
            <a:r>
              <a:rPr lang="de-DE" sz="2000" b="1" dirty="0" smtClean="0"/>
              <a:t> West“</a:t>
            </a:r>
            <a:endParaRPr lang="de-DE" sz="2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030019"/>
          </a:xfrm>
        </p:spPr>
        <p:txBody>
          <a:bodyPr/>
          <a:lstStyle/>
          <a:p>
            <a:r>
              <a:rPr lang="en-US" dirty="0"/>
              <a:t>Prevention is essential for the health care systems</a:t>
            </a:r>
            <a:endParaRPr lang="de-DE" dirty="0"/>
          </a:p>
          <a:p>
            <a:r>
              <a:rPr lang="en-US" dirty="0"/>
              <a:t>It </a:t>
            </a:r>
            <a:r>
              <a:rPr lang="en-US" dirty="0" smtClean="0"/>
              <a:t>can be </a:t>
            </a:r>
            <a:r>
              <a:rPr lang="en-US" dirty="0"/>
              <a:t>a way to be more aware of oneself and </a:t>
            </a:r>
            <a:r>
              <a:rPr lang="en-US" dirty="0" smtClean="0"/>
              <a:t>being mindful in </a:t>
            </a:r>
            <a:r>
              <a:rPr lang="en-US" dirty="0"/>
              <a:t>the world</a:t>
            </a:r>
            <a:endParaRPr lang="de-DE" dirty="0"/>
          </a:p>
          <a:p>
            <a:r>
              <a:rPr lang="en-US" dirty="0"/>
              <a:t>Health qigong is </a:t>
            </a:r>
            <a:r>
              <a:rPr lang="en-US" dirty="0" smtClean="0"/>
              <a:t>a gift for </a:t>
            </a:r>
            <a:r>
              <a:rPr lang="en-US" dirty="0"/>
              <a:t>movement, mindful breathing and meditation</a:t>
            </a:r>
            <a:endParaRPr lang="de-DE" dirty="0"/>
          </a:p>
          <a:p>
            <a:r>
              <a:rPr lang="en-US" dirty="0"/>
              <a:t>Learning from each other to promote health brings people together in a peaceful way</a:t>
            </a:r>
            <a:endParaRPr lang="de-DE" dirty="0"/>
          </a:p>
          <a:p>
            <a:r>
              <a:rPr lang="en-US" dirty="0"/>
              <a:t>this is what the world needs today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19962" cy="838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1856-8183-4E22-BAE1-DCDF673DA55C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507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157592" cy="576064"/>
          </a:xfrm>
        </p:spPr>
        <p:txBody>
          <a:bodyPr>
            <a:normAutofit/>
          </a:bodyPr>
          <a:lstStyle/>
          <a:p>
            <a:r>
              <a:rPr lang="de-DE" sz="2000" b="1" dirty="0" smtClean="0"/>
              <a:t>„</a:t>
            </a:r>
            <a:r>
              <a:rPr lang="de-DE" sz="2000" b="1" dirty="0" err="1" smtClean="0"/>
              <a:t>Mind</a:t>
            </a:r>
            <a:r>
              <a:rPr lang="de-DE" sz="2000" b="1" dirty="0" smtClean="0"/>
              <a:t> Body </a:t>
            </a:r>
            <a:r>
              <a:rPr lang="de-DE" sz="2000" b="1" dirty="0" err="1" smtClean="0"/>
              <a:t>Health</a:t>
            </a:r>
            <a:r>
              <a:rPr lang="de-DE" sz="2000" b="1" dirty="0" smtClean="0"/>
              <a:t>:  </a:t>
            </a:r>
            <a:r>
              <a:rPr lang="de-DE" sz="2000" b="1" dirty="0" err="1" smtClean="0"/>
              <a:t>Health</a:t>
            </a:r>
            <a:r>
              <a:rPr lang="de-DE" sz="2000" b="1" dirty="0" smtClean="0"/>
              <a:t> </a:t>
            </a:r>
            <a:r>
              <a:rPr lang="de-DE" sz="2000" b="1" dirty="0"/>
              <a:t>P</a:t>
            </a:r>
            <a:r>
              <a:rPr lang="de-DE" sz="2000" b="1" dirty="0" smtClean="0"/>
              <a:t>romotion </a:t>
            </a:r>
            <a:r>
              <a:rPr lang="de-DE" sz="2000" b="1" dirty="0" err="1" smtClean="0"/>
              <a:t>and</a:t>
            </a:r>
            <a:r>
              <a:rPr lang="de-DE" sz="2000" b="1" dirty="0" smtClean="0"/>
              <a:t>  </a:t>
            </a:r>
            <a:r>
              <a:rPr lang="de-DE" sz="2000" b="1" dirty="0" err="1" smtClean="0"/>
              <a:t>Prevention</a:t>
            </a:r>
            <a:r>
              <a:rPr lang="de-DE" sz="2000" b="1" dirty="0" smtClean="0"/>
              <a:t> </a:t>
            </a:r>
            <a:r>
              <a:rPr lang="de-DE" sz="2000" b="1" dirty="0"/>
              <a:t>E</a:t>
            </a:r>
            <a:r>
              <a:rPr lang="de-DE" sz="2000" b="1" dirty="0" smtClean="0"/>
              <a:t>ast </a:t>
            </a:r>
            <a:r>
              <a:rPr lang="de-DE" sz="2000" b="1" dirty="0" err="1" smtClean="0"/>
              <a:t>and</a:t>
            </a:r>
            <a:r>
              <a:rPr lang="de-DE" sz="2000" b="1" dirty="0" smtClean="0"/>
              <a:t> West“</a:t>
            </a:r>
            <a:endParaRPr lang="de-DE" sz="2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030019"/>
          </a:xfrm>
        </p:spPr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sz="4800" b="1" dirty="0" err="1" smtClean="0"/>
              <a:t>Thank</a:t>
            </a:r>
            <a:r>
              <a:rPr lang="de-DE" sz="4800" b="1" dirty="0" smtClean="0"/>
              <a:t> </a:t>
            </a:r>
            <a:r>
              <a:rPr lang="de-DE" sz="4800" b="1" dirty="0" err="1" smtClean="0"/>
              <a:t>You</a:t>
            </a:r>
            <a:r>
              <a:rPr lang="de-DE" sz="4800" b="1" dirty="0" smtClean="0"/>
              <a:t> </a:t>
            </a:r>
          </a:p>
          <a:p>
            <a:pPr marL="0" indent="0" algn="ctr">
              <a:buNone/>
            </a:pPr>
            <a:r>
              <a:rPr lang="de-DE" sz="4800" b="1" dirty="0" err="1" smtClean="0"/>
              <a:t>for</a:t>
            </a:r>
            <a:r>
              <a:rPr lang="de-DE" sz="4800" b="1" dirty="0" smtClean="0"/>
              <a:t> </a:t>
            </a:r>
            <a:r>
              <a:rPr lang="de-DE" sz="4800" b="1" dirty="0" err="1" smtClean="0"/>
              <a:t>Your</a:t>
            </a:r>
            <a:r>
              <a:rPr lang="de-DE" sz="4800" b="1" dirty="0" smtClean="0"/>
              <a:t> Attention</a:t>
            </a:r>
            <a:endParaRPr lang="de-DE" sz="4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19962" cy="838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1856-8183-4E22-BAE1-DCDF673DA55C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507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157592" cy="576064"/>
          </a:xfrm>
        </p:spPr>
        <p:txBody>
          <a:bodyPr>
            <a:normAutofit/>
          </a:bodyPr>
          <a:lstStyle/>
          <a:p>
            <a:r>
              <a:rPr lang="de-DE" sz="2000" b="1" dirty="0" smtClean="0"/>
              <a:t>„</a:t>
            </a:r>
            <a:r>
              <a:rPr lang="de-DE" sz="2000" b="1" dirty="0" err="1" smtClean="0"/>
              <a:t>Mind</a:t>
            </a:r>
            <a:r>
              <a:rPr lang="de-DE" sz="2000" b="1" dirty="0" smtClean="0"/>
              <a:t> Body </a:t>
            </a:r>
            <a:r>
              <a:rPr lang="de-DE" sz="2000" b="1" dirty="0" err="1" smtClean="0"/>
              <a:t>Health</a:t>
            </a:r>
            <a:r>
              <a:rPr lang="de-DE" sz="2000" b="1" dirty="0" smtClean="0"/>
              <a:t>:  </a:t>
            </a:r>
            <a:r>
              <a:rPr lang="de-DE" sz="2000" b="1" dirty="0" err="1" smtClean="0"/>
              <a:t>Health</a:t>
            </a:r>
            <a:r>
              <a:rPr lang="de-DE" sz="2000" b="1" dirty="0" smtClean="0"/>
              <a:t> </a:t>
            </a:r>
            <a:r>
              <a:rPr lang="de-DE" sz="2000" b="1" dirty="0"/>
              <a:t>P</a:t>
            </a:r>
            <a:r>
              <a:rPr lang="de-DE" sz="2000" b="1" dirty="0" smtClean="0"/>
              <a:t>romotion </a:t>
            </a:r>
            <a:r>
              <a:rPr lang="de-DE" sz="2000" b="1" dirty="0" err="1" smtClean="0"/>
              <a:t>and</a:t>
            </a:r>
            <a:r>
              <a:rPr lang="de-DE" sz="2000" b="1" dirty="0" smtClean="0"/>
              <a:t>  </a:t>
            </a:r>
            <a:r>
              <a:rPr lang="de-DE" sz="2000" b="1" dirty="0" err="1" smtClean="0"/>
              <a:t>Prevention</a:t>
            </a:r>
            <a:r>
              <a:rPr lang="de-DE" sz="2000" b="1" dirty="0" smtClean="0"/>
              <a:t> </a:t>
            </a:r>
            <a:r>
              <a:rPr lang="de-DE" sz="2000" b="1" dirty="0"/>
              <a:t>E</a:t>
            </a:r>
            <a:r>
              <a:rPr lang="de-DE" sz="2000" b="1" dirty="0" smtClean="0"/>
              <a:t>ast </a:t>
            </a:r>
            <a:r>
              <a:rPr lang="de-DE" sz="2000" b="1" dirty="0" err="1" smtClean="0"/>
              <a:t>and</a:t>
            </a:r>
            <a:r>
              <a:rPr lang="de-DE" sz="2000" b="1" dirty="0" smtClean="0"/>
              <a:t> West“</a:t>
            </a:r>
            <a:endParaRPr lang="de-DE" sz="2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030019"/>
          </a:xfrm>
        </p:spPr>
        <p:txBody>
          <a:bodyPr/>
          <a:lstStyle/>
          <a:p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19962" cy="838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1856-8183-4E22-BAE1-DCDF673DA55C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507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157592" cy="576064"/>
          </a:xfrm>
        </p:spPr>
        <p:txBody>
          <a:bodyPr>
            <a:normAutofit/>
          </a:bodyPr>
          <a:lstStyle/>
          <a:p>
            <a:r>
              <a:rPr lang="de-DE" sz="2000" b="1" dirty="0" smtClean="0"/>
              <a:t>„</a:t>
            </a:r>
            <a:r>
              <a:rPr lang="de-DE" sz="2000" b="1" dirty="0" err="1" smtClean="0"/>
              <a:t>Mind</a:t>
            </a:r>
            <a:r>
              <a:rPr lang="de-DE" sz="2000" b="1" dirty="0" smtClean="0"/>
              <a:t> Body </a:t>
            </a:r>
            <a:r>
              <a:rPr lang="de-DE" sz="2000" b="1" dirty="0" err="1" smtClean="0"/>
              <a:t>Health</a:t>
            </a:r>
            <a:r>
              <a:rPr lang="de-DE" sz="2000" b="1" dirty="0" smtClean="0"/>
              <a:t>:  </a:t>
            </a:r>
            <a:r>
              <a:rPr lang="de-DE" sz="2000" b="1" dirty="0" err="1" smtClean="0"/>
              <a:t>Health</a:t>
            </a:r>
            <a:r>
              <a:rPr lang="de-DE" sz="2000" b="1" dirty="0" smtClean="0"/>
              <a:t> </a:t>
            </a:r>
            <a:r>
              <a:rPr lang="de-DE" sz="2000" b="1" dirty="0"/>
              <a:t>P</a:t>
            </a:r>
            <a:r>
              <a:rPr lang="de-DE" sz="2000" b="1" dirty="0" smtClean="0"/>
              <a:t>romotion </a:t>
            </a:r>
            <a:r>
              <a:rPr lang="de-DE" sz="2000" b="1" dirty="0" err="1" smtClean="0"/>
              <a:t>and</a:t>
            </a:r>
            <a:r>
              <a:rPr lang="de-DE" sz="2000" b="1" dirty="0" smtClean="0"/>
              <a:t>  </a:t>
            </a:r>
            <a:r>
              <a:rPr lang="de-DE" sz="2000" b="1" dirty="0" err="1" smtClean="0"/>
              <a:t>Prevention</a:t>
            </a:r>
            <a:r>
              <a:rPr lang="de-DE" sz="2000" b="1" dirty="0" smtClean="0"/>
              <a:t> </a:t>
            </a:r>
            <a:r>
              <a:rPr lang="de-DE" sz="2000" b="1" dirty="0"/>
              <a:t>E</a:t>
            </a:r>
            <a:r>
              <a:rPr lang="de-DE" sz="2000" b="1" dirty="0" smtClean="0"/>
              <a:t>ast </a:t>
            </a:r>
            <a:r>
              <a:rPr lang="de-DE" sz="2000" b="1" dirty="0" err="1" smtClean="0"/>
              <a:t>and</a:t>
            </a:r>
            <a:r>
              <a:rPr lang="de-DE" sz="2000" b="1" dirty="0" smtClean="0"/>
              <a:t> West“</a:t>
            </a:r>
            <a:endParaRPr lang="de-DE" sz="2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030019"/>
          </a:xfrm>
        </p:spPr>
        <p:txBody>
          <a:bodyPr/>
          <a:lstStyle/>
          <a:p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19962" cy="838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1856-8183-4E22-BAE1-DCDF673DA55C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507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157592" cy="576064"/>
          </a:xfrm>
        </p:spPr>
        <p:txBody>
          <a:bodyPr>
            <a:normAutofit/>
          </a:bodyPr>
          <a:lstStyle/>
          <a:p>
            <a:r>
              <a:rPr lang="de-DE" sz="2000" b="1" dirty="0" smtClean="0"/>
              <a:t>„</a:t>
            </a:r>
            <a:r>
              <a:rPr lang="de-DE" sz="2000" b="1" dirty="0" err="1" smtClean="0"/>
              <a:t>Mind</a:t>
            </a:r>
            <a:r>
              <a:rPr lang="de-DE" sz="2000" b="1" dirty="0" smtClean="0"/>
              <a:t> Body </a:t>
            </a:r>
            <a:r>
              <a:rPr lang="de-DE" sz="2000" b="1" dirty="0" err="1" smtClean="0"/>
              <a:t>Health</a:t>
            </a:r>
            <a:r>
              <a:rPr lang="de-DE" sz="2000" b="1" dirty="0" smtClean="0"/>
              <a:t>:  </a:t>
            </a:r>
            <a:r>
              <a:rPr lang="de-DE" sz="2000" b="1" dirty="0" err="1" smtClean="0"/>
              <a:t>Health</a:t>
            </a:r>
            <a:r>
              <a:rPr lang="de-DE" sz="2000" b="1" dirty="0" smtClean="0"/>
              <a:t> Promotion </a:t>
            </a:r>
            <a:r>
              <a:rPr lang="de-DE" sz="2000" b="1" dirty="0" err="1" smtClean="0"/>
              <a:t>and</a:t>
            </a:r>
            <a:r>
              <a:rPr lang="de-DE" sz="2000" b="1" dirty="0" smtClean="0"/>
              <a:t>  </a:t>
            </a:r>
            <a:r>
              <a:rPr lang="de-DE" sz="2000" b="1" dirty="0" err="1" smtClean="0"/>
              <a:t>Prevention</a:t>
            </a:r>
            <a:r>
              <a:rPr lang="de-DE" sz="2000" b="1" dirty="0" smtClean="0"/>
              <a:t> East </a:t>
            </a:r>
            <a:r>
              <a:rPr lang="de-DE" sz="2000" b="1" dirty="0" err="1" smtClean="0"/>
              <a:t>and</a:t>
            </a:r>
            <a:r>
              <a:rPr lang="de-DE" sz="2000" b="1" dirty="0" smtClean="0"/>
              <a:t> West“</a:t>
            </a:r>
            <a:endParaRPr lang="de-DE" sz="2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03001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600" b="1" dirty="0"/>
              <a:t>The Mind Body Health </a:t>
            </a:r>
            <a:r>
              <a:rPr lang="en-US" sz="2600" b="1" dirty="0" smtClean="0"/>
              <a:t>Institute </a:t>
            </a:r>
          </a:p>
          <a:p>
            <a:pPr marL="0" indent="0" algn="ctr">
              <a:buNone/>
            </a:pPr>
            <a:r>
              <a:rPr lang="en-US" sz="2600" dirty="0" smtClean="0"/>
              <a:t>(</a:t>
            </a:r>
            <a:r>
              <a:rPr lang="en-US" sz="2600" dirty="0"/>
              <a:t>University of Neubrandenburg, </a:t>
            </a:r>
            <a:r>
              <a:rPr lang="en-US" sz="2600" dirty="0" smtClean="0"/>
              <a:t>founded in </a:t>
            </a:r>
            <a:r>
              <a:rPr lang="en-US" sz="2600" dirty="0"/>
              <a:t>2014) </a:t>
            </a:r>
            <a:endParaRPr lang="en-US" sz="2600" dirty="0" smtClean="0"/>
          </a:p>
          <a:p>
            <a:pPr marL="0" indent="0" algn="ctr">
              <a:buNone/>
            </a:pPr>
            <a:r>
              <a:rPr lang="en-US" sz="2600" dirty="0" smtClean="0"/>
              <a:t>is </a:t>
            </a:r>
            <a:r>
              <a:rPr lang="en-US" sz="2600" dirty="0"/>
              <a:t>engaged </a:t>
            </a:r>
            <a:r>
              <a:rPr lang="en-US" sz="2600" dirty="0" smtClean="0"/>
              <a:t>in </a:t>
            </a:r>
            <a:r>
              <a:rPr lang="en-US" sz="2600" dirty="0"/>
              <a:t>research and development of innovative strategies of </a:t>
            </a:r>
            <a:r>
              <a:rPr lang="en-US" sz="2600" dirty="0" smtClean="0"/>
              <a:t>prevention </a:t>
            </a:r>
            <a:r>
              <a:rPr lang="en-US" sz="2600" dirty="0"/>
              <a:t>to avoid stress related Illnesses on the base of Traditional Chinese Medicine and the modern health sciences. </a:t>
            </a:r>
            <a:endParaRPr lang="de-DE" sz="2600" dirty="0"/>
          </a:p>
          <a:p>
            <a:pPr algn="ctr"/>
            <a:endParaRPr lang="en-US" sz="2600" dirty="0" smtClean="0"/>
          </a:p>
          <a:p>
            <a:pPr marL="0" indent="0" algn="ctr">
              <a:buNone/>
            </a:pPr>
            <a:r>
              <a:rPr lang="en-US" sz="2600" dirty="0" smtClean="0"/>
              <a:t>Based </a:t>
            </a:r>
            <a:r>
              <a:rPr lang="en-US" sz="2600" dirty="0"/>
              <a:t>on this </a:t>
            </a:r>
            <a:r>
              <a:rPr lang="en-US" sz="2600" dirty="0" smtClean="0"/>
              <a:t>knowledge, </a:t>
            </a:r>
            <a:r>
              <a:rPr lang="en-US" sz="2600" dirty="0"/>
              <a:t>the institute develops procedures, teaching </a:t>
            </a:r>
            <a:r>
              <a:rPr lang="en-US" sz="2600" dirty="0" smtClean="0"/>
              <a:t>concepts  </a:t>
            </a:r>
            <a:r>
              <a:rPr lang="en-US" sz="2600" dirty="0"/>
              <a:t>and learning concepts for health promotion and </a:t>
            </a:r>
            <a:r>
              <a:rPr lang="en-US" sz="2600" dirty="0" smtClean="0"/>
              <a:t>prevention </a:t>
            </a:r>
            <a:r>
              <a:rPr lang="en-US" sz="2600" dirty="0"/>
              <a:t>and makes </a:t>
            </a:r>
            <a:r>
              <a:rPr lang="en-US" sz="2600" dirty="0" smtClean="0"/>
              <a:t>these concepts </a:t>
            </a:r>
            <a:r>
              <a:rPr lang="en-US" sz="2600" dirty="0"/>
              <a:t>accessible to the public. </a:t>
            </a:r>
            <a:endParaRPr lang="de-DE" sz="2600" dirty="0"/>
          </a:p>
          <a:p>
            <a:pPr marL="0" indent="0" algn="ctr">
              <a:buNone/>
            </a:pPr>
            <a:r>
              <a:rPr lang="en-US" sz="2600" dirty="0"/>
              <a:t> </a:t>
            </a:r>
            <a:endParaRPr lang="de-DE" sz="2600" dirty="0"/>
          </a:p>
          <a:p>
            <a:endParaRPr lang="de-DE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19962" cy="838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1856-8183-4E22-BAE1-DCDF673DA55C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268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157592" cy="576064"/>
          </a:xfrm>
        </p:spPr>
        <p:txBody>
          <a:bodyPr>
            <a:normAutofit fontScale="90000"/>
          </a:bodyPr>
          <a:lstStyle/>
          <a:p>
            <a:r>
              <a:rPr lang="de-DE" sz="2000" b="1" dirty="0" smtClean="0"/>
              <a:t>„</a:t>
            </a:r>
            <a:r>
              <a:rPr lang="de-DE" sz="2000" b="1" dirty="0" err="1" smtClean="0"/>
              <a:t>Mind</a:t>
            </a:r>
            <a:r>
              <a:rPr lang="de-DE" sz="2000" b="1" dirty="0" smtClean="0"/>
              <a:t> Body </a:t>
            </a:r>
            <a:r>
              <a:rPr lang="de-DE" sz="2000" b="1" dirty="0" err="1" smtClean="0"/>
              <a:t>Health</a:t>
            </a:r>
            <a:r>
              <a:rPr lang="de-DE" sz="2000" b="1" dirty="0" smtClean="0"/>
              <a:t>:  </a:t>
            </a:r>
            <a:r>
              <a:rPr lang="de-DE" sz="2000" b="1" dirty="0" err="1" smtClean="0"/>
              <a:t>Health</a:t>
            </a:r>
            <a:r>
              <a:rPr lang="de-DE" sz="2000" b="1" dirty="0" smtClean="0"/>
              <a:t> </a:t>
            </a:r>
            <a:r>
              <a:rPr lang="de-DE" sz="2000" b="1" dirty="0"/>
              <a:t>P</a:t>
            </a:r>
            <a:r>
              <a:rPr lang="de-DE" sz="2000" b="1" dirty="0" smtClean="0"/>
              <a:t>romotion </a:t>
            </a:r>
            <a:r>
              <a:rPr lang="de-DE" sz="2000" b="1" dirty="0" err="1" smtClean="0"/>
              <a:t>and</a:t>
            </a:r>
            <a:r>
              <a:rPr lang="de-DE" sz="2000" b="1" dirty="0" smtClean="0"/>
              <a:t>  </a:t>
            </a:r>
            <a:r>
              <a:rPr lang="de-DE" sz="2000" b="1" dirty="0" err="1" smtClean="0"/>
              <a:t>Prevention</a:t>
            </a:r>
            <a:r>
              <a:rPr lang="de-DE" sz="2000" b="1" dirty="0" smtClean="0"/>
              <a:t> </a:t>
            </a:r>
            <a:r>
              <a:rPr lang="de-DE" sz="2000" b="1" dirty="0"/>
              <a:t>E</a:t>
            </a:r>
            <a:r>
              <a:rPr lang="de-DE" sz="2000" b="1" dirty="0" smtClean="0"/>
              <a:t>ast </a:t>
            </a:r>
            <a:r>
              <a:rPr lang="de-DE" sz="2000" b="1" dirty="0" err="1" smtClean="0"/>
              <a:t>and</a:t>
            </a:r>
            <a:r>
              <a:rPr lang="de-DE" sz="2000" b="1" dirty="0" smtClean="0"/>
              <a:t> West“</a:t>
            </a:r>
            <a:br>
              <a:rPr lang="de-DE" sz="2000" b="1" dirty="0" smtClean="0"/>
            </a:br>
            <a:r>
              <a:rPr lang="de-DE" sz="2000" b="1" dirty="0" smtClean="0"/>
              <a:t>Framework</a:t>
            </a:r>
            <a:endParaRPr lang="de-DE" sz="2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03001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de-DE" sz="2400" b="1" dirty="0" smtClean="0"/>
          </a:p>
          <a:p>
            <a:pPr marL="0" indent="0" algn="ctr">
              <a:buNone/>
            </a:pPr>
            <a:r>
              <a:rPr lang="de-DE" sz="2400" b="1" dirty="0" smtClean="0"/>
              <a:t>Beijing </a:t>
            </a:r>
            <a:r>
              <a:rPr lang="de-DE" sz="2400" b="1" dirty="0" err="1"/>
              <a:t>Declaration</a:t>
            </a:r>
            <a:r>
              <a:rPr lang="de-DE" sz="2400" b="1" dirty="0"/>
              <a:t> </a:t>
            </a:r>
            <a:endParaRPr lang="de-DE" sz="2400" dirty="0"/>
          </a:p>
          <a:p>
            <a:pPr marL="0" indent="0" algn="ctr">
              <a:buNone/>
            </a:pPr>
            <a:r>
              <a:rPr lang="en-US" sz="2400" b="1" dirty="0" smtClean="0"/>
              <a:t>Adopted </a:t>
            </a:r>
            <a:r>
              <a:rPr lang="en-US" sz="2400" b="1" dirty="0"/>
              <a:t>by the WHO Congress on Traditional Medicine, Beijing, China, 8 November 2008</a:t>
            </a:r>
            <a:endParaRPr lang="de-DE" sz="2400" dirty="0"/>
          </a:p>
          <a:p>
            <a:pPr marL="0" indent="0" algn="ctr">
              <a:buNone/>
            </a:pPr>
            <a:r>
              <a:rPr lang="en-US" sz="2400" dirty="0" smtClean="0"/>
              <a:t>Excerpts</a:t>
            </a:r>
            <a:r>
              <a:rPr lang="en-US" sz="2400" dirty="0"/>
              <a:t>:</a:t>
            </a:r>
            <a:endParaRPr lang="de-DE" sz="2400" dirty="0"/>
          </a:p>
          <a:p>
            <a:pPr marL="0" indent="0" algn="ctr">
              <a:buNone/>
            </a:pPr>
            <a:r>
              <a:rPr lang="en-US" sz="2400" dirty="0"/>
              <a:t>“Recognizing traditional medicine as </a:t>
            </a:r>
            <a:endParaRPr lang="en-US" sz="2400" dirty="0" smtClean="0"/>
          </a:p>
          <a:p>
            <a:pPr marL="0" indent="0" algn="ctr">
              <a:buNone/>
            </a:pPr>
            <a:r>
              <a:rPr lang="en-US" sz="2400" dirty="0" smtClean="0"/>
              <a:t>one </a:t>
            </a:r>
            <a:r>
              <a:rPr lang="en-US" sz="2400" dirty="0"/>
              <a:t>of the resources of primary health care </a:t>
            </a:r>
            <a:r>
              <a:rPr lang="en-US" sz="2400" dirty="0" smtClean="0"/>
              <a:t>services</a:t>
            </a:r>
          </a:p>
          <a:p>
            <a:pPr marL="0" indent="0" algn="ctr">
              <a:buNone/>
            </a:pPr>
            <a:r>
              <a:rPr lang="en-US" sz="2400" dirty="0" smtClean="0"/>
              <a:t> </a:t>
            </a:r>
            <a:r>
              <a:rPr lang="en-US" sz="2400" dirty="0"/>
              <a:t>to increase availability and affordability and to </a:t>
            </a:r>
            <a:r>
              <a:rPr lang="en-US" sz="2400" dirty="0" smtClean="0"/>
              <a:t>contribute</a:t>
            </a:r>
          </a:p>
          <a:p>
            <a:pPr marL="0" indent="0" algn="ctr">
              <a:buNone/>
            </a:pPr>
            <a:r>
              <a:rPr lang="en-US" sz="2400" dirty="0" smtClean="0"/>
              <a:t> </a:t>
            </a:r>
            <a:r>
              <a:rPr lang="en-US" sz="2400" dirty="0"/>
              <a:t>to improve health </a:t>
            </a:r>
            <a:r>
              <a:rPr lang="en-US" sz="2400" dirty="0" smtClean="0"/>
              <a:t>outcomes….</a:t>
            </a:r>
            <a:endParaRPr lang="de-DE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19962" cy="838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1856-8183-4E22-BAE1-DCDF673DA55C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266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157592" cy="576064"/>
          </a:xfrm>
        </p:spPr>
        <p:txBody>
          <a:bodyPr>
            <a:normAutofit fontScale="90000"/>
          </a:bodyPr>
          <a:lstStyle/>
          <a:p>
            <a:r>
              <a:rPr lang="de-DE" sz="2000" b="1" dirty="0" smtClean="0"/>
              <a:t>„</a:t>
            </a:r>
            <a:r>
              <a:rPr lang="de-DE" sz="2000" b="1" dirty="0" err="1" smtClean="0"/>
              <a:t>Mind</a:t>
            </a:r>
            <a:r>
              <a:rPr lang="de-DE" sz="2000" b="1" dirty="0" smtClean="0"/>
              <a:t> Body </a:t>
            </a:r>
            <a:r>
              <a:rPr lang="de-DE" sz="2000" b="1" dirty="0" err="1" smtClean="0"/>
              <a:t>Health</a:t>
            </a:r>
            <a:r>
              <a:rPr lang="de-DE" sz="2000" b="1" dirty="0" smtClean="0"/>
              <a:t>:  </a:t>
            </a:r>
            <a:r>
              <a:rPr lang="de-DE" sz="2000" b="1" dirty="0" err="1" smtClean="0"/>
              <a:t>Health</a:t>
            </a:r>
            <a:r>
              <a:rPr lang="de-DE" sz="2000" b="1" dirty="0" smtClean="0"/>
              <a:t> </a:t>
            </a:r>
            <a:r>
              <a:rPr lang="de-DE" sz="2000" b="1" dirty="0"/>
              <a:t>P</a:t>
            </a:r>
            <a:r>
              <a:rPr lang="de-DE" sz="2000" b="1" dirty="0" smtClean="0"/>
              <a:t>romotion </a:t>
            </a:r>
            <a:r>
              <a:rPr lang="de-DE" sz="2000" b="1" dirty="0" err="1" smtClean="0"/>
              <a:t>and</a:t>
            </a:r>
            <a:r>
              <a:rPr lang="de-DE" sz="2000" b="1" dirty="0" smtClean="0"/>
              <a:t>  </a:t>
            </a:r>
            <a:r>
              <a:rPr lang="de-DE" sz="2000" b="1" dirty="0" err="1" smtClean="0"/>
              <a:t>Prevention</a:t>
            </a:r>
            <a:r>
              <a:rPr lang="de-DE" sz="2000" b="1" dirty="0" smtClean="0"/>
              <a:t> </a:t>
            </a:r>
            <a:r>
              <a:rPr lang="de-DE" sz="2000" b="1" dirty="0"/>
              <a:t>E</a:t>
            </a:r>
            <a:r>
              <a:rPr lang="de-DE" sz="2000" b="1" dirty="0" smtClean="0"/>
              <a:t>ast </a:t>
            </a:r>
            <a:r>
              <a:rPr lang="de-DE" sz="2000" b="1" dirty="0" err="1" smtClean="0"/>
              <a:t>and</a:t>
            </a:r>
            <a:r>
              <a:rPr lang="de-DE" sz="2000" b="1" dirty="0" smtClean="0"/>
              <a:t> West“</a:t>
            </a:r>
            <a:br>
              <a:rPr lang="de-DE" sz="2000" b="1" dirty="0" smtClean="0"/>
            </a:br>
            <a:r>
              <a:rPr lang="de-DE" sz="2000" b="1" dirty="0" smtClean="0"/>
              <a:t>Framework</a:t>
            </a:r>
            <a:endParaRPr lang="de-DE" sz="2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030019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9600" b="1" dirty="0" smtClean="0"/>
              <a:t>Beijing </a:t>
            </a:r>
            <a:r>
              <a:rPr lang="en-US" sz="9600" b="1" dirty="0"/>
              <a:t>Declaration </a:t>
            </a:r>
            <a:r>
              <a:rPr lang="en-US" sz="9600" b="1" dirty="0" smtClean="0"/>
              <a:t>2</a:t>
            </a:r>
          </a:p>
          <a:p>
            <a:pPr marL="0" indent="0" algn="ctr">
              <a:buNone/>
            </a:pPr>
            <a:r>
              <a:rPr lang="en-US" sz="9600" dirty="0" smtClean="0"/>
              <a:t>Excerpts:</a:t>
            </a:r>
            <a:endParaRPr lang="en-US" sz="9600" dirty="0"/>
          </a:p>
          <a:p>
            <a:pPr marL="0" indent="0" algn="ctr">
              <a:buNone/>
            </a:pPr>
            <a:r>
              <a:rPr lang="en-US" sz="9600" dirty="0" smtClean="0"/>
              <a:t>IV</a:t>
            </a:r>
            <a:r>
              <a:rPr lang="en-US" sz="9600" dirty="0"/>
              <a:t>. Traditional medicine should be further developed </a:t>
            </a:r>
            <a:endParaRPr lang="en-US" sz="9600" dirty="0" smtClean="0"/>
          </a:p>
          <a:p>
            <a:pPr marL="0" indent="0" algn="ctr">
              <a:buNone/>
            </a:pPr>
            <a:r>
              <a:rPr lang="en-US" sz="9600" dirty="0" smtClean="0"/>
              <a:t>based </a:t>
            </a:r>
            <a:r>
              <a:rPr lang="en-US" sz="9600" dirty="0"/>
              <a:t>on research and innovation </a:t>
            </a:r>
            <a:r>
              <a:rPr lang="en-US" sz="9600" dirty="0" smtClean="0"/>
              <a:t>and </a:t>
            </a:r>
          </a:p>
          <a:p>
            <a:pPr marL="0" indent="0" algn="ctr">
              <a:buNone/>
            </a:pPr>
            <a:r>
              <a:rPr lang="en-US" sz="9600" dirty="0" smtClean="0"/>
              <a:t>plan of action on public health, innovation </a:t>
            </a:r>
            <a:r>
              <a:rPr lang="en-US" sz="9600" dirty="0"/>
              <a:t>and intellectual </a:t>
            </a:r>
            <a:r>
              <a:rPr lang="en-US" sz="9600" dirty="0" smtClean="0"/>
              <a:t>property”</a:t>
            </a:r>
          </a:p>
          <a:p>
            <a:pPr marL="0" indent="0" algn="ctr">
              <a:buNone/>
            </a:pPr>
            <a:endParaRPr lang="de-DE" sz="9600" dirty="0"/>
          </a:p>
          <a:p>
            <a:pPr marL="0" indent="0" algn="ctr">
              <a:buNone/>
            </a:pPr>
            <a:r>
              <a:rPr lang="en-US" sz="9600" dirty="0"/>
              <a:t>V. Governments should establish systems for the qualification, accreditation or licensing of traditional medicine practitioners. </a:t>
            </a:r>
            <a:endParaRPr lang="en-US" sz="9600" dirty="0" smtClean="0"/>
          </a:p>
          <a:p>
            <a:pPr marL="0" indent="0" algn="ctr">
              <a:buNone/>
            </a:pPr>
            <a:endParaRPr lang="de-DE" sz="9600" dirty="0"/>
          </a:p>
          <a:p>
            <a:pPr marL="0" indent="0" algn="ctr">
              <a:buNone/>
            </a:pPr>
            <a:r>
              <a:rPr lang="en-US" sz="9600" dirty="0"/>
              <a:t>VI. The communication between conventional and traditional medicine providers should be strengthened and appropriate training </a:t>
            </a:r>
            <a:r>
              <a:rPr lang="en-US" sz="9600" dirty="0" err="1"/>
              <a:t>programmes</a:t>
            </a:r>
            <a:r>
              <a:rPr lang="en-US" sz="9600" dirty="0"/>
              <a:t> be established for health professionals, medical students and relevant researchers. </a:t>
            </a:r>
            <a:endParaRPr lang="de-DE" sz="9600" dirty="0"/>
          </a:p>
          <a:p>
            <a:pPr marL="0" indent="0">
              <a:buNone/>
            </a:pPr>
            <a:r>
              <a:rPr lang="en-US" sz="9600" b="1" dirty="0"/>
              <a:t> </a:t>
            </a:r>
            <a:endParaRPr lang="de-DE" sz="9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19962" cy="838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1856-8183-4E22-BAE1-DCDF673DA55C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93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157592" cy="576064"/>
          </a:xfrm>
        </p:spPr>
        <p:txBody>
          <a:bodyPr>
            <a:normAutofit fontScale="90000"/>
          </a:bodyPr>
          <a:lstStyle/>
          <a:p>
            <a:r>
              <a:rPr lang="de-DE" sz="2000" b="1" dirty="0" smtClean="0"/>
              <a:t>„</a:t>
            </a:r>
            <a:r>
              <a:rPr lang="de-DE" sz="2000" b="1" dirty="0" err="1" smtClean="0"/>
              <a:t>Mind</a:t>
            </a:r>
            <a:r>
              <a:rPr lang="de-DE" sz="2000" b="1" dirty="0" smtClean="0"/>
              <a:t> Body </a:t>
            </a:r>
            <a:r>
              <a:rPr lang="de-DE" sz="2000" b="1" dirty="0" err="1" smtClean="0"/>
              <a:t>Health</a:t>
            </a:r>
            <a:r>
              <a:rPr lang="de-DE" sz="2000" b="1" dirty="0" smtClean="0"/>
              <a:t>:  </a:t>
            </a:r>
            <a:r>
              <a:rPr lang="de-DE" sz="2000" b="1" dirty="0" err="1" smtClean="0"/>
              <a:t>Health</a:t>
            </a:r>
            <a:r>
              <a:rPr lang="de-DE" sz="2000" b="1" dirty="0" smtClean="0"/>
              <a:t> </a:t>
            </a:r>
            <a:r>
              <a:rPr lang="de-DE" sz="2000" b="1" dirty="0"/>
              <a:t>P</a:t>
            </a:r>
            <a:r>
              <a:rPr lang="de-DE" sz="2000" b="1" dirty="0" smtClean="0"/>
              <a:t>romotion </a:t>
            </a:r>
            <a:r>
              <a:rPr lang="de-DE" sz="2000" b="1" dirty="0" err="1" smtClean="0"/>
              <a:t>and</a:t>
            </a:r>
            <a:r>
              <a:rPr lang="de-DE" sz="2000" b="1" dirty="0" smtClean="0"/>
              <a:t>  </a:t>
            </a:r>
            <a:r>
              <a:rPr lang="de-DE" sz="2000" b="1" dirty="0" err="1" smtClean="0"/>
              <a:t>Prevention</a:t>
            </a:r>
            <a:r>
              <a:rPr lang="de-DE" sz="2000" b="1" dirty="0" smtClean="0"/>
              <a:t> </a:t>
            </a:r>
            <a:r>
              <a:rPr lang="de-DE" sz="2000" b="1" dirty="0"/>
              <a:t>E</a:t>
            </a:r>
            <a:r>
              <a:rPr lang="de-DE" sz="2000" b="1" dirty="0" smtClean="0"/>
              <a:t>ast </a:t>
            </a:r>
            <a:r>
              <a:rPr lang="de-DE" sz="2000" b="1" dirty="0" err="1" smtClean="0"/>
              <a:t>and</a:t>
            </a:r>
            <a:r>
              <a:rPr lang="de-DE" sz="2000" b="1" dirty="0" smtClean="0"/>
              <a:t> West“</a:t>
            </a:r>
            <a:br>
              <a:rPr lang="de-DE" sz="2000" b="1" dirty="0" smtClean="0"/>
            </a:br>
            <a:r>
              <a:rPr lang="de-DE" sz="2000" b="1" dirty="0" smtClean="0"/>
              <a:t>Framework</a:t>
            </a:r>
            <a:endParaRPr lang="de-DE" sz="2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03001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b="1" dirty="0"/>
              <a:t>Law to confirm health promotion and prevention 18.6.2015 Germany</a:t>
            </a:r>
          </a:p>
          <a:p>
            <a:pPr marL="0" indent="0" algn="ctr">
              <a:buNone/>
            </a:pPr>
            <a:r>
              <a:rPr lang="en-US" dirty="0"/>
              <a:t>Three fields of activity </a:t>
            </a:r>
          </a:p>
          <a:p>
            <a:pPr marL="0" indent="0" algn="ctr">
              <a:buNone/>
            </a:pPr>
            <a:r>
              <a:rPr lang="en-US" dirty="0"/>
              <a:t>1.	</a:t>
            </a:r>
            <a:r>
              <a:rPr lang="en-US" b="1" dirty="0"/>
              <a:t>Individual health promotion </a:t>
            </a:r>
            <a:r>
              <a:rPr lang="en-US" sz="2800" dirty="0"/>
              <a:t>(Stress management, health promoting sports, nutrition) </a:t>
            </a:r>
          </a:p>
          <a:p>
            <a:pPr marL="0" indent="0" algn="ctr">
              <a:buNone/>
            </a:pPr>
            <a:r>
              <a:rPr lang="en-US" dirty="0"/>
              <a:t>2.	</a:t>
            </a:r>
            <a:r>
              <a:rPr lang="en-US" b="1" dirty="0"/>
              <a:t>health promotion at the workplace </a:t>
            </a:r>
            <a:r>
              <a:rPr lang="en-US" sz="2800" dirty="0"/>
              <a:t>(Stress management, health promoting sports, nutrition, health </a:t>
            </a:r>
            <a:r>
              <a:rPr lang="en-US" sz="2800" dirty="0" smtClean="0"/>
              <a:t>promoting leadership </a:t>
            </a:r>
            <a:r>
              <a:rPr lang="en-US" sz="2800" dirty="0" err="1" smtClean="0"/>
              <a:t>behaviour</a:t>
            </a:r>
            <a:r>
              <a:rPr lang="en-US" sz="2800" dirty="0" smtClean="0"/>
              <a:t>).</a:t>
            </a:r>
            <a:endParaRPr lang="en-US" sz="2800" dirty="0"/>
          </a:p>
          <a:p>
            <a:pPr marL="0" indent="0" algn="ctr">
              <a:buNone/>
            </a:pPr>
            <a:r>
              <a:rPr lang="en-US" dirty="0"/>
              <a:t>3.	</a:t>
            </a:r>
            <a:r>
              <a:rPr lang="en-US" b="1" dirty="0"/>
              <a:t>Living environment</a:t>
            </a:r>
            <a:r>
              <a:rPr lang="en-US" dirty="0"/>
              <a:t>: learning, teaching, </a:t>
            </a:r>
            <a:r>
              <a:rPr lang="en-US" dirty="0" smtClean="0"/>
              <a:t>living </a:t>
            </a:r>
            <a:r>
              <a:rPr lang="en-US" dirty="0"/>
              <a:t>etc.  </a:t>
            </a:r>
            <a:r>
              <a:rPr lang="en-US" sz="2800" dirty="0"/>
              <a:t>(Stress management, health promoting sports, nutrition).</a:t>
            </a:r>
          </a:p>
          <a:p>
            <a:pPr marL="0" indent="0" algn="ctr">
              <a:buNone/>
            </a:pPr>
            <a:r>
              <a:rPr lang="en-US" sz="2800" dirty="0"/>
              <a:t>More than 500 million Euro /year by the statutory health insurances </a:t>
            </a:r>
          </a:p>
          <a:p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19962" cy="838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1856-8183-4E22-BAE1-DCDF673DA55C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209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157592" cy="576064"/>
          </a:xfrm>
        </p:spPr>
        <p:txBody>
          <a:bodyPr>
            <a:normAutofit fontScale="90000"/>
          </a:bodyPr>
          <a:lstStyle/>
          <a:p>
            <a:r>
              <a:rPr lang="de-DE" sz="2000" b="1" dirty="0" smtClean="0"/>
              <a:t>„</a:t>
            </a:r>
            <a:r>
              <a:rPr lang="de-DE" sz="2000" b="1" dirty="0" err="1" smtClean="0"/>
              <a:t>Mind</a:t>
            </a:r>
            <a:r>
              <a:rPr lang="de-DE" sz="2000" b="1" dirty="0" smtClean="0"/>
              <a:t> Body </a:t>
            </a:r>
            <a:r>
              <a:rPr lang="de-DE" sz="2000" b="1" dirty="0" err="1" smtClean="0"/>
              <a:t>Health</a:t>
            </a:r>
            <a:r>
              <a:rPr lang="de-DE" sz="2000" b="1" dirty="0" smtClean="0"/>
              <a:t>:  </a:t>
            </a:r>
            <a:r>
              <a:rPr lang="de-DE" sz="2000" b="1" dirty="0" err="1" smtClean="0"/>
              <a:t>Health</a:t>
            </a:r>
            <a:r>
              <a:rPr lang="de-DE" sz="2000" b="1" dirty="0" smtClean="0"/>
              <a:t> </a:t>
            </a:r>
            <a:r>
              <a:rPr lang="de-DE" sz="2000" b="1" dirty="0"/>
              <a:t>P</a:t>
            </a:r>
            <a:r>
              <a:rPr lang="de-DE" sz="2000" b="1" dirty="0" smtClean="0"/>
              <a:t>romotion </a:t>
            </a:r>
            <a:r>
              <a:rPr lang="de-DE" sz="2000" b="1" dirty="0" err="1" smtClean="0"/>
              <a:t>and</a:t>
            </a:r>
            <a:r>
              <a:rPr lang="de-DE" sz="2000" b="1" dirty="0" smtClean="0"/>
              <a:t>  </a:t>
            </a:r>
            <a:r>
              <a:rPr lang="de-DE" sz="2000" b="1" dirty="0" err="1" smtClean="0"/>
              <a:t>Prevention</a:t>
            </a:r>
            <a:r>
              <a:rPr lang="de-DE" sz="2000" b="1" dirty="0" smtClean="0"/>
              <a:t> </a:t>
            </a:r>
            <a:r>
              <a:rPr lang="de-DE" sz="2000" b="1" dirty="0"/>
              <a:t>E</a:t>
            </a:r>
            <a:r>
              <a:rPr lang="de-DE" sz="2000" b="1" dirty="0" smtClean="0"/>
              <a:t>ast </a:t>
            </a:r>
            <a:r>
              <a:rPr lang="de-DE" sz="2000" b="1" dirty="0" err="1" smtClean="0"/>
              <a:t>and</a:t>
            </a:r>
            <a:r>
              <a:rPr lang="de-DE" sz="2000" b="1" dirty="0" smtClean="0"/>
              <a:t> West“</a:t>
            </a:r>
            <a:br>
              <a:rPr lang="de-DE" sz="2000" b="1" dirty="0" smtClean="0"/>
            </a:br>
            <a:r>
              <a:rPr lang="de-DE" sz="2000" b="1" dirty="0" smtClean="0"/>
              <a:t>Framework</a:t>
            </a:r>
            <a:endParaRPr lang="de-DE" sz="2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030019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Guideline for Prevention 2014</a:t>
            </a:r>
          </a:p>
          <a:p>
            <a:pPr marL="0" indent="0" algn="ctr">
              <a:buNone/>
            </a:pPr>
            <a:r>
              <a:rPr lang="en-US" sz="2800" dirty="0"/>
              <a:t>Published by the statutory health insurances </a:t>
            </a:r>
            <a:endParaRPr lang="en-US" sz="2800" dirty="0" smtClean="0"/>
          </a:p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r>
              <a:rPr lang="en-US" sz="2800" dirty="0" smtClean="0"/>
              <a:t>Regulates</a:t>
            </a:r>
            <a:endParaRPr lang="en-US" sz="2800" dirty="0"/>
          </a:p>
          <a:p>
            <a:pPr algn="ctr"/>
            <a:r>
              <a:rPr lang="en-US" b="1" dirty="0"/>
              <a:t>the three fields of activity</a:t>
            </a:r>
          </a:p>
          <a:p>
            <a:pPr algn="ctr"/>
            <a:r>
              <a:rPr lang="en-US" b="1" dirty="0"/>
              <a:t>the accepted health care professions</a:t>
            </a:r>
          </a:p>
          <a:p>
            <a:pPr algn="ctr"/>
            <a:r>
              <a:rPr lang="en-US" b="1" dirty="0"/>
              <a:t>the quality </a:t>
            </a:r>
            <a:r>
              <a:rPr lang="en-US" b="1" dirty="0" smtClean="0"/>
              <a:t>of accepted trainings</a:t>
            </a:r>
          </a:p>
          <a:p>
            <a:pPr algn="ctr"/>
            <a:r>
              <a:rPr lang="en-US" b="1" dirty="0" smtClean="0"/>
              <a:t>Licensing procedure of trainers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19962" cy="838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1856-8183-4E22-BAE1-DCDF673DA55C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266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157592" cy="576064"/>
          </a:xfrm>
        </p:spPr>
        <p:txBody>
          <a:bodyPr>
            <a:normAutofit fontScale="90000"/>
          </a:bodyPr>
          <a:lstStyle/>
          <a:p>
            <a:r>
              <a:rPr lang="de-DE" sz="2000" b="1" dirty="0" smtClean="0"/>
              <a:t>„</a:t>
            </a:r>
            <a:r>
              <a:rPr lang="de-DE" sz="2000" b="1" dirty="0" err="1" smtClean="0"/>
              <a:t>Mind</a:t>
            </a:r>
            <a:r>
              <a:rPr lang="de-DE" sz="2000" b="1" dirty="0" smtClean="0"/>
              <a:t> Body </a:t>
            </a:r>
            <a:r>
              <a:rPr lang="de-DE" sz="2000" b="1" dirty="0" err="1" smtClean="0"/>
              <a:t>Health</a:t>
            </a:r>
            <a:r>
              <a:rPr lang="de-DE" sz="2000" b="1" dirty="0" smtClean="0"/>
              <a:t>:  </a:t>
            </a:r>
            <a:r>
              <a:rPr lang="de-DE" sz="2000" b="1" dirty="0" err="1" smtClean="0"/>
              <a:t>Health</a:t>
            </a:r>
            <a:r>
              <a:rPr lang="de-DE" sz="2000" b="1" dirty="0" smtClean="0"/>
              <a:t> </a:t>
            </a:r>
            <a:r>
              <a:rPr lang="de-DE" sz="2000" b="1" dirty="0"/>
              <a:t>P</a:t>
            </a:r>
            <a:r>
              <a:rPr lang="de-DE" sz="2000" b="1" dirty="0" smtClean="0"/>
              <a:t>romotion </a:t>
            </a:r>
            <a:r>
              <a:rPr lang="de-DE" sz="2000" b="1" dirty="0" err="1" smtClean="0"/>
              <a:t>and</a:t>
            </a:r>
            <a:r>
              <a:rPr lang="de-DE" sz="2000" b="1" dirty="0" smtClean="0"/>
              <a:t>  </a:t>
            </a:r>
            <a:r>
              <a:rPr lang="de-DE" sz="2000" b="1" dirty="0" err="1" smtClean="0"/>
              <a:t>Prevention</a:t>
            </a:r>
            <a:r>
              <a:rPr lang="de-DE" sz="2000" b="1" dirty="0" smtClean="0"/>
              <a:t> </a:t>
            </a:r>
            <a:r>
              <a:rPr lang="de-DE" sz="2000" b="1" dirty="0"/>
              <a:t>E</a:t>
            </a:r>
            <a:r>
              <a:rPr lang="de-DE" sz="2000" b="1" dirty="0" smtClean="0"/>
              <a:t>ast </a:t>
            </a:r>
            <a:r>
              <a:rPr lang="de-DE" sz="2000" b="1" dirty="0" err="1" smtClean="0"/>
              <a:t>and</a:t>
            </a:r>
            <a:r>
              <a:rPr lang="de-DE" sz="2000" b="1" dirty="0" smtClean="0"/>
              <a:t> West“</a:t>
            </a:r>
            <a:br>
              <a:rPr lang="de-DE" sz="2000" b="1" dirty="0" smtClean="0"/>
            </a:br>
            <a:r>
              <a:rPr lang="de-DE" sz="2000" b="1" dirty="0" err="1" smtClean="0"/>
              <a:t>academic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studies</a:t>
            </a:r>
            <a:endParaRPr lang="de-DE" sz="2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030019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90 ECTS Master </a:t>
            </a:r>
            <a:r>
              <a:rPr lang="de-DE" dirty="0" err="1"/>
              <a:t>Degree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Titel: Master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Arts</a:t>
            </a:r>
            <a:r>
              <a:rPr lang="de-DE" dirty="0"/>
              <a:t>,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Master </a:t>
            </a:r>
            <a:r>
              <a:rPr lang="de-DE" dirty="0" err="1" smtClean="0"/>
              <a:t>thesis</a:t>
            </a:r>
            <a:r>
              <a:rPr lang="de-DE" dirty="0" smtClean="0"/>
              <a:t> </a:t>
            </a:r>
            <a:r>
              <a:rPr lang="de-DE" dirty="0"/>
              <a:t>15 ECTS</a:t>
            </a:r>
          </a:p>
          <a:p>
            <a:pPr marL="0" indent="0">
              <a:buNone/>
            </a:pPr>
            <a:r>
              <a:rPr lang="de-DE" dirty="0"/>
              <a:t>64 Days </a:t>
            </a:r>
            <a:r>
              <a:rPr lang="de-DE" dirty="0" err="1"/>
              <a:t>of</a:t>
            </a:r>
            <a:r>
              <a:rPr lang="de-DE" dirty="0"/>
              <a:t> Training</a:t>
            </a:r>
          </a:p>
          <a:p>
            <a:pPr marL="0" indent="0">
              <a:buNone/>
            </a:pPr>
            <a:r>
              <a:rPr lang="de-DE" dirty="0" err="1"/>
              <a:t>Workload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Students</a:t>
            </a:r>
            <a:r>
              <a:rPr lang="de-DE" dirty="0"/>
              <a:t>:  1ECTS = 30 </a:t>
            </a:r>
            <a:r>
              <a:rPr lang="de-DE" dirty="0" err="1" smtClean="0"/>
              <a:t>hours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Seminars </a:t>
            </a:r>
            <a:r>
              <a:rPr lang="de-DE" dirty="0" err="1" smtClean="0"/>
              <a:t>over</a:t>
            </a:r>
            <a:r>
              <a:rPr lang="de-DE" dirty="0" smtClean="0"/>
              <a:t> 4 </a:t>
            </a:r>
            <a:r>
              <a:rPr lang="de-DE" dirty="0" err="1" smtClean="0"/>
              <a:t>and</a:t>
            </a:r>
            <a:r>
              <a:rPr lang="de-DE" dirty="0" smtClean="0"/>
              <a:t> 8 Days </a:t>
            </a:r>
            <a:endParaRPr lang="de-DE" dirty="0"/>
          </a:p>
          <a:p>
            <a:pPr marL="0" indent="0">
              <a:buNone/>
            </a:pPr>
            <a:endParaRPr lang="de-DE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19962" cy="838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1856-8183-4E22-BAE1-DCDF673DA55C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305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157592" cy="576064"/>
          </a:xfrm>
        </p:spPr>
        <p:txBody>
          <a:bodyPr>
            <a:normAutofit fontScale="90000"/>
          </a:bodyPr>
          <a:lstStyle/>
          <a:p>
            <a:r>
              <a:rPr lang="de-DE" sz="2000" b="1" dirty="0" smtClean="0"/>
              <a:t>„</a:t>
            </a:r>
            <a:r>
              <a:rPr lang="de-DE" sz="2000" b="1" dirty="0" err="1" smtClean="0"/>
              <a:t>Mind</a:t>
            </a:r>
            <a:r>
              <a:rPr lang="de-DE" sz="2000" b="1" dirty="0" smtClean="0"/>
              <a:t> Body </a:t>
            </a:r>
            <a:r>
              <a:rPr lang="de-DE" sz="2000" b="1" dirty="0" err="1" smtClean="0"/>
              <a:t>Health</a:t>
            </a:r>
            <a:r>
              <a:rPr lang="de-DE" sz="2000" b="1" dirty="0" smtClean="0"/>
              <a:t>:  </a:t>
            </a:r>
            <a:r>
              <a:rPr lang="de-DE" sz="2000" b="1" dirty="0" err="1" smtClean="0"/>
              <a:t>Health</a:t>
            </a:r>
            <a:r>
              <a:rPr lang="de-DE" sz="2000" b="1" dirty="0" smtClean="0"/>
              <a:t> </a:t>
            </a:r>
            <a:r>
              <a:rPr lang="de-DE" sz="2000" b="1" dirty="0"/>
              <a:t>P</a:t>
            </a:r>
            <a:r>
              <a:rPr lang="de-DE" sz="2000" b="1" dirty="0" smtClean="0"/>
              <a:t>romotion </a:t>
            </a:r>
            <a:r>
              <a:rPr lang="de-DE" sz="2000" b="1" dirty="0" err="1" smtClean="0"/>
              <a:t>and</a:t>
            </a:r>
            <a:r>
              <a:rPr lang="de-DE" sz="2000" b="1" dirty="0" smtClean="0"/>
              <a:t>  </a:t>
            </a:r>
            <a:r>
              <a:rPr lang="de-DE" sz="2000" b="1" dirty="0" err="1" smtClean="0"/>
              <a:t>Prevention</a:t>
            </a:r>
            <a:r>
              <a:rPr lang="de-DE" sz="2000" b="1" dirty="0" smtClean="0"/>
              <a:t> </a:t>
            </a:r>
            <a:r>
              <a:rPr lang="de-DE" sz="2000" b="1" dirty="0"/>
              <a:t>E</a:t>
            </a:r>
            <a:r>
              <a:rPr lang="de-DE" sz="2000" b="1" dirty="0" smtClean="0"/>
              <a:t>ast </a:t>
            </a:r>
            <a:r>
              <a:rPr lang="de-DE" sz="2000" b="1" dirty="0" err="1" smtClean="0"/>
              <a:t>and</a:t>
            </a:r>
            <a:r>
              <a:rPr lang="de-DE" sz="2000" b="1" dirty="0" smtClean="0"/>
              <a:t> West“</a:t>
            </a:r>
            <a:br>
              <a:rPr lang="de-DE" sz="2000" b="1" dirty="0" smtClean="0"/>
            </a:br>
            <a:r>
              <a:rPr lang="de-DE" sz="2000" b="1" dirty="0" err="1" smtClean="0"/>
              <a:t>academic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studies</a:t>
            </a:r>
            <a:endParaRPr lang="de-DE" sz="2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030019"/>
          </a:xfrm>
        </p:spPr>
        <p:txBody>
          <a:bodyPr/>
          <a:lstStyle/>
          <a:p>
            <a:pPr marL="0" indent="0">
              <a:buNone/>
            </a:pPr>
            <a:r>
              <a:rPr lang="de-DE" b="1" dirty="0" smtClean="0"/>
              <a:t>4 </a:t>
            </a:r>
            <a:r>
              <a:rPr lang="de-DE" b="1" dirty="0" err="1"/>
              <a:t>HealthPromotion</a:t>
            </a:r>
            <a:r>
              <a:rPr lang="de-DE" b="1" dirty="0"/>
              <a:t> </a:t>
            </a:r>
            <a:r>
              <a:rPr lang="de-DE" b="1" dirty="0" err="1"/>
              <a:t>Certifications</a:t>
            </a:r>
            <a:r>
              <a:rPr lang="de-DE" b="1" dirty="0"/>
              <a:t> </a:t>
            </a:r>
            <a:r>
              <a:rPr lang="de-DE" b="1" dirty="0" err="1" smtClean="0"/>
              <a:t>include</a:t>
            </a:r>
            <a:r>
              <a:rPr lang="de-DE" b="1" dirty="0" smtClean="0"/>
              <a:t>:</a:t>
            </a:r>
          </a:p>
          <a:p>
            <a:pPr marL="0" indent="0">
              <a:buNone/>
            </a:pPr>
            <a:r>
              <a:rPr lang="de-DE" dirty="0" smtClean="0"/>
              <a:t> </a:t>
            </a:r>
            <a:endParaRPr lang="de-DE" dirty="0"/>
          </a:p>
          <a:p>
            <a:r>
              <a:rPr lang="de-DE" dirty="0" err="1"/>
              <a:t>Health</a:t>
            </a:r>
            <a:r>
              <a:rPr lang="de-DE" dirty="0"/>
              <a:t> </a:t>
            </a:r>
            <a:r>
              <a:rPr lang="de-DE" dirty="0" err="1"/>
              <a:t>Qigong</a:t>
            </a:r>
            <a:r>
              <a:rPr lang="de-DE" dirty="0"/>
              <a:t> </a:t>
            </a:r>
          </a:p>
          <a:p>
            <a:r>
              <a:rPr lang="de-DE" dirty="0"/>
              <a:t>Multi- Modal Stress Management</a:t>
            </a:r>
          </a:p>
          <a:p>
            <a:r>
              <a:rPr lang="de-DE" dirty="0"/>
              <a:t>Jacobson Training </a:t>
            </a:r>
            <a:r>
              <a:rPr lang="de-DE" b="1" dirty="0" err="1" smtClean="0"/>
              <a:t>P</a:t>
            </a:r>
            <a:r>
              <a:rPr lang="de-DE" dirty="0" err="1" smtClean="0"/>
              <a:t>rogressive</a:t>
            </a:r>
            <a:r>
              <a:rPr lang="de-DE" b="1" dirty="0" err="1" smtClean="0"/>
              <a:t>M</a:t>
            </a:r>
            <a:r>
              <a:rPr lang="de-DE" dirty="0" err="1" smtClean="0"/>
              <a:t>uscle</a:t>
            </a:r>
            <a:r>
              <a:rPr lang="de-DE" b="1" dirty="0" err="1" smtClean="0"/>
              <a:t>R</a:t>
            </a:r>
            <a:r>
              <a:rPr lang="de-DE" dirty="0" err="1" smtClean="0"/>
              <a:t>elaxation</a:t>
            </a:r>
            <a:endParaRPr lang="de-DE" dirty="0"/>
          </a:p>
          <a:p>
            <a:r>
              <a:rPr lang="de-DE" dirty="0" err="1"/>
              <a:t>Autogenic</a:t>
            </a:r>
            <a:r>
              <a:rPr lang="de-DE" dirty="0"/>
              <a:t> Training / </a:t>
            </a:r>
            <a:r>
              <a:rPr lang="de-DE" dirty="0" err="1" smtClean="0"/>
              <a:t>Self</a:t>
            </a:r>
            <a:r>
              <a:rPr lang="de-DE" dirty="0" smtClean="0"/>
              <a:t> </a:t>
            </a:r>
            <a:r>
              <a:rPr lang="de-DE" dirty="0" err="1"/>
              <a:t>H</a:t>
            </a:r>
            <a:r>
              <a:rPr lang="de-DE" dirty="0" err="1" smtClean="0"/>
              <a:t>ypnosis</a:t>
            </a: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19962" cy="838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1856-8183-4E22-BAE1-DCDF673DA55C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507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157592" cy="1008112"/>
          </a:xfrm>
        </p:spPr>
        <p:txBody>
          <a:bodyPr>
            <a:normAutofit/>
          </a:bodyPr>
          <a:lstStyle/>
          <a:p>
            <a:r>
              <a:rPr lang="de-DE" sz="3200" dirty="0" smtClean="0"/>
              <a:t>„</a:t>
            </a:r>
            <a:endParaRPr lang="de-DE" sz="2200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4185257"/>
              </p:ext>
            </p:extLst>
          </p:nvPr>
        </p:nvGraphicFramePr>
        <p:xfrm>
          <a:off x="627063" y="1052736"/>
          <a:ext cx="7920880" cy="294977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440160"/>
                <a:gridCol w="1152128"/>
                <a:gridCol w="1224136"/>
                <a:gridCol w="1296144"/>
                <a:gridCol w="1417687"/>
                <a:gridCol w="1390625"/>
              </a:tblGrid>
              <a:tr h="2949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1.Semester</a:t>
                      </a:r>
                      <a:endParaRPr lang="de-DE" sz="100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396" marR="31396" marT="31396" marB="31396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2.Semester</a:t>
                      </a:r>
                      <a:endParaRPr lang="de-DE" sz="100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396" marR="31396" marT="31396" marB="3139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3.Semester</a:t>
                      </a:r>
                      <a:endParaRPr lang="de-DE" sz="100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396" marR="31396" marT="31396" marB="3139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4.Semester</a:t>
                      </a:r>
                      <a:endParaRPr lang="de-DE" sz="100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396" marR="31396" marT="31396" marB="3139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5.Semester</a:t>
                      </a:r>
                      <a:endParaRPr lang="de-DE" sz="100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396" marR="31396" marT="31396" marB="3139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6.Semester</a:t>
                      </a:r>
                      <a:endParaRPr lang="de-DE" sz="100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396" marR="31396" marT="31396" marB="3139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19962" cy="838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634648"/>
              </p:ext>
            </p:extLst>
          </p:nvPr>
        </p:nvGraphicFramePr>
        <p:xfrm>
          <a:off x="627063" y="1584325"/>
          <a:ext cx="7920260" cy="4599431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437580"/>
                <a:gridCol w="1171460"/>
                <a:gridCol w="1206502"/>
                <a:gridCol w="1301290"/>
                <a:gridCol w="1397783"/>
                <a:gridCol w="1405645"/>
              </a:tblGrid>
              <a:tr h="2193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Module 01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220" marR="30220" marT="30220" marB="302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Module 03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220" marR="30220" marT="30220" marB="302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Module 05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220" marR="30220" marT="30220" marB="302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Module 07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220" marR="30220" marT="30220" marB="302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Module 09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220" marR="30220" marT="30220" marB="302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Module </a:t>
                      </a:r>
                      <a:r>
                        <a:rPr lang="de-DE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</a:tr>
              <a:tr h="19133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Fundamental Theories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Health promotion</a:t>
                      </a:r>
                      <a:endParaRPr lang="de-DE" sz="900" i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Prevention</a:t>
                      </a:r>
                      <a:endParaRPr lang="de-DE" sz="900" i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Group Psychology</a:t>
                      </a:r>
                      <a:endParaRPr lang="de-DE" sz="900" i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Research Methods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Qigong </a:t>
                      </a:r>
                      <a:r>
                        <a:rPr lang="en-US" sz="14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Practice</a:t>
                      </a:r>
                      <a:r>
                        <a:rPr lang="en-US" sz="1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 CP, 8 d (Sept)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220" marR="30220" marT="30220" marB="302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Relaxation II: </a:t>
                      </a:r>
                      <a:endParaRPr lang="de-D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Jacobson</a:t>
                      </a:r>
                      <a:r>
                        <a:rPr lang="en-US" sz="1200" i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,</a:t>
                      </a:r>
                      <a:endParaRPr lang="de-D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PMR</a:t>
                      </a:r>
                      <a:endParaRPr lang="de-D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 CP, 4 d (April)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220" marR="30220" marT="30220" marB="302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Health promoting Qigong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 CP, 8 d (Sept)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220" marR="30220" marT="30220" marB="302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Stress-management II: 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Meditation and </a:t>
                      </a:r>
                      <a:r>
                        <a:rPr lang="en-US" sz="1200" i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Mindfulness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 CP, 4 d (April)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220" marR="30220" marT="30220" marB="302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Health 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Promoting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Qigong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 CP, 8 d (September)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220" marR="30220" marT="30220" marB="302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Demonstration Lesson &amp; Supervision 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Health</a:t>
                      </a:r>
                      <a:endParaRPr lang="de-DE" sz="900" i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Promoting</a:t>
                      </a:r>
                      <a:endParaRPr lang="de-DE" sz="900" i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Qigong</a:t>
                      </a:r>
                      <a:endParaRPr lang="de-DE" sz="900" i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 CP, 4 d (April)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220" marR="30220" marT="30220" marB="302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5328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Module 02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220" marR="30220" marT="30220" marB="302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BD4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Module 04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220" marR="30220" marT="30220" marB="302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6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Module 06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220" marR="30220" marT="30220" marB="302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Module 08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220" marR="30220" marT="30220" marB="302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69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Module 10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Demonstration Lesson &amp; Supervision 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Stress management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 CP, 4 d (</a:t>
                      </a:r>
                      <a:r>
                        <a:rPr lang="en-US" sz="1000" dirty="0" err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Febr</a:t>
                      </a:r>
                      <a:r>
                        <a:rPr lang="en-US" sz="1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220" marR="30220" marT="30220" marB="302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Module</a:t>
                      </a:r>
                      <a:r>
                        <a:rPr lang="de-DE" sz="800" b="1" baseline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607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3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3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Master </a:t>
                      </a:r>
                      <a:r>
                        <a:rPr lang="de-DE" sz="13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Thesis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 CP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3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Relaxation I: </a:t>
                      </a:r>
                      <a:endParaRPr lang="de-D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Autosuggestion, </a:t>
                      </a:r>
                      <a:r>
                        <a:rPr lang="en-US" sz="1200" i="1" dirty="0" err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AutogenicTraining</a:t>
                      </a:r>
                      <a:endParaRPr lang="de-D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Self-hypnosis</a:t>
                      </a:r>
                      <a:endParaRPr lang="de-D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 CP, 4 d (</a:t>
                      </a:r>
                      <a:r>
                        <a:rPr lang="de-DE" sz="1000" dirty="0" err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February</a:t>
                      </a:r>
                      <a:r>
                        <a:rPr lang="de-DE" sz="1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220" marR="30220" marT="30220" marB="302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Health promoting Qigong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 CP, 8 d (June)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220" marR="30220" marT="30220" marB="302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Stress-management I: </a:t>
                      </a:r>
                      <a:endParaRPr lang="de-DE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Cognitive Behavior Modification and Biofeedback</a:t>
                      </a:r>
                      <a:endParaRPr lang="de-DE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8745" algn="l"/>
                          <a:tab pos="675640" algn="ctr"/>
                        </a:tabLst>
                      </a:pP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 CP, 4 d (Febr)</a:t>
                      </a:r>
                      <a:endParaRPr lang="de-DE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220" marR="30220" marT="30220" marB="302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Health promoting Qigong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 CP, 8 d (June)</a:t>
                      </a:r>
                      <a:endParaRPr lang="de-D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220" marR="30220" marT="30220" marB="302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3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 CP, 12 </a:t>
                      </a:r>
                      <a:r>
                        <a:rPr lang="de-DE" sz="800" b="1" dirty="0" err="1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days</a:t>
                      </a:r>
                      <a:endParaRPr lang="de-DE" sz="90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220" marR="30220" marT="30220" marB="3022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 CP, 12 days</a:t>
                      </a:r>
                      <a:endParaRPr lang="de-DE" sz="90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220" marR="30220" marT="30220" marB="3022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 CP, 12 days</a:t>
                      </a:r>
                      <a:endParaRPr lang="de-DE" sz="90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220" marR="30220" marT="30220" marB="3022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 CP, 12 days</a:t>
                      </a:r>
                      <a:endParaRPr lang="de-DE" sz="90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220" marR="30220" marT="30220" marB="3022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16 CP, 12 </a:t>
                      </a:r>
                      <a:r>
                        <a:rPr lang="de-DE" sz="800" b="1" dirty="0" err="1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days</a:t>
                      </a:r>
                      <a:endParaRPr lang="de-DE" sz="90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220" marR="30220" marT="30220" marB="3022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21 </a:t>
                      </a:r>
                      <a:r>
                        <a:rPr lang="de-DE" sz="800" b="1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CP, 4 </a:t>
                      </a:r>
                      <a:r>
                        <a:rPr lang="de-DE" sz="800" b="1" dirty="0" err="1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days</a:t>
                      </a:r>
                      <a:endParaRPr lang="de-DE" sz="90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27063" y="15843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9063" algn="l"/>
                <a:tab pos="676275" algn="ctr"/>
              </a:tabLst>
            </a:pPr>
            <a:r>
              <a:rPr kumimoji="0" lang="de-DE" sz="3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1856-8183-4E22-BAE1-DCDF673DA55C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955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2594</TotalTime>
  <Words>1076</Words>
  <Application>Microsoft Office PowerPoint</Application>
  <PresentationFormat>Diavoorstelling (4:3)</PresentationFormat>
  <Paragraphs>268</Paragraphs>
  <Slides>19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0" baseType="lpstr">
      <vt:lpstr>Larissa</vt:lpstr>
      <vt:lpstr>„Mind Body Health:  Health Promotion and  Prevention East and West“</vt:lpstr>
      <vt:lpstr>„Mind Body Health:  Health Promotion and  Prevention East and West“</vt:lpstr>
      <vt:lpstr>„Mind Body Health:  Health Promotion and  Prevention East and West“ Framework</vt:lpstr>
      <vt:lpstr>„Mind Body Health:  Health Promotion and  Prevention East and West“ Framework</vt:lpstr>
      <vt:lpstr>„Mind Body Health:  Health Promotion and  Prevention East and West“ Framework</vt:lpstr>
      <vt:lpstr>„Mind Body Health:  Health Promotion and  Prevention East and West“ Framework</vt:lpstr>
      <vt:lpstr>„Mind Body Health:  Health Promotion and  Prevention East and West“ academic studies</vt:lpstr>
      <vt:lpstr>„Mind Body Health:  Health Promotion and  Prevention East and West“ academic studies</vt:lpstr>
      <vt:lpstr>„</vt:lpstr>
      <vt:lpstr>„Mind Body Health:  Health Promotion and  Prevention East and West“</vt:lpstr>
      <vt:lpstr>„Mind Body Health:  Health Promotion and  Prevention East and West“ Double Degree Project</vt:lpstr>
      <vt:lpstr>„Mind Body Health:  Health Promotion and  Prevention East and West“</vt:lpstr>
      <vt:lpstr>„Mind Body Health:  Health Promotion and  Prevention East and West“</vt:lpstr>
      <vt:lpstr>„Mind Body Health:  Health Promotion and  Prevention East and West“</vt:lpstr>
      <vt:lpstr>„Mind Body Health:  Health Promotion and  Prevention East and West“</vt:lpstr>
      <vt:lpstr>„Mind Body Health:  Health Promotion and  Prevention East and West“</vt:lpstr>
      <vt:lpstr>„Mind Body Health:  Health Promotion and  Prevention East and West“</vt:lpstr>
      <vt:lpstr>„Mind Body Health:  Health Promotion and  Prevention East and West“</vt:lpstr>
      <vt:lpstr>„Mind Body Health:  Health Promotion and  Prevention East and West“</vt:lpstr>
    </vt:vector>
  </TitlesOfParts>
  <Company>HS-NB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Willi Neumann</dc:creator>
  <cp:lastModifiedBy>Pierre</cp:lastModifiedBy>
  <cp:revision>42</cp:revision>
  <dcterms:created xsi:type="dcterms:W3CDTF">2015-07-08T18:22:42Z</dcterms:created>
  <dcterms:modified xsi:type="dcterms:W3CDTF">2015-07-13T14:19:34Z</dcterms:modified>
</cp:coreProperties>
</file>