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3"/>
  </p:notesMasterIdLst>
  <p:sldIdLst>
    <p:sldId id="256" r:id="rId2"/>
    <p:sldId id="263" r:id="rId3"/>
    <p:sldId id="262" r:id="rId4"/>
    <p:sldId id="324" r:id="rId5"/>
    <p:sldId id="278" r:id="rId6"/>
    <p:sldId id="308" r:id="rId7"/>
    <p:sldId id="273" r:id="rId8"/>
    <p:sldId id="311" r:id="rId9"/>
    <p:sldId id="271" r:id="rId10"/>
    <p:sldId id="279" r:id="rId11"/>
    <p:sldId id="314" r:id="rId12"/>
    <p:sldId id="313" r:id="rId13"/>
    <p:sldId id="329" r:id="rId14"/>
    <p:sldId id="284" r:id="rId15"/>
    <p:sldId id="280" r:id="rId16"/>
    <p:sldId id="285" r:id="rId17"/>
    <p:sldId id="283" r:id="rId18"/>
    <p:sldId id="286" r:id="rId19"/>
    <p:sldId id="287" r:id="rId20"/>
    <p:sldId id="289" r:id="rId21"/>
    <p:sldId id="296" r:id="rId22"/>
    <p:sldId id="330" r:id="rId23"/>
    <p:sldId id="257" r:id="rId24"/>
    <p:sldId id="325" r:id="rId25"/>
    <p:sldId id="327" r:id="rId26"/>
    <p:sldId id="326" r:id="rId27"/>
    <p:sldId id="331" r:id="rId28"/>
    <p:sldId id="306" r:id="rId29"/>
    <p:sldId id="307" r:id="rId30"/>
    <p:sldId id="328" r:id="rId31"/>
    <p:sldId id="318" r:id="rId32"/>
    <p:sldId id="319" r:id="rId33"/>
    <p:sldId id="317" r:id="rId34"/>
    <p:sldId id="316" r:id="rId35"/>
    <p:sldId id="323" r:id="rId36"/>
    <p:sldId id="320" r:id="rId37"/>
    <p:sldId id="281" r:id="rId38"/>
    <p:sldId id="321" r:id="rId39"/>
    <p:sldId id="305" r:id="rId40"/>
    <p:sldId id="332" r:id="rId41"/>
    <p:sldId id="298" r:id="rId42"/>
    <p:sldId id="290" r:id="rId43"/>
    <p:sldId id="269" r:id="rId44"/>
    <p:sldId id="300" r:id="rId45"/>
    <p:sldId id="301" r:id="rId46"/>
    <p:sldId id="292" r:id="rId47"/>
    <p:sldId id="302" r:id="rId48"/>
    <p:sldId id="303" r:id="rId49"/>
    <p:sldId id="267" r:id="rId50"/>
    <p:sldId id="309" r:id="rId51"/>
    <p:sldId id="310" r:id="rId52"/>
  </p:sldIdLst>
  <p:sldSz cx="9144000" cy="6858000" type="screen4x3"/>
  <p:notesSz cx="6819900" cy="99187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96" autoAdjust="0"/>
    <p:restoredTop sz="99692" autoAdjust="0"/>
  </p:normalViewPr>
  <p:slideViewPr>
    <p:cSldViewPr>
      <p:cViewPr varScale="1">
        <p:scale>
          <a:sx n="74" d="100"/>
          <a:sy n="74" d="100"/>
        </p:scale>
        <p:origin x="18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0E61D7-8CE5-46BB-A47A-1481CB2AA86D}" type="datetimeFigureOut">
              <a:rPr lang="fr-BE"/>
              <a:pPr>
                <a:defRPr/>
              </a:pPr>
              <a:t>23-07-15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316935-39CA-45D6-8D87-A2E3D97F797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7847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44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623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resistant-training programs</a:t>
            </a:r>
            <a:r>
              <a:rPr lang="en-GB" sz="1200" smtClean="0">
                <a:latin typeface="Times New Roman" pitchFamily="18" charset="0"/>
                <a:cs typeface="Times New Roman" pitchFamily="18" charset="0"/>
              </a:rPr>
              <a:t>: weighted</a:t>
            </a:r>
            <a:r>
              <a:rPr lang="en-GB" sz="1200" baseline="0" smtClean="0">
                <a:latin typeface="Times New Roman" pitchFamily="18" charset="0"/>
                <a:cs typeface="Times New Roman" pitchFamily="18" charset="0"/>
              </a:rPr>
              <a:t>-vests </a:t>
            </a:r>
            <a:r>
              <a:rPr lang="en-GB" sz="1200" baseline="0" dirty="0" smtClean="0">
                <a:latin typeface="Times New Roman" pitchFamily="18" charset="0"/>
                <a:cs typeface="Times New Roman" pitchFamily="18" charset="0"/>
              </a:rPr>
              <a:t>resistance, 1-2% of body weight, ankles weights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181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Orl: </a:t>
            </a:r>
            <a:r>
              <a:rPr lang="fr-BE" dirty="0" err="1" smtClean="0"/>
              <a:t>Radiotherapy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chemotherapy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nasopharyngectomy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37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907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Faut études pour préciser</a:t>
            </a:r>
            <a:r>
              <a:rPr lang="fr-BE" baseline="0" dirty="0" smtClean="0"/>
              <a:t> mécanisme/immunité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7117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baseline="0" dirty="0" smtClean="0"/>
              <a:t>Small size of </a:t>
            </a:r>
            <a:r>
              <a:rPr lang="fr-BE" baseline="0" dirty="0" err="1" smtClean="0"/>
              <a:t>samples</a:t>
            </a:r>
            <a:r>
              <a:rPr lang="fr-BE" baseline="0" dirty="0" smtClean="0"/>
              <a:t>: 12-126 </a:t>
            </a:r>
            <a:r>
              <a:rPr lang="fr-BE" baseline="0" dirty="0" err="1" smtClean="0"/>
              <a:t>persons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problems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methodology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2911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Age moyen 71 ans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194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16935-39CA-45D6-8D87-A2E3D97F7979}" type="slidenum">
              <a:rPr lang="fr-BE" smtClean="0"/>
              <a:pPr>
                <a:defRPr/>
              </a:pPr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405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C3E5-D535-4806-91C6-0EA7323373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262A-E707-4F9F-BEF1-FA9001054D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FFDC-7917-4733-A439-77735BEC87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DC27-2D1D-4475-AFFD-1F9FE2A542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3F5B-73B9-419C-AD9C-82066DAF29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2C16-FAB9-4D89-AB46-B0CE849E24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1877-58F7-445B-8FAA-3FF0CAD5D0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3DD6-5E7A-4168-B832-F2243734E1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32C6-4E73-4F60-AE30-B368D61DFE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8218-60CD-43C3-8DD6-C99F5B1267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8501-C594-427F-BD8E-FED363B5C2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F832-59FA-4C77-BA1D-EC6EAC1EED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B705-199A-46CE-83A6-24D4CFE945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AB5DAB-C7C9-44FA-B3B8-A44B5C5E06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file:///O:\commun\Photos%20Delvigne\CHU%20ROUGE%20copie.pn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t&amp;rct=j&amp;q=&amp;esrc=s&amp;source=web&amp;cd=1&amp;cad=rja&amp;uact=8&amp;ved=0CB8QFjAA&amp;url=https://fr.wikipedia.org/wiki/Les_Vieux_de_la_vieille_(film)&amp;ei=ilaUVcH1EInpUoSEgKgB&amp;usg=AFQjCNGyhRRnV-hVGiRen4EXJgYapLd_Bg&amp;bvm=bv.96952980,d.d2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215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Qigong and occidental medicine: bridging the gap</a:t>
            </a:r>
            <a:endParaRPr lang="en-GB" alt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975" y="5185129"/>
            <a:ext cx="8502153" cy="143956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BE" altLang="fr-FR" sz="2800" dirty="0" smtClean="0">
                <a:latin typeface="Times New Roman" pitchFamily="18" charset="0"/>
              </a:rPr>
              <a:t>Dr MP Guillaume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2000" dirty="0" smtClean="0">
                <a:latin typeface="Times New Roman" pitchFamily="18" charset="0"/>
              </a:rPr>
              <a:t>Internal Medicine, </a:t>
            </a:r>
            <a:r>
              <a:rPr lang="en-GB" altLang="fr-FR" sz="2000" dirty="0" err="1" smtClean="0">
                <a:latin typeface="Times New Roman" pitchFamily="18" charset="0"/>
              </a:rPr>
              <a:t>Sint</a:t>
            </a:r>
            <a:r>
              <a:rPr lang="en-GB" altLang="fr-FR" sz="2000" dirty="0" smtClean="0">
                <a:latin typeface="Times New Roman" pitchFamily="18" charset="0"/>
              </a:rPr>
              <a:t> Pieter Brussels hospital, </a:t>
            </a:r>
            <a:r>
              <a:rPr lang="en-GB" altLang="fr-FR" sz="2000" dirty="0" err="1" smtClean="0">
                <a:latin typeface="Times New Roman" pitchFamily="18" charset="0"/>
              </a:rPr>
              <a:t>Begium</a:t>
            </a:r>
            <a:r>
              <a:rPr lang="en-GB" altLang="fr-FR" sz="2000" dirty="0" smtClean="0">
                <a:latin typeface="Times New Roman" pitchFamily="18" charset="0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2000" dirty="0" smtClean="0">
                <a:latin typeface="Times New Roman" pitchFamily="18" charset="0"/>
              </a:rPr>
              <a:t>Belgian Health Qigong Federation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fr-FR" sz="2000" dirty="0" smtClean="0">
              <a:latin typeface="Times New Roman" pitchFamily="18" charset="0"/>
            </a:endParaRPr>
          </a:p>
        </p:txBody>
      </p:sp>
      <p:pic>
        <p:nvPicPr>
          <p:cNvPr id="1026" name="Picture 2" descr="Résultat de recherche d'images pour &quot;médicament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29691"/>
            <a:ext cx="1584176" cy="112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3" name="AutoShape 6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4" name="AutoShape 8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5" name="AutoShape 10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6" name="AutoShape 12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sp>
        <p:nvSpPr>
          <p:cNvPr id="7" name="AutoShape 14" descr="Résultat de recherche d'images pour &quot;mawangdui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1040" name="Picture 16" descr="http://www.taijiquan-daoyin-martinique.com/Taichi_et_Qigong_Martinique/Les_Gymnastiques_Chinoises_files/Mawangdui%20%20A.LeMasson%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7425"/>
            <a:ext cx="1998241" cy="190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O:\commun\Photos Delvigne\CHU ROUGE copie.pn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69738" y="5403617"/>
            <a:ext cx="1095673" cy="97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rie Paule\Desktop\insigne BHQF no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85129"/>
            <a:ext cx="1296144" cy="119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850900"/>
          </a:xfrm>
        </p:spPr>
        <p:txBody>
          <a:bodyPr/>
          <a:lstStyle/>
          <a:p>
            <a:pPr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Managing Stress and Anxiety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5433"/>
            <a:ext cx="8229600" cy="5402217"/>
          </a:xfrm>
        </p:spPr>
        <p:txBody>
          <a:bodyPr/>
          <a:lstStyle/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has become a worldwide problem</a:t>
            </a:r>
          </a:p>
          <a:p>
            <a:pPr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affects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different ages and backgrounds</a:t>
            </a:r>
          </a:p>
          <a:p>
            <a:pPr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It is induced by factors such as: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Workload</a:t>
            </a:r>
          </a:p>
          <a:p>
            <a:pPr lvl="1" eaLnBrk="1" hangingPunct="1"/>
            <a:r>
              <a:rPr lang="en-GB" sz="1800" dirty="0" err="1">
                <a:latin typeface="Times New Roman" pitchFamily="18" charset="0"/>
                <a:cs typeface="Times New Roman" pitchFamily="18" charset="0"/>
              </a:rPr>
              <a:t>Studyload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Job instability 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responsabilities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Conflicts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Stressful life events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Financial strains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Health problems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economic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implications </a:t>
            </a:r>
          </a:p>
          <a:p>
            <a:pPr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most common reaction to stress is anxiety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Initially anxiety may be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beneficial because it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natural response and a necessary warning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adaptation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uillam\Desktop\stress-trav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664"/>
            <a:ext cx="1728192" cy="1581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uillam\Desktop\AcuteStressResponsePublicSpeaking_5357d4ba227aa_w150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971"/>
            <a:ext cx="8229600" cy="639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eaLnBrk="1" hangingPunct="1"/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Anxiety can become a pathologic disorder when it is excessive and uncontrollable, requires no specific external stimulus, and manifests with a wide range of physical and affective symptoms as well as changes in behavior and cognition</a:t>
            </a: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If intense and prolonged stress is not managed: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can reduce-impair immune functions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can lead to a range of health problems such as: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Insomnia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Headache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Stomach-ache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Problematic eating disorders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Cancer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Cardiovascular disease</a:t>
            </a:r>
          </a:p>
          <a:p>
            <a:endParaRPr lang="fr-B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836712"/>
            <a:ext cx="8229600" cy="5472013"/>
          </a:xfrm>
        </p:spPr>
        <p:txBody>
          <a:bodyPr/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way to manage stress and anxiety is through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self-care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years, many people have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 used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mind-body exercises as complementary and alternative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therapies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relieves anxiety and reduces stress among healthy people and patients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practice is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to ordinary aerobic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exercises,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additional components of mind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diaphragmatic breath and structuring body movements during the practice, affects the autonomic nervous system (ANS) and the endocrine system, stabilizes the mood, enhances cardiac output - oxygen consumption – carbon dioxide exhalation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89948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practice of 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leads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heart rate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respiratory rate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biomarkers: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the level of cortisol, adrenocorticotrophic hormone (ACTH) and aldosterone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the level of 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neutrophilic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white cells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salivary biomarkers: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secretion of salivary immunoglobulin A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salivary cortisol concentration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errors,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recovering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proper breathing pattern 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oxygen consumption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effect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anti-depressants including SSRI (serotonin selective re-uptake inhibitors):</a:t>
            </a:r>
          </a:p>
          <a:p>
            <a:pPr lvl="2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will manifest after some weeks, and fade over time with cessation  of practice</a:t>
            </a:r>
          </a:p>
          <a:p>
            <a:pPr lvl="1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guillam\Desktop\Illustr-noel-barbich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088232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1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6192688" cy="1143000"/>
          </a:xfrm>
        </p:spPr>
        <p:txBody>
          <a:bodyPr/>
          <a:lstStyle/>
          <a:p>
            <a:pPr eaLnBrk="1" hangingPunct="1"/>
            <a:r>
              <a:rPr lang="en-GB" sz="3600" b="1" i="1" dirty="0" smtClean="0">
                <a:latin typeface="Times New Roman" pitchFamily="18" charset="0"/>
              </a:rPr>
              <a:t>Applications in Neurology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5112568"/>
          </a:xfrm>
        </p:spPr>
        <p:txBody>
          <a:bodyPr/>
          <a:lstStyle/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and prevention of mental disorders: </a:t>
            </a:r>
          </a:p>
          <a:p>
            <a:pPr marL="0" indent="0" eaLnBrk="1" hangingPunct="1">
              <a:buNone/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     number of studies with significant positive effects</a:t>
            </a:r>
            <a:r>
              <a:rPr lang="en-GB" sz="20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</a:rPr>
              <a:t>There are several conditions for which the efficiency of </a:t>
            </a:r>
            <a:r>
              <a:rPr lang="en-GB" sz="2000" b="1" i="1" dirty="0" smtClean="0">
                <a:latin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</a:rPr>
              <a:t> has been clearly demonstrated: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</a:rPr>
              <a:t>Migraine - headache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</a:rPr>
              <a:t>Depression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</a:rPr>
              <a:t>Insomnia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</a:rPr>
              <a:t>For the following neurologic applications, evidences are limited due mostly to the poor quality of studies or the lack of studies: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</a:rPr>
              <a:t>Parkinson’s disease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</a:rPr>
              <a:t>Multiple Sclerosis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</a:rPr>
              <a:t>Stroke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</a:rPr>
              <a:t>Cognitive dysfunction</a:t>
            </a:r>
          </a:p>
        </p:txBody>
      </p:sp>
      <p:pic>
        <p:nvPicPr>
          <p:cNvPr id="4" name="Picture 2" descr="C:\Users\Marie Paule\Desktop\cerv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5882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435280" cy="646673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Europe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is in the top ten causes of disability in 2014 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year up to 25 % of the population suffer from anxiety or depression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will be the 2</a:t>
            </a:r>
            <a:r>
              <a:rPr lang="en-GB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important cause of disability and the 2</a:t>
            </a:r>
            <a:r>
              <a:rPr lang="en-GB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cause of disease burden worldwide by 2020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 cause of illness and disability among teenagers</a:t>
            </a:r>
          </a:p>
          <a:p>
            <a:pPr marL="457200" lvl="1" indent="0">
              <a:buNone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more debilitating than most of chronic physical diseases: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50% of chronic sick leaves are due to anxiety/depression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50%  of major depressions are not treated</a:t>
            </a:r>
          </a:p>
          <a:p>
            <a:pPr marL="457200" lvl="1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in the EU is about €170 billions per year</a:t>
            </a:r>
          </a:p>
          <a:p>
            <a:pPr lvl="1"/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B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296144" cy="11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8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fr-BE" sz="2400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fr-BE" sz="2000" dirty="0">
              <a:latin typeface="Times New Roman" pitchFamily="18" charset="0"/>
            </a:endParaRPr>
          </a:p>
          <a:p>
            <a:pPr lvl="1"/>
            <a:endParaRPr lang="fr-B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467544" y="404664"/>
            <a:ext cx="8432542" cy="605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>
              <a:latin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</a:rPr>
              <a:t>Prevalence rate of depression among the worldwide </a:t>
            </a:r>
          </a:p>
          <a:p>
            <a:pPr>
              <a:buNone/>
            </a:pPr>
            <a:r>
              <a:rPr lang="en-GB" sz="2400" dirty="0" smtClean="0">
                <a:latin typeface="Times New Roman" pitchFamily="18" charset="0"/>
              </a:rPr>
              <a:t>      elderly population: 3 to 15-40% </a:t>
            </a:r>
          </a:p>
          <a:p>
            <a:pPr marL="0" indent="0">
              <a:buFont typeface="Arial" charset="0"/>
              <a:buNone/>
            </a:pPr>
            <a:endParaRPr lang="en-GB" sz="2000" dirty="0" smtClean="0">
              <a:latin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</a:rPr>
              <a:t>Elderly people suffering from chronic  physical illnesses such as: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Parkinson’s disease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Diabetes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Cardiac or respiratory diseases 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Stroke 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Vision impairment</a:t>
            </a:r>
          </a:p>
          <a:p>
            <a:pPr marL="457200" lvl="1" indent="0">
              <a:buNone/>
            </a:pPr>
            <a:endParaRPr lang="en-GB" sz="1600" dirty="0" smtClean="0">
              <a:latin typeface="Times New Roman" pitchFamily="18" charset="0"/>
            </a:endParaRPr>
          </a:p>
          <a:p>
            <a:r>
              <a:rPr lang="en-GB" sz="2400" dirty="0" smtClean="0">
                <a:latin typeface="Times New Roman" pitchFamily="18" charset="0"/>
              </a:rPr>
              <a:t>Are more vulnerable because of: 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Their own disabilities </a:t>
            </a:r>
          </a:p>
          <a:p>
            <a:pPr lvl="1"/>
            <a:r>
              <a:rPr lang="en-GB" sz="2000" dirty="0">
                <a:latin typeface="Times New Roman" pitchFamily="18" charset="0"/>
              </a:rPr>
              <a:t>R</a:t>
            </a:r>
            <a:r>
              <a:rPr lang="en-GB" sz="2000" dirty="0" smtClean="0">
                <a:latin typeface="Times New Roman" pitchFamily="18" charset="0"/>
              </a:rPr>
              <a:t>educed psychosocial resources: self-efficiency and sense of mastery</a:t>
            </a:r>
          </a:p>
          <a:p>
            <a:pPr lvl="1"/>
            <a:r>
              <a:rPr lang="en-GB" sz="2000" dirty="0" smtClean="0">
                <a:latin typeface="Times New Roman" pitchFamily="18" charset="0"/>
              </a:rPr>
              <a:t>Incapacity to control many aspects of their live</a:t>
            </a:r>
          </a:p>
          <a:p>
            <a:endParaRPr lang="fr-BE" sz="2000" dirty="0" smtClean="0">
              <a:latin typeface="Times New Roman" pitchFamily="18" charset="0"/>
            </a:endParaRPr>
          </a:p>
        </p:txBody>
      </p:sp>
      <p:pic>
        <p:nvPicPr>
          <p:cNvPr id="1026" name="Picture 2" descr="C:\Users\guillam\Desktop\personne a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918" y="620688"/>
            <a:ext cx="1512168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4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363272" cy="6034087"/>
          </a:xfrm>
        </p:spPr>
        <p:txBody>
          <a:bodyPr/>
          <a:lstStyle/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currently available antidepressants and psychotherapies </a:t>
            </a:r>
            <a:r>
              <a:rPr lang="en-GB" sz="2000" dirty="0" smtClean="0">
                <a:latin typeface="Times New Roman" pitchFamily="18" charset="0"/>
              </a:rPr>
              <a:t>are </a:t>
            </a:r>
            <a:r>
              <a:rPr lang="en-GB" sz="2000" dirty="0">
                <a:latin typeface="Times New Roman" pitchFamily="18" charset="0"/>
              </a:rPr>
              <a:t>far from </a:t>
            </a:r>
            <a:r>
              <a:rPr lang="en-GB" sz="2000" dirty="0" smtClean="0">
                <a:latin typeface="Times New Roman" pitchFamily="18" charset="0"/>
              </a:rPr>
              <a:t>satisfactory :&gt;</a:t>
            </a:r>
            <a:r>
              <a:rPr lang="en-GB" sz="2000" dirty="0">
                <a:latin typeface="Times New Roman" pitchFamily="18" charset="0"/>
              </a:rPr>
              <a:t>30% of the patients </a:t>
            </a:r>
            <a:r>
              <a:rPr lang="en-GB" sz="2000" dirty="0" smtClean="0">
                <a:latin typeface="Times New Roman" pitchFamily="18" charset="0"/>
              </a:rPr>
              <a:t>fail to respond </a:t>
            </a:r>
            <a:r>
              <a:rPr lang="en-GB" sz="2000" dirty="0">
                <a:latin typeface="Times New Roman" pitchFamily="18" charset="0"/>
              </a:rPr>
              <a:t>to those </a:t>
            </a:r>
            <a:r>
              <a:rPr lang="en-GB" sz="2000" dirty="0" smtClean="0">
                <a:latin typeface="Times New Roman" pitchFamily="18" charset="0"/>
              </a:rPr>
              <a:t>treatments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antidepressants may cause a wide range of side-effects in various organic systems, unacceptable by some patients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and complementary therapies are preferred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many patients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management of their symptoms: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i="1" dirty="0" smtClean="0">
                <a:latin typeface="Times New Roman" pitchFamily="18" charset="0"/>
              </a:rPr>
              <a:t>Health </a:t>
            </a:r>
            <a:r>
              <a:rPr lang="en-GB" sz="2000" b="1" i="1" dirty="0">
                <a:latin typeface="Times New Roman" pitchFamily="18" charset="0"/>
              </a:rPr>
              <a:t>Q</a:t>
            </a:r>
            <a:r>
              <a:rPr lang="en-GB" sz="2000" b="1" i="1" dirty="0" smtClean="0">
                <a:latin typeface="Times New Roman" pitchFamily="18" charset="0"/>
              </a:rPr>
              <a:t>igong</a:t>
            </a:r>
            <a:r>
              <a:rPr lang="en-GB" sz="2000" dirty="0" smtClean="0">
                <a:latin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</a:rPr>
              <a:t>is a safe form of therapy even for the frail elderly people, with very low chance of developing side effects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Reduction of disability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Increased psychosocial resources: self-efficiency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Reduction in depression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anose="02020603050405020304" pitchFamily="18" charset="0"/>
              </a:rPr>
              <a:t>Improvement of well being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6794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23528" y="274638"/>
            <a:ext cx="8496944" cy="6322714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Depression / effects of Qigong</a:t>
            </a:r>
          </a:p>
          <a:p>
            <a:pPr marL="0" indent="0">
              <a:buNone/>
            </a:pPr>
            <a:endParaRPr lang="en-GB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Neuro-chemical hypothesis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monoamine hypothesis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results from a lack of nor-epinephrine (NE) and serotonin (5-HT)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Antidepressants act by increasing the levels of these neurotransmitters in the synapse of the neurons in the relevant neuro-pathways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Qigong increases the level of monoamine neurotransmitters in the brain</a:t>
            </a:r>
          </a:p>
          <a:p>
            <a:pPr marL="0" indent="0">
              <a:buNone/>
            </a:pPr>
            <a:endParaRPr lang="en-GB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</a:t>
            </a:r>
            <a:r>
              <a:rPr lang="en-GB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-endocrine </a:t>
            </a:r>
            <a:r>
              <a:rPr lang="en-GB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will trigger signals in the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Lymbic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-Hypothalamus-Pituitary-Adrenal axis, with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release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glucocorticoids: cortisol 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normal condition: cortisol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feedback on the HPA axis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depression, there is an impairment of the negative feedback, with excessive activation of the HPA axis and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prolonged 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release of glucocorticoids  </a:t>
            </a:r>
          </a:p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down regulation  of adrenal glucocorticoid </a:t>
            </a: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mind to calm down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negative cognitive or affective signals to the brain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cortisol</a:t>
            </a:r>
          </a:p>
          <a:p>
            <a:pPr marL="0" indent="0">
              <a:buNone/>
            </a:pPr>
            <a:endParaRPr lang="en-GB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/>
          </p:nvPr>
        </p:nvSpPr>
        <p:spPr>
          <a:xfrm>
            <a:off x="395536" y="404664"/>
            <a:ext cx="8496944" cy="5904061"/>
          </a:xfrm>
        </p:spPr>
        <p:txBody>
          <a:bodyPr/>
          <a:lstStyle/>
          <a:p>
            <a:pPr eaLnBrk="1" hangingPunct="1"/>
            <a:endParaRPr lang="en-GB" altLang="fr-FR" sz="2400" dirty="0" smtClean="0">
              <a:latin typeface="Times New Roman" pitchFamily="18" charset="0"/>
            </a:endParaRPr>
          </a:p>
          <a:p>
            <a:pPr lvl="1" eaLnBrk="1" hangingPunct="1"/>
            <a:endParaRPr lang="en-GB" altLang="fr-FR" sz="2000" dirty="0">
              <a:latin typeface="Times New Roman" pitchFamily="18" charset="0"/>
            </a:endParaRPr>
          </a:p>
          <a:p>
            <a:pPr eaLnBrk="1" hangingPunct="1"/>
            <a:endParaRPr lang="en-GB" altLang="fr-FR" sz="2400" dirty="0" smtClean="0">
              <a:latin typeface="Times New Roman" pitchFamily="18" charset="0"/>
            </a:endParaRPr>
          </a:p>
          <a:p>
            <a:pPr algn="just" eaLnBrk="1" hangingPunct="1"/>
            <a:r>
              <a:rPr lang="en-GB" altLang="fr-FR" sz="2000" dirty="0" smtClean="0">
                <a:latin typeface="Times New Roman" pitchFamily="18" charset="0"/>
              </a:rPr>
              <a:t>Traditional Chinese medicine is interested in imbalances of the human body as an entity, and treats the whole human body to restore its balance, the so called « qi », through different pathways including the practice of </a:t>
            </a:r>
            <a:r>
              <a:rPr lang="en-GB" altLang="fr-FR" sz="2000" b="1" i="1" dirty="0" smtClean="0">
                <a:latin typeface="Times New Roman" pitchFamily="18" charset="0"/>
              </a:rPr>
              <a:t>Qigong</a:t>
            </a:r>
            <a:r>
              <a:rPr lang="en-GB" altLang="fr-FR" sz="2000" dirty="0" smtClean="0">
                <a:latin typeface="Times New Roman" pitchFamily="18" charset="0"/>
              </a:rPr>
              <a:t> and Tai Chi</a:t>
            </a:r>
          </a:p>
          <a:p>
            <a:pPr algn="just" eaLnBrk="1" hangingPunct="1"/>
            <a:endParaRPr lang="fr-FR" altLang="fr-FR" sz="2000" dirty="0" smtClean="0">
              <a:latin typeface="Times New Roman" pitchFamily="18" charset="0"/>
            </a:endParaRPr>
          </a:p>
          <a:p>
            <a:pPr algn="just" eaLnBrk="1" hangingPunct="1"/>
            <a:r>
              <a:rPr lang="en-GB" altLang="fr-FR" sz="2000" dirty="0" smtClean="0">
                <a:latin typeface="Times New Roman" pitchFamily="18" charset="0"/>
              </a:rPr>
              <a:t>Whereas Occidental medicine has been convinced </a:t>
            </a:r>
            <a:r>
              <a:rPr lang="en-GB" altLang="fr-FR" sz="2000" dirty="0">
                <a:latin typeface="Times New Roman" pitchFamily="18" charset="0"/>
              </a:rPr>
              <a:t>for two or three centuries that </a:t>
            </a:r>
            <a:r>
              <a:rPr lang="en-GB" altLang="fr-FR" sz="2000" dirty="0" smtClean="0">
                <a:latin typeface="Times New Roman" pitchFamily="18" charset="0"/>
              </a:rPr>
              <a:t>a disease is the result of the dysfunction of a particular biological mechanism and that drugs are intended to repair this dysfunction. Hence occidental medicine is still developing purified molecules coming from the pharmaceutical industry </a:t>
            </a:r>
          </a:p>
          <a:p>
            <a:pPr algn="just" eaLnBrk="1" hangingPunct="1"/>
            <a:endParaRPr lang="fr-FR" altLang="fr-FR" sz="1200" dirty="0" smtClean="0">
              <a:latin typeface="Times New Roman" pitchFamily="18" charset="0"/>
            </a:endParaRPr>
          </a:p>
          <a:p>
            <a:pPr marL="0" indent="0" algn="just" eaLnBrk="1" hangingPunct="1">
              <a:buNone/>
            </a:pPr>
            <a:endParaRPr lang="fr-FR" altLang="fr-FR" sz="1200" dirty="0" smtClean="0">
              <a:latin typeface="Times New Roman" pitchFamily="18" charset="0"/>
            </a:endParaRPr>
          </a:p>
          <a:p>
            <a:pPr algn="just" eaLnBrk="1" hangingPunct="1"/>
            <a:r>
              <a:rPr lang="en-GB" altLang="fr-FR" sz="2400" b="1" dirty="0" smtClean="0">
                <a:latin typeface="Times New Roman" pitchFamily="18" charset="0"/>
              </a:rPr>
              <a:t>Occidental medicine and traditional </a:t>
            </a:r>
            <a:r>
              <a:rPr lang="en-GB" altLang="fr-FR" sz="2400" b="1" dirty="0">
                <a:latin typeface="Times New Roman" pitchFamily="18" charset="0"/>
              </a:rPr>
              <a:t>C</a:t>
            </a:r>
            <a:r>
              <a:rPr lang="en-GB" altLang="fr-FR" sz="2400" b="1" dirty="0" smtClean="0">
                <a:latin typeface="Times New Roman" pitchFamily="18" charset="0"/>
              </a:rPr>
              <a:t>hinese medicine have two fundamentally different approaches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fr-FR" altLang="fr-FR" sz="2800" dirty="0" smtClean="0">
              <a:latin typeface="Times New Roman" pitchFamily="18" charset="0"/>
            </a:endParaRPr>
          </a:p>
        </p:txBody>
      </p:sp>
      <p:pic>
        <p:nvPicPr>
          <p:cNvPr id="3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3042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ésultat de recherche d'images pour &quot;médicament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7423"/>
            <a:ext cx="1728192" cy="11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cqueshenry.files.wordpress.com/2013/10/norepinephrinedopamineserotoninvenndiagram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76" y="863110"/>
            <a:ext cx="4819048" cy="4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i="1" dirty="0" smtClean="0">
                <a:latin typeface="Times New Roman" pitchFamily="18" charset="0"/>
              </a:rPr>
              <a:t>Chronic fatigue syndrome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474840" cy="5112568"/>
          </a:xfrm>
        </p:spPr>
        <p:txBody>
          <a:bodyPr/>
          <a:lstStyle/>
          <a:p>
            <a:pPr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Fibromyalgia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is a complex, medically poorly explained and debilitating condition</a:t>
            </a:r>
            <a:endParaRPr lang="en-GB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prevalence ranges between 0,5% and 5% of adults</a:t>
            </a:r>
            <a:endParaRPr lang="en-GB" sz="1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characterized by chronic widespread pain, fatigue, cognitive disturbances, sleep disorders, high amount of somatic and psychological distress</a:t>
            </a:r>
          </a:p>
          <a:p>
            <a:pPr eaLnBrk="1" hangingPunct="1"/>
            <a:endParaRPr lang="en-GB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challenging illness for patients and for health care providers</a:t>
            </a:r>
            <a:endParaRPr lang="en-GB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 large part of the patients remains unrecognized by general practitioners </a:t>
            </a:r>
          </a:p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1800" dirty="0"/>
          </a:p>
        </p:txBody>
      </p:sp>
      <p:pic>
        <p:nvPicPr>
          <p:cNvPr id="7170" name="Picture 2" descr="C:\Users\guillam\Desktop\cf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3"/>
            <a:ext cx="3888432" cy="352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/>
          </p:nvPr>
        </p:nvSpPr>
        <p:spPr>
          <a:xfrm>
            <a:off x="457200" y="548680"/>
            <a:ext cx="8229600" cy="5760045"/>
          </a:xfrm>
        </p:spPr>
        <p:txBody>
          <a:bodyPr/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involved include: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predispositions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Autonomic dysfunction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Altered pain processing in the central and peripheral nervous system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Emotional, physical, environmental stressors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curative treatment is available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None of the conventional treatments explored so fare have shown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 persistent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 significant outcome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Psychotropic and analgesic medications have limited clinical effects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Only cognitive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and graded exercise therapy have been shown to be effective to reduce fatigue and associated symptoms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growing use of CAM including: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Mind-body intervention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therapy</a:t>
            </a:r>
          </a:p>
          <a:p>
            <a:pPr lvl="1"/>
            <a:r>
              <a:rPr lang="en-GB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  <a:p>
            <a:pPr marL="457200" lvl="1" indent="0"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demonstrated positive effects on insomnia, fatigue, anxiety,    depressive symptoms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00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number of controlled trials on the effectiveness of </a:t>
            </a:r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Qigong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exercise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regarding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treatment of fibromyalgia is limited and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results of the studies are inconsistent</a:t>
            </a:r>
          </a:p>
          <a:p>
            <a:pPr eaLnBrk="1" hangingPunct="1"/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with meditation can reduce fatigue, depression, sleep disorders,  pain </a:t>
            </a:r>
          </a:p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benefits appear to be related to the amount of practice: there is a practice-response relationship: the patients who practiced the most had the best response</a:t>
            </a:r>
          </a:p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Unfortunately, the majority of participants didn’t continue to practice by themselves after the end of the study: the early improvement was not maintained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adults</a:t>
            </a:r>
            <a:endParaRPr lang="en-GB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encinematheque.fr/acteurs/H27/_vieu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9" y="1772816"/>
            <a:ext cx="72517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630932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Jean Gabin</a:t>
            </a:r>
            <a:r>
              <a:rPr lang="fr-BE" dirty="0"/>
              <a:t>, Noël </a:t>
            </a:r>
            <a:r>
              <a:rPr lang="fr-BE" dirty="0" err="1"/>
              <a:t>Noël</a:t>
            </a:r>
            <a:r>
              <a:rPr lang="fr-BE" dirty="0"/>
              <a:t> et Pierre Fresnay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6342368"/>
            <a:ext cx="239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hlinkClick r:id="rId3"/>
              </a:rPr>
              <a:t>Les Vieux de la vieille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66344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251520" y="476672"/>
            <a:ext cx="8568952" cy="5832053"/>
          </a:xfrm>
        </p:spPr>
        <p:txBody>
          <a:bodyPr/>
          <a:lstStyle/>
          <a:p>
            <a:pPr marL="0" indent="0">
              <a:buNone/>
            </a:pP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Older adults are commonly affected by chronic diseases </a:t>
            </a:r>
          </a:p>
          <a:p>
            <a:pPr marL="0" indent="0">
              <a:buNone/>
            </a:pP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exercise is recommended as the most universal and effective treatment and prevention for chronic illness and disability in aging </a:t>
            </a:r>
          </a:p>
          <a:p>
            <a:pPr marL="0" indent="0">
              <a:buNone/>
            </a:pPr>
            <a:endParaRPr lang="en-GB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appropriate mode and intensity of exercise is necessary to minimize the possibility of exercise-induced stress while getting the full benefits of exercise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oxidative stress due to a reduction in the body’s anti-oxidant defence system, elicit production and accumulation of oxidative damage to biological compounds such as lipid, protein and DNA resulting in the cellular senescence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exercise can help to reduce oxidative stress by enhancing anti-oxidant capacity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533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Qigong exercises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to reduce the heart rate and cardiac workload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strength of heart muscles, with increase of pre-ejection fraction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blood utilization in the tissues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decrease in systolic and diastolic blood pressure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heart rate variability</a:t>
            </a:r>
          </a:p>
          <a:p>
            <a:pPr marL="457200" lvl="1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level of HDL cholesterol among older adults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to prevent coronary artery disease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Impeding cholesterol accumulation in peripheral tissues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bone mineral density loss for female/sedentary group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8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Age-related decline in older people in their ability to respond to exercise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 weaker muscle strength and slower reaction time</a:t>
            </a:r>
          </a:p>
          <a:p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physical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performance: 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trength and flexibility  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Posture stability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the global measure of MMSE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combined effects of  physical and mental training on cognition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with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practice, are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either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 because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affects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</a:p>
          <a:p>
            <a:pPr marL="0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is an age dependency on the outcome effects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 should be different than for younger subjects to obtain a similar amount of benefits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duration and frequency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at least a year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at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times a week to learn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46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/>
          </p:nvPr>
        </p:nvSpPr>
        <p:spPr>
          <a:xfrm>
            <a:off x="457200" y="332656"/>
            <a:ext cx="8363272" cy="6336704"/>
          </a:xfrm>
        </p:spPr>
        <p:txBody>
          <a:bodyPr/>
          <a:lstStyle/>
          <a:p>
            <a:pPr marL="0" indent="0" eaLnBrk="1" hangingPunct="1"/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Qigong is a balance-based exercise</a:t>
            </a:r>
          </a:p>
          <a:p>
            <a:pPr marL="0" indent="0" eaLnBrk="1" hangingPunct="1">
              <a:buNone/>
            </a:pPr>
            <a:endParaRPr lang="en-GB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Improvement of axial symptoms such as postural stability</a:t>
            </a:r>
          </a:p>
          <a:p>
            <a:pPr marL="800100" lvl="2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Increase of the maximum excursion </a:t>
            </a:r>
          </a:p>
          <a:p>
            <a:pPr marL="1257300" lvl="3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Reduced deviation in movements</a:t>
            </a:r>
          </a:p>
          <a:p>
            <a:pPr marL="1257300" lvl="3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Results are better/ the resistance-training  and stretching group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800100" lvl="2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Directional control: measure of movement accuracy</a:t>
            </a:r>
          </a:p>
          <a:p>
            <a:pPr marL="1257300" lvl="3" indent="0" eaLnBrk="1" hangingPunct="1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Higher accuracy in </a:t>
            </a:r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kinesthetic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sense of rotation of articulations</a:t>
            </a:r>
          </a:p>
          <a:p>
            <a:pPr marL="1257300" lvl="3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Improvement of lateral stability</a:t>
            </a:r>
          </a:p>
          <a:p>
            <a:pPr marL="400050" lvl="1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Reducing of  balance impairments and number of falls</a:t>
            </a: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Strength of bilateral knee extensors  and flexors</a:t>
            </a: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Transition from a seated to a standing position and conversely</a:t>
            </a: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Gait velocity: stride length and walking velocity</a:t>
            </a:r>
          </a:p>
          <a:p>
            <a:pPr marL="400050" lvl="1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Improvement of coordination, functional capacity, increased potential to  perform daily life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functions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Reach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forward to take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objects</a:t>
            </a:r>
          </a:p>
          <a:p>
            <a:pPr marL="400050" lvl="1" indent="0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The effects were maintained during 3 months after the intervention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pixabay.com/static/uploads/photo/2014/03/24/13/42/elderly-people-294088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841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BE" sz="3600" b="1" i="1" dirty="0" err="1" smtClean="0">
                <a:latin typeface="Times New Roman" pitchFamily="18" charset="0"/>
                <a:cs typeface="Times New Roman" pitchFamily="18" charset="0"/>
              </a:rPr>
              <a:t>Parkinson’s</a:t>
            </a:r>
            <a:r>
              <a:rPr lang="fr-BE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3600" b="1" i="1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endParaRPr lang="fr-BE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"/>
          </p:nvPr>
        </p:nvSpPr>
        <p:spPr>
          <a:xfrm>
            <a:off x="457200" y="5517232"/>
            <a:ext cx="8363272" cy="1152128"/>
          </a:xfrm>
        </p:spPr>
        <p:txBody>
          <a:bodyPr/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So, management of Parkinson’s disease requires exercises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proved that physical activities delay the deterioration of motor functions and prolong functional independence</a:t>
            </a: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BE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3"/>
          </p:nvPr>
        </p:nvSpPr>
        <p:spPr>
          <a:xfrm>
            <a:off x="3779912" y="1124745"/>
            <a:ext cx="5112568" cy="44644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progressive neurodegenerative disease characterized by:  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Motor dysfunction:</a:t>
            </a:r>
          </a:p>
          <a:p>
            <a:pPr marL="400050" lvl="1" indent="0" eaLnBrk="1" hangingPunct="1"/>
            <a:r>
              <a:rPr lang="en-GB" sz="1800" dirty="0" err="1" smtClean="0">
                <a:latin typeface="Times New Roman" pitchFamily="18" charset="0"/>
                <a:cs typeface="Times New Roman" pitchFamily="18" charset="0"/>
              </a:rPr>
              <a:t>bradykinetic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movements,</a:t>
            </a:r>
          </a:p>
          <a:p>
            <a:pPr marL="400050" lvl="1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resting tremor,</a:t>
            </a:r>
          </a:p>
          <a:p>
            <a:pPr marL="0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Difficulties to manage daily living   activities due to reduced functional ability, rigidity</a:t>
            </a:r>
          </a:p>
          <a:p>
            <a:pPr marL="0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Lost of the ability to maintain standing balance </a:t>
            </a:r>
            <a:r>
              <a:rPr lang="fr-BE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lower extremity impairments  lead to:</a:t>
            </a:r>
          </a:p>
          <a:p>
            <a:pPr marL="400050" lvl="1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Lost of postural stability</a:t>
            </a:r>
          </a:p>
          <a:p>
            <a:pPr marL="400050" lvl="1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Increased risk of falling</a:t>
            </a:r>
          </a:p>
          <a:p>
            <a:pPr marL="400050" lvl="1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Gait dysfunction, with short steps</a:t>
            </a:r>
          </a:p>
          <a:p>
            <a:pPr marL="400050" lvl="1" indent="0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Less responsive to medication, requires alternatives approaches</a:t>
            </a:r>
          </a:p>
          <a:p>
            <a:pPr>
              <a:buNone/>
            </a:pPr>
            <a:endParaRPr lang="fr-BE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guillam\Desktop\parkinsons-symptom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952750" cy="3589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24736" cy="1066130"/>
          </a:xfrm>
        </p:spPr>
        <p:txBody>
          <a:bodyPr/>
          <a:lstStyle/>
          <a:p>
            <a:pPr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Mind-body therapy in traditional</a:t>
            </a:r>
            <a:b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 Chinese medicine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184576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GB" sz="2000" dirty="0" smtClean="0">
                <a:latin typeface="Times New Roman" pitchFamily="18" charset="0"/>
              </a:rPr>
              <a:t>In Chinese culture, </a:t>
            </a:r>
            <a:r>
              <a:rPr lang="en-GB" sz="2000" b="1" i="1" dirty="0" smtClean="0">
                <a:latin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</a:rPr>
              <a:t>, a practice developed for thousands of years, has been shown to be beneficial for physical health maintenance</a:t>
            </a:r>
          </a:p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</a:rPr>
              <a:t>It is one of the pillars of traditional Chinese medicine together with acupuncture, herbal medicine, massage, Tai Chi</a:t>
            </a:r>
          </a:p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</a:endParaRPr>
          </a:p>
          <a:p>
            <a:pPr eaLnBrk="1" hangingPunct="1"/>
            <a:r>
              <a:rPr lang="en-GB" sz="2000" b="1" dirty="0">
                <a:latin typeface="Times New Roman" pitchFamily="18" charset="0"/>
              </a:rPr>
              <a:t>It is a traditional form of Chinese medical </a:t>
            </a:r>
            <a:r>
              <a:rPr lang="en-GB" sz="2000" b="1" dirty="0" smtClean="0">
                <a:latin typeface="Times New Roman" pitchFamily="18" charset="0"/>
              </a:rPr>
              <a:t>exercise</a:t>
            </a:r>
          </a:p>
          <a:p>
            <a:pPr marL="0" indent="0" eaLnBrk="1" hangingPunct="1">
              <a:buNone/>
            </a:pPr>
            <a:endParaRPr lang="en-GB" sz="2000" b="1" dirty="0" smtClean="0">
              <a:latin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</a:rPr>
              <a:t>It combines a range of specific and gentle </a:t>
            </a:r>
            <a:r>
              <a:rPr lang="en-GB" sz="2000" b="1" dirty="0" smtClean="0">
                <a:latin typeface="Times New Roman" pitchFamily="18" charset="0"/>
              </a:rPr>
              <a:t>static and dynamic repetitive movements easy to learn</a:t>
            </a:r>
            <a:r>
              <a:rPr lang="en-GB" sz="2000" dirty="0" smtClean="0">
                <a:latin typeface="Times New Roman" pitchFamily="18" charset="0"/>
              </a:rPr>
              <a:t>, </a:t>
            </a:r>
            <a:r>
              <a:rPr lang="en-GB" sz="2000" b="1" dirty="0" smtClean="0">
                <a:latin typeface="Times New Roman" pitchFamily="18" charset="0"/>
              </a:rPr>
              <a:t>breathing exercises </a:t>
            </a:r>
            <a:r>
              <a:rPr lang="en-GB" sz="2000" dirty="0" smtClean="0">
                <a:latin typeface="Times New Roman" pitchFamily="18" charset="0"/>
              </a:rPr>
              <a:t>and </a:t>
            </a:r>
            <a:r>
              <a:rPr lang="en-GB" sz="2000" b="1" dirty="0" smtClean="0">
                <a:latin typeface="Times New Roman" pitchFamily="18" charset="0"/>
              </a:rPr>
              <a:t>meditation </a:t>
            </a:r>
            <a:r>
              <a:rPr lang="en-GB" sz="2000" dirty="0" smtClean="0">
                <a:latin typeface="Times New Roman" pitchFamily="18" charset="0"/>
              </a:rPr>
              <a:t>in order to: 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</a:rPr>
              <a:t>H</a:t>
            </a:r>
            <a:r>
              <a:rPr lang="en-GB" sz="1800" dirty="0" smtClean="0">
                <a:latin typeface="Times New Roman" pitchFamily="18" charset="0"/>
              </a:rPr>
              <a:t>elp achieving 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</a:rPr>
              <a:t>W</a:t>
            </a:r>
            <a:r>
              <a:rPr lang="en-GB" sz="1800" dirty="0" smtClean="0">
                <a:latin typeface="Times New Roman" pitchFamily="18" charset="0"/>
              </a:rPr>
              <a:t>ell-being, 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</a:rPr>
              <a:t>H</a:t>
            </a:r>
            <a:r>
              <a:rPr lang="en-GB" sz="1800" dirty="0" smtClean="0">
                <a:latin typeface="Times New Roman" pitchFamily="18" charset="0"/>
              </a:rPr>
              <a:t>ealth 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</a:rPr>
              <a:t>L</a:t>
            </a:r>
            <a:r>
              <a:rPr lang="en-GB" sz="1800" dirty="0" smtClean="0">
                <a:latin typeface="Times New Roman" pitchFamily="18" charset="0"/>
              </a:rPr>
              <a:t>ongevity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</a:rPr>
              <a:t>P</a:t>
            </a:r>
            <a:r>
              <a:rPr lang="en-GB" sz="1800" dirty="0" smtClean="0">
                <a:latin typeface="Times New Roman" pitchFamily="18" charset="0"/>
              </a:rPr>
              <a:t>revent or slow down the progress of disease</a:t>
            </a:r>
          </a:p>
        </p:txBody>
      </p:sp>
      <p:pic>
        <p:nvPicPr>
          <p:cNvPr id="2050" name="Picture 2" descr="C:\Users\Marie Paule\Desktop\Fig_2_3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3042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48672" cy="922114"/>
          </a:xfrm>
        </p:spPr>
        <p:txBody>
          <a:bodyPr/>
          <a:lstStyle/>
          <a:p>
            <a:pPr marL="0" indent="0" eaLnBrk="1" hangingPunct="1"/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Cognitive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function of subjects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risk of progressive decline </a:t>
            </a:r>
            <a:br>
              <a:rPr lang="en-GB" sz="2800" b="1" i="1" dirty="0">
                <a:latin typeface="Times New Roman" pitchFamily="18" charset="0"/>
                <a:cs typeface="Times New Roman" pitchFamily="18" charset="0"/>
              </a:rPr>
            </a:br>
            <a:endParaRPr lang="fr-B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% of people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aged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years and more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have at least mild cognitive impairment, with a risk to develop dementia 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10% per year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contributes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to decreased quality of live, increased neuropsychiatric symptoms and increased disability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  healthcare costs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of physical and 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an additive effect on brain health and cognitive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can provide cognitive benefits and are recommended as a therapy:</a:t>
            </a:r>
          </a:p>
          <a:p>
            <a:pPr lvl="1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Sustained improvements in global cognitive functioning such as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Executive function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Memory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engages significant spatial-temporal orientation, memory, executive control resources, </a:t>
            </a:r>
            <a:r>
              <a:rPr lang="en-GB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</a:p>
          <a:p>
            <a:pPr lvl="1" eaLnBrk="1" hangingPunct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delayed recall</a:t>
            </a:r>
          </a:p>
          <a:p>
            <a:pPr lvl="1" eaLnBrk="1" hangingPunct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subjective complaints</a:t>
            </a:r>
          </a:p>
          <a:p>
            <a:pPr marL="342900" lvl="2" indent="-342900"/>
            <a:endParaRPr lang="en-GB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guillam\Desktop\dimensia-85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482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9651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fr-BE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musculoskeletal</a:t>
            </a:r>
            <a:r>
              <a:rPr lang="fr-BE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disorder: Osteoarthritis</a:t>
            </a:r>
            <a:endParaRPr lang="en-GB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68552"/>
          </a:xfrm>
        </p:spPr>
        <p:txBody>
          <a:bodyPr/>
          <a:lstStyle/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the most common joint disorder among adults worldwide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due to a cartilage destruction, with spasm of surrounding muscles and loss of flexibility of the tendons and ligaments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commonly affects the hip, the knee, hand joints and backbones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Symptoms are pain, muscle weakness and physical dysfunction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major cause of  disability in the aging population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Symptomatic in 10%  of men and 18% of women  aged 60 years or more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80% limitations in movements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25% report inability to perform major daily live activities of life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There is no cure.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reatment options  could include non- pharmacological therapies in order to</a:t>
            </a:r>
          </a:p>
          <a:p>
            <a:pPr lvl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lleviate pain</a:t>
            </a:r>
          </a:p>
          <a:p>
            <a:pPr lvl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aintain-improve joint mobility</a:t>
            </a:r>
          </a:p>
          <a:p>
            <a:pPr lvl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ncrease the muscle strength</a:t>
            </a:r>
          </a:p>
        </p:txBody>
      </p:sp>
      <p:pic>
        <p:nvPicPr>
          <p:cNvPr id="2050" name="Picture 2" descr="C:\Users\guillam\Desktop\imagesCAE189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9"/>
            <a:ext cx="1512168" cy="1080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Effects of qigong on management of Knee osteoarthritis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Stronger muscles and better coordination: </a:t>
            </a: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mprove the stability of  the knee,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educe pain and stiffness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 aerobic capacity:     6-minutes walk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en-GB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uillam\Desktop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03244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850106"/>
          </a:xfrm>
        </p:spPr>
        <p:txBody>
          <a:bodyPr/>
          <a:lstStyle/>
          <a:p>
            <a:r>
              <a:rPr lang="en-GB" b="1" i="1" dirty="0" smtClean="0">
                <a:latin typeface="Times New Roman" pitchFamily="18" charset="0"/>
              </a:rPr>
              <a:t>Oncology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432048"/>
          </a:xfrm>
        </p:spPr>
        <p:txBody>
          <a:bodyPr/>
          <a:lstStyle/>
          <a:p>
            <a:r>
              <a:rPr lang="fr-BE" dirty="0" err="1" smtClean="0">
                <a:latin typeface="Times New Roman" pitchFamily="18" charset="0"/>
                <a:cs typeface="Times New Roman" pitchFamily="18" charset="0"/>
              </a:rPr>
              <a:t>WHO’s</a:t>
            </a:r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 data</a:t>
            </a:r>
            <a:endParaRPr lang="fr-B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6059016" cy="4968552"/>
          </a:xfrm>
        </p:spPr>
        <p:txBody>
          <a:bodyPr/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Cancer is a leading cause of death worldwide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8.2 million people worldwide died from cancer in 2012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60% of world’s total new annual cases occur in Africa,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Asia and Central and South America</a:t>
            </a:r>
          </a:p>
          <a:p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In high-income countries,</a:t>
            </a: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70% of deaths are among people </a:t>
            </a:r>
          </a:p>
          <a:p>
            <a:pPr lvl="1"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     aged 70 years and older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People predominantly die </a:t>
            </a:r>
          </a:p>
          <a:p>
            <a:pPr lvl="1">
              <a:buNone/>
            </a:pP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     of chronic diseases: 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ardiovascular diseases</a:t>
            </a:r>
          </a:p>
          <a:p>
            <a:pPr lvl="2"/>
            <a:r>
              <a:rPr lang="en-GB" b="1" i="1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b="1" i="1" u="sng" dirty="0" smtClean="0">
                <a:latin typeface="Times New Roman" pitchFamily="18" charset="0"/>
                <a:cs typeface="Times New Roman" pitchFamily="18" charset="0"/>
              </a:rPr>
              <a:t>ancers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ementia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hronic obstructive lung disease </a:t>
            </a:r>
          </a:p>
          <a:p>
            <a:pPr lvl="2"/>
            <a:r>
              <a:rPr lang="en-GB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iabetes</a:t>
            </a:r>
          </a:p>
        </p:txBody>
      </p:sp>
      <p:pic>
        <p:nvPicPr>
          <p:cNvPr id="8" name="Picture 2" descr="C:\Users\guillam\Desktop\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584176" cy="1008112"/>
          </a:xfrm>
          <a:prstGeom prst="rect">
            <a:avLst/>
          </a:prstGeom>
          <a:noFill/>
        </p:spPr>
      </p:pic>
      <p:pic>
        <p:nvPicPr>
          <p:cNvPr id="9" name="Picture 2" descr="C:\Users\guillam\Desktop\WHO data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Prevention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30% of cancers could be prevented, in particular by:</a:t>
            </a:r>
          </a:p>
          <a:p>
            <a:pPr lvl="1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Tobacco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smoking: 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the single greatest avoidable risk factor for cancer mortality worldwide, causing an estimated 22% of cancer deaths per year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auses many types of cancer, such as : cancers of the lung,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oesophagus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larynx (voice box), throat, kidney, bladder, pancreas, stomach and cervix </a:t>
            </a:r>
          </a:p>
          <a:p>
            <a:pPr lvl="2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Responsible of  70% of the lung cancer </a:t>
            </a:r>
          </a:p>
          <a:p>
            <a:pPr lvl="1"/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fr-BE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000" dirty="0" smtClean="0">
                <a:latin typeface="Times New Roman" pitchFamily="18" charset="0"/>
                <a:cs typeface="Times New Roman" pitchFamily="18" charset="0"/>
              </a:rPr>
              <a:t>use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Diets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high in fruits and vegetables may have a protective effect against many cancers. Conversely, excess consumption of red and preserved meat may be associated with an increased risk of colorectal cancer</a:t>
            </a:r>
          </a:p>
          <a:p>
            <a:pPr marL="457200" lvl="1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Regular physical activity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the maintenance of a healthy body weight, along with a healthy diet, will considerably reduce cancer risk</a:t>
            </a:r>
            <a:endParaRPr lang="fr-BE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guillam\Desktop\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58417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</a:p>
          <a:p>
            <a:pPr marL="0" indent="0"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Advances in medical technology and cancer treatment improved the 5-year survival rate of all cancer sites: 65.8%</a:t>
            </a: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Cancer represent a major lifetime stressor for patients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Emotional distress of diagnosis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Use of medical technology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Persistence of side-effects of treatment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activity is recommended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Reduce symptoms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Increase exercise tolerance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Improve quality of life 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Potentially reduce length of stay and post-operative complications 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251520" y="188640"/>
            <a:ext cx="8568952" cy="6408712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fatigue is one of the most common cancer-related symptoms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defined  as a subjective sense of physical,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cognitive tiredness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underlying causes remain not well understood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factors:</a:t>
            </a:r>
          </a:p>
          <a:p>
            <a:pPr lvl="2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treatment: chemotherapy, radiotherapy, androgen deprivation therapy for prostate cancer</a:t>
            </a:r>
          </a:p>
          <a:p>
            <a:pPr lvl="2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naemia</a:t>
            </a:r>
          </a:p>
          <a:p>
            <a:pPr lvl="2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sychological distress</a:t>
            </a:r>
          </a:p>
          <a:p>
            <a:pPr lvl="2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</a:p>
          <a:p>
            <a:pPr lvl="2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deficit</a:t>
            </a:r>
          </a:p>
          <a:p>
            <a:pPr lvl="2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Sleep disturbance</a:t>
            </a:r>
          </a:p>
          <a:p>
            <a:pPr lvl="2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functional status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persist for months to years following treatment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Diminish quality of life, limiting daily life activities</a:t>
            </a:r>
          </a:p>
        </p:txBody>
      </p:sp>
    </p:spTree>
    <p:extLst>
      <p:ext uri="{BB962C8B-B14F-4D97-AF65-F5344CB8AC3E}">
        <p14:creationId xmlns:p14="http://schemas.microsoft.com/office/powerpoint/2010/main" val="26745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02230" y="188640"/>
            <a:ext cx="8363272" cy="6480720"/>
          </a:xfrm>
        </p:spPr>
        <p:txBody>
          <a:bodyPr/>
          <a:lstStyle/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 has health benefits</a:t>
            </a:r>
          </a:p>
          <a:p>
            <a:pPr>
              <a:buNone/>
            </a:pPr>
            <a:endParaRPr lang="en-GB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play a role to control symptoms associated with cancer and cancer treatment</a:t>
            </a:r>
          </a:p>
          <a:p>
            <a:pPr>
              <a:buNone/>
            </a:pP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uscular and mobility functioning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different cancer types</a:t>
            </a:r>
          </a:p>
          <a:p>
            <a:pPr marL="800100" lvl="3" indent="-34290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improve shoulder muscular strength, mobility and functional capacity post mastectomy-radiotherapy</a:t>
            </a:r>
          </a:p>
          <a:p>
            <a:pPr marL="800100" lvl="3" indent="-34290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neck mobility, maintain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-mandibular and shoulder joints mobility after aggressive treatment of  nasopharyngeal cancer with neck muscles fibrosis,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trismus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restricted mouth opening capacity, shoulder dysfunctions</a:t>
            </a:r>
          </a:p>
          <a:p>
            <a:pPr marL="800100" lvl="3" indent="-342900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post-operative pulmonary functions  in lung cancer</a:t>
            </a:r>
          </a:p>
          <a:p>
            <a:pPr marL="457200" lvl="3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management of anxiety symptoms, sleep disorders</a:t>
            </a:r>
          </a:p>
          <a:p>
            <a:pPr marL="0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depressive symptoms</a:t>
            </a:r>
          </a:p>
          <a:p>
            <a:pPr marL="342900" lvl="1" indent="-342900">
              <a:buFont typeface="Arial" charset="0"/>
              <a:buChar char="•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guillam\Desktop\canc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76739"/>
            <a:ext cx="151216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Anticancer property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Exhibits potent cytotoxic effects on pancreatic cancer cells, prostate cancer cells, breast cancer cells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Induces cell death (apoptosis) of  small-cell lung cancer cells by up-regulation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Down-regulation of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oncogenes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MYCL1 and DEK expression by SCLC cells</a:t>
            </a: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Down-regulation of cell migration regulation genes</a:t>
            </a:r>
          </a:p>
          <a:p>
            <a:pPr lvl="1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immune function of patients compared to patients treated with a conventional method only</a:t>
            </a: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inflammatory markers: CRP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etter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white blood cells after chemotherapy (decrease neutropenia)</a:t>
            </a:r>
          </a:p>
          <a:p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Immunology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Influenza 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&gt;65 years: age-related  immune-deregulation with increased susceptibility to infection, longer recovery  and a defective development of  protective level of antibodies to the Flu vaccine</a:t>
            </a:r>
          </a:p>
          <a:p>
            <a:pPr lvl="1"/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ncreases the magnitude and the duration of the response to the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Vaccine in older adults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Age-related immune dysfunction due to excessive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lymphocyte apoptosis         ( increase sensitivity of lymphocytes to death signal)</a:t>
            </a:r>
          </a:p>
          <a:p>
            <a:pPr lvl="1"/>
            <a:r>
              <a:rPr lang="fr-FR" sz="1800" b="1" i="1" dirty="0" err="1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Promotes renewal and regeneration of  Lymphocytes</a:t>
            </a:r>
          </a:p>
          <a:p>
            <a:pPr lvl="2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Lower level of mild and severely damaged DNA &gt; effective DNA repair mechanism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Modulates the level of Interleukin-6, an important marker of inflammation</a:t>
            </a:r>
          </a:p>
          <a:p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Marie Paule\Desktop\Immun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51216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457200" y="476672"/>
            <a:ext cx="8229600" cy="5832053"/>
          </a:xfrm>
        </p:spPr>
        <p:txBody>
          <a:bodyPr/>
          <a:lstStyle/>
          <a:p>
            <a:r>
              <a:rPr lang="en-GB" sz="2000" b="1" i="1" dirty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exercise aims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Harmonising the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flow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vital energy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Regulating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functional activities of the body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practiced  in a variety of modern or traditional forms</a:t>
            </a: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There are thousands forms of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practice. They have been developed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by many specific teachers and schools in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different regions of China over time</a:t>
            </a:r>
          </a:p>
          <a:p>
            <a:pPr marL="0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Despite a wide range of styles, it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remains oriented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towards health care and applies the same principles</a:t>
            </a:r>
          </a:p>
          <a:p>
            <a:pPr marL="0" indent="0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can be practiced anywhere, any time and do not require any special equipment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/>
          <a:lstStyle/>
          <a:p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Rehabilitation Program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utility of exercises is recognized in the managements of patients with chronic obstructive disease (COPD)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issues remain unresolved: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strategies is not yet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Optimal intensity, specific modalities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Interplay among subjects characteristics (disease severity, muscle wasting) on exercise practice</a:t>
            </a:r>
          </a:p>
          <a:p>
            <a:r>
              <a:rPr lang="en-GB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may be practiced in complement to the rehabilitation centre</a:t>
            </a:r>
          </a:p>
          <a:p>
            <a:pPr lvl="1"/>
            <a:r>
              <a:rPr lang="en-GB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exercises are more benefit for the air-trapping and airflow limitation caused by COPD/ conventional exercises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exercise capacity including the six-minute walking distance from 298 to 349 meters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11% the mean forced expiratory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second Decrease in the number of exacerbation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be practiced at home</a:t>
            </a:r>
          </a:p>
          <a:p>
            <a:pPr marL="457200" lvl="1" indent="0">
              <a:buNone/>
            </a:pPr>
            <a:endParaRPr lang="en-GB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4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b="1" i="1" dirty="0" err="1" smtClean="0">
                <a:latin typeface="Times New Roman" pitchFamily="18" charset="0"/>
                <a:cs typeface="Times New Roman" pitchFamily="18" charset="0"/>
              </a:rPr>
              <a:t>Wuqinxi</a:t>
            </a:r>
            <a:r>
              <a:rPr lang="fr-BE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Five Animals</a:t>
            </a:r>
            <a:endParaRPr lang="en-GB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 </a:t>
            </a:r>
            <a:r>
              <a:rPr lang="en-GB" sz="2000" b="1" i="1" dirty="0" err="1" smtClean="0">
                <a:latin typeface="Times New Roman" pitchFamily="18" charset="0"/>
                <a:cs typeface="Times New Roman" pitchFamily="18" charset="0"/>
              </a:rPr>
              <a:t>Wuqinxi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originated  in ancient times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famous Chinese physician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Hua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Tuo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in Han Dynasty compiled the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“Five Animal Form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” in the second century A.D.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form mimics the movements of the tiger, bear, deer, monkey, and bird to facilitate the cultivation of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spirit by the practitioners.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practitioner attempts to integrate and harmonize breath, posture and movements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guillam\Desktop\qigong_5_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42" y="1412776"/>
            <a:ext cx="72008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395536" y="260648"/>
            <a:ext cx="8568952" cy="6250706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Wuqinxi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beneficial </a:t>
            </a:r>
            <a:endParaRPr lang="en-GB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obese old people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blood antioxidant enzymes activities</a:t>
            </a:r>
          </a:p>
          <a:p>
            <a:pPr lvl="3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ecrease oxidative injury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Enhances lipid peroxidation</a:t>
            </a:r>
          </a:p>
          <a:p>
            <a:pPr lvl="3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blood lipids levels: </a:t>
            </a:r>
          </a:p>
          <a:p>
            <a:pPr marL="1371600" lvl="3" indent="0"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Total cholesterol, Triglyceride, LDL-cholesterol</a:t>
            </a: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intestinal bacteria count</a:t>
            </a:r>
          </a:p>
          <a:p>
            <a:pPr marL="914400" lvl="2" indent="0">
              <a:buNone/>
            </a:pPr>
            <a:endParaRPr lang="en-GB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back pain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very common and worldwide chronic disease with imbalance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trunk muscle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strength: flexor muscle &gt; extensor muscle strength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flexion-extension ratio (FER), an objective parameter to evaluate trunk muscle balance</a:t>
            </a:r>
          </a:p>
          <a:p>
            <a:pPr lvl="1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the function of the lumbosacral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multifidus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muscle, 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an extensor muscle which is one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smallest yet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“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powerful” muscle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spine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/>
              <a:t>	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buikspier-training.nl/images/multifidus_transver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89" y="4581128"/>
            <a:ext cx="21237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uillam\Desktop\qigong_5_anim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7363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8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Studies about effects of </a:t>
            </a:r>
            <a:r>
              <a:rPr lang="en-GB" sz="3200" b="1" i="1" dirty="0" err="1" smtClean="0">
                <a:latin typeface="Times New Roman" pitchFamily="18" charset="0"/>
                <a:cs typeface="Times New Roman" pitchFamily="18" charset="0"/>
              </a:rPr>
              <a:t>Baduanjin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 exercises</a:t>
            </a:r>
          </a:p>
        </p:txBody>
      </p:sp>
      <p:sp>
        <p:nvSpPr>
          <p:cNvPr id="30722" name="Espace réservé du contenu 6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256584"/>
          </a:xfrm>
        </p:spPr>
        <p:txBody>
          <a:bodyPr/>
          <a:lstStyle/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has more than thousand years of history in China, also known as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“the eight section brocades”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,composed of 8 set of actions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typical mind-body exercise which promotes health 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widely popular in China, but not recognized worldwide as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Tai Chi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easier to learn and  less physically and cognitive demanding than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Tai Chi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a low level aerobic exercise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involves movements and activation of every part of the body, including all the movable joints and voluntary muscles</a:t>
            </a:r>
          </a:p>
          <a:p>
            <a:pPr eaLnBrk="1" hangingPunct="1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uillam\Desktop\bdjseri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8761"/>
            <a:ext cx="822960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marL="0" lvl="1" indent="0">
              <a:buNone/>
            </a:pPr>
            <a:endParaRPr lang="en-GB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a wide variety of beneficial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effects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endParaRPr lang="en-GB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Enhancement in quality of life, mental health for a variety of participants, program: 30min 3times a week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12-16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weeks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function: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Enhances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function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function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Modulating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mind and spirit  </a:t>
            </a:r>
          </a:p>
          <a:p>
            <a:pPr marL="457200" lvl="1" indent="0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Reduces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oxidative stress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3" indent="-34290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Increases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activities of antioxidant enzymes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Reduces oxidants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marL="0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Maintains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 steady gravity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centre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With the lumbar spine as the axis</a:t>
            </a:r>
          </a:p>
          <a:p>
            <a:pPr lvl="1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movements of the four limbs are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driven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Enhances lumbar muscles strength and lumbar proprioceptive function</a:t>
            </a:r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guillam\Desktop\bdjseri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9902" y="332656"/>
            <a:ext cx="26642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5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7544" y="260648"/>
            <a:ext cx="8229600" cy="6192688"/>
          </a:xfrm>
        </p:spPr>
        <p:txBody>
          <a:bodyPr/>
          <a:lstStyle/>
          <a:p>
            <a:pPr marL="0" lvl="1" indent="0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2" indent="0">
              <a:buNone/>
            </a:pP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Osteoarticular</a:t>
            </a: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2" indent="0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flexibility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Promotes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motion of the shoulder joint and sacroiliac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joint</a:t>
            </a:r>
          </a:p>
          <a:p>
            <a:pPr marL="457200" lvl="1" indent="0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 safe auxiliary treatment option for patients with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osteoarthritis</a:t>
            </a:r>
            <a:endParaRPr lang="en-GB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Reduction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pain, stiffness,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disability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mprovement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muscular strength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of the quadriceps reduce the risk of developing knee OA ( weakness of the quadriceps put at risk for further pain , progression of joint damage)</a:t>
            </a:r>
          </a:p>
          <a:p>
            <a:pPr marL="457200" lvl="1" indent="0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Prevents 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bone loss commonly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occurring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in middle-aged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women</a:t>
            </a:r>
          </a:p>
          <a:p>
            <a:pPr lvl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Interleukin-6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(IL-6) is a strong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stimulator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osteoclasts</a:t>
            </a:r>
          </a:p>
          <a:p>
            <a:pPr lvl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decline of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estrogen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reduces his inhibitory effect on IL-6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 marL="457200" lvl="1" indent="0">
              <a:buNone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Arial" charset="0"/>
              <a:buChar char="•"/>
            </a:pP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guillam\Desktop\bdjseri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4563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4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800" b="1" i="1" dirty="0" err="1" smtClean="0">
                <a:latin typeface="Times New Roman" pitchFamily="18" charset="0"/>
                <a:cs typeface="Times New Roman" pitchFamily="18" charset="0"/>
              </a:rPr>
              <a:t>Hyperlipidemia</a:t>
            </a: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 major risk factor for cardiovascular disease</a:t>
            </a:r>
          </a:p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Reduces the accumulation of subcutaneous adipose, but is not enough to control the abdominal obesity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Improves blood lipid metabolism implicated in the development of atherosclerosis, reducing cardiovascular morbidity and mortality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Promotes synthesis of  HDL-Cholesterol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Long time training  promotes the consumption of lipids by elevation of the ratio of the energy supply from lipid oxidation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Significantly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decreases the levels of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cholesterol, Triglyceride, LDL-Cholesterol, and increases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plasma HDL-C levels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Among healthy adults and non-treated patients, in comparison with no-exercise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But has no advantage compared to other exercises</a:t>
            </a:r>
          </a:p>
          <a:p>
            <a:pPr lvl="1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Improves insulin sensitivity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Reduction of the levels of blood sugar and glycosylated haemoglobin</a:t>
            </a:r>
          </a:p>
        </p:txBody>
      </p:sp>
      <p:pic>
        <p:nvPicPr>
          <p:cNvPr id="3" name="Picture 2" descr="C:\Users\guillam\Desktop\bdjseri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3994" y="332656"/>
            <a:ext cx="34563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800" b="1" i="1" dirty="0">
                <a:latin typeface="Times New Roman" pitchFamily="18" charset="0"/>
                <a:cs typeface="Times New Roman" pitchFamily="18" charset="0"/>
              </a:rPr>
              <a:t>older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adults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Improves overall sleep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quality (48%), and subscales of sleep quality : </a:t>
            </a:r>
          </a:p>
          <a:p>
            <a:pPr lvl="2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ubjective sleep</a:t>
            </a:r>
          </a:p>
          <a:p>
            <a:pPr lvl="2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leep latency</a:t>
            </a:r>
          </a:p>
          <a:p>
            <a:pPr lvl="2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leep duration</a:t>
            </a:r>
          </a:p>
          <a:p>
            <a:pPr lvl="2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leep efficiency</a:t>
            </a:r>
          </a:p>
          <a:p>
            <a:pPr lvl="2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se of hypnotics </a:t>
            </a:r>
          </a:p>
          <a:p>
            <a:pPr lvl="2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atient feeling more rested in the morning</a:t>
            </a:r>
          </a:p>
          <a:p>
            <a:pPr lvl="2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Quickly improves sleep quality after 4 weeks of practice, and maintains throughout the 12 weeks of intervention</a:t>
            </a:r>
          </a:p>
          <a:p>
            <a:pPr lvl="1" eaLnBrk="1" hangingPunct="1"/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Improves the body morphology: strength, flexibility and balance</a:t>
            </a:r>
          </a:p>
          <a:p>
            <a:endParaRPr lang="fr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guillam\Desktop\bdjseri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eaLnBrk="1" hangingPunct="1"/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pPr marL="0" indent="0" eaLnBrk="1" hangingPunct="1">
              <a:buNone/>
            </a:pPr>
            <a:endParaRPr lang="en-GB" sz="2000" b="1" i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Improves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Blood pressure after at least 3 months 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practice</a:t>
            </a:r>
          </a:p>
          <a:p>
            <a:pPr marL="0" indent="0" eaLnBrk="1" hangingPunct="1">
              <a:buNone/>
            </a:pPr>
            <a:endParaRPr lang="en-GB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When used alone,  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Decreases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by 13mmHg the systolic blood pressure</a:t>
            </a:r>
          </a:p>
          <a:p>
            <a:pPr lvl="2" eaLnBrk="1" hangingPunct="1"/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Decreases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by 6,13mmHg the diastolic blood pressure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significant additional antihypertensive effect compared to antihypertensive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 marL="914400" lvl="2" indent="0" eaLnBrk="1" hangingPunct="1">
              <a:buNone/>
            </a:pPr>
            <a:endParaRPr lang="en-GB" sz="12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When used in combination with antihypertensive drugs</a:t>
            </a:r>
          </a:p>
          <a:p>
            <a:pPr lvl="2"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Small but significant reduction on systolic blood pressure: 7,49mmHg and diastolic blood pressure 3,55mmHg compared to antihypertensive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drugs 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alone</a:t>
            </a:r>
          </a:p>
          <a:p>
            <a:pPr lvl="1" eaLnBrk="1" hangingPunct="1"/>
            <a:r>
              <a:rPr lang="en-GB" sz="2000" b="1" i="1" dirty="0" err="1">
                <a:latin typeface="Times New Roman" pitchFamily="18" charset="0"/>
                <a:cs typeface="Times New Roman" pitchFamily="18" charset="0"/>
              </a:rPr>
              <a:t>Baduanjin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is an effective and relatively safe complementary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therapy to control hypertension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Enhances the effect of antihypertensive drugs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guillam\Desktop\bdjseri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4563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7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practice of 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Qigong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in particular of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ealth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igong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good for health and quality of life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Qigon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such as </a:t>
            </a:r>
            <a:r>
              <a:rPr lang="en-GB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Baduanjin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easy to practice in particular among older adults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benefits may be quickly realized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it can be practiced as a defensive art, as an art of health or an art of life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 can be used as a complementary therapy to occidental medicine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395536" y="548680"/>
            <a:ext cx="8507288" cy="583205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Occident,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considered as a form of</a:t>
            </a:r>
          </a:p>
          <a:p>
            <a:pPr eaLnBrk="1" hangingPunct="1"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mind-body therapy among others types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complementary and alternative therapies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(CAM)</a:t>
            </a:r>
          </a:p>
          <a:p>
            <a:pPr eaLnBrk="1" hangingPunct="1">
              <a:buFont typeface="Arial" charset="0"/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some European countries such as France,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is include in the practice of some University Hospitals such as </a:t>
            </a:r>
            <a:r>
              <a:rPr lang="fr-BE" sz="2000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BE" sz="2000" b="1" i="1" dirty="0" smtClean="0">
                <a:latin typeface="Times New Roman" pitchFamily="18" charset="0"/>
                <a:cs typeface="Times New Roman" pitchFamily="18" charset="0"/>
              </a:rPr>
              <a:t>Pitié-Salpêtrière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fr-BE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But in Belgium, medical practitioners have a very limited knowledge of </a:t>
            </a:r>
            <a:r>
              <a:rPr lang="en-GB" sz="2000" b="1" i="1" dirty="0" smtClean="0">
                <a:latin typeface="Times New Roman" pitchFamily="18" charset="0"/>
                <a:cs typeface="Times New Roman" pitchFamily="18" charset="0"/>
              </a:rPr>
              <a:t>Qigong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, as it is not included in the course of their studies</a:t>
            </a: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incorporation of such a therapy in their conventional medical practice is not widespread despite the growing evidence of its efficiency in the field of health </a:t>
            </a:r>
          </a:p>
          <a:p>
            <a:pPr eaLnBrk="1" hangingPunct="1">
              <a:buFont typeface="Arial" charset="0"/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uillam\Desktop\qigongsecretsco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546848" cy="5217443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fr-FR" sz="2000" dirty="0">
              <a:latin typeface="Times New Roman" pitchFamily="18" charset="0"/>
            </a:endParaRPr>
          </a:p>
          <a:p>
            <a:pPr eaLnBrk="1" hangingPunct="1"/>
            <a:r>
              <a:rPr lang="en-GB" altLang="fr-FR" sz="2400" dirty="0">
                <a:latin typeface="Times New Roman" pitchFamily="18" charset="0"/>
              </a:rPr>
              <a:t>O</a:t>
            </a:r>
            <a:r>
              <a:rPr lang="en-GB" altLang="fr-FR" sz="2400" dirty="0" smtClean="0">
                <a:latin typeface="Times New Roman" pitchFamily="18" charset="0"/>
              </a:rPr>
              <a:t>ccidental </a:t>
            </a:r>
            <a:r>
              <a:rPr lang="en-GB" altLang="fr-FR" sz="2400" dirty="0">
                <a:latin typeface="Times New Roman" pitchFamily="18" charset="0"/>
              </a:rPr>
              <a:t>medicine </a:t>
            </a:r>
            <a:r>
              <a:rPr lang="en-GB" altLang="fr-FR" sz="2400" dirty="0" smtClean="0">
                <a:latin typeface="Times New Roman" pitchFamily="18" charset="0"/>
              </a:rPr>
              <a:t>could </a:t>
            </a:r>
            <a:r>
              <a:rPr lang="en-GB" altLang="fr-FR" sz="2400" dirty="0">
                <a:latin typeface="Times New Roman" pitchFamily="18" charset="0"/>
              </a:rPr>
              <a:t>develop synergies </a:t>
            </a:r>
            <a:r>
              <a:rPr lang="en-GB" altLang="fr-FR" sz="2400" dirty="0" smtClean="0">
                <a:latin typeface="Times New Roman" pitchFamily="18" charset="0"/>
              </a:rPr>
              <a:t>with Chinese </a:t>
            </a:r>
            <a:r>
              <a:rPr lang="en-GB" altLang="fr-FR" sz="2400" dirty="0">
                <a:latin typeface="Times New Roman" pitchFamily="18" charset="0"/>
              </a:rPr>
              <a:t>medicine </a:t>
            </a:r>
            <a:r>
              <a:rPr lang="en-GB" altLang="fr-FR" sz="2400" dirty="0" smtClean="0">
                <a:latin typeface="Times New Roman" pitchFamily="18" charset="0"/>
              </a:rPr>
              <a:t>through </a:t>
            </a:r>
            <a:r>
              <a:rPr lang="en-GB" altLang="fr-FR" sz="2400" dirty="0">
                <a:latin typeface="Times New Roman" pitchFamily="18" charset="0"/>
              </a:rPr>
              <a:t>qigong, particularly in the management of chronic diseases and serious </a:t>
            </a:r>
            <a:r>
              <a:rPr lang="en-GB" altLang="fr-FR" sz="2400" dirty="0" smtClean="0">
                <a:latin typeface="Times New Roman" pitchFamily="18" charset="0"/>
              </a:rPr>
              <a:t>illnesses</a:t>
            </a:r>
            <a:endParaRPr lang="fr-BE" altLang="fr-FR" sz="2400" dirty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FR" altLang="fr-FR" sz="2400" dirty="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FR" altLang="fr-FR" sz="2400" dirty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fr-FR" altLang="fr-FR" sz="2400" dirty="0">
              <a:latin typeface="Times New Roman" pitchFamily="18" charset="0"/>
            </a:endParaRPr>
          </a:p>
          <a:p>
            <a:r>
              <a:rPr lang="fr-B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B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</a:t>
            </a:r>
            <a:r>
              <a:rPr lang="fr-B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fr-B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C:\Users\Marie Paule\Pictures\Nikon Transfer\Bhutan 2010\DSC_0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8164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88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5616" y="836712"/>
            <a:ext cx="7200800" cy="1584175"/>
          </a:xfrm>
        </p:spPr>
        <p:txBody>
          <a:bodyPr/>
          <a:lstStyle/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today can help to bridge the gap</a:t>
            </a:r>
          </a:p>
          <a:p>
            <a:endParaRPr lang="fr-B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Marie Paule\Desktop\05_pont_de_normand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1926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9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3"/>
          <p:cNvSpPr>
            <a:spLocks noGrp="1"/>
          </p:cNvSpPr>
          <p:nvPr>
            <p:ph/>
          </p:nvPr>
        </p:nvSpPr>
        <p:spPr>
          <a:xfrm>
            <a:off x="323528" y="274638"/>
            <a:ext cx="8568952" cy="6322714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Clinical research application of the use of Qigong </a:t>
            </a:r>
            <a:endParaRPr lang="en-GB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 vast number of studies on health qigong have been implemented in China since the seventies but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Most reports were published in Chinese, hence it was difficult for international experts to comment these studies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Most of the publications were brief reports containing inadequate information for reproduction</a:t>
            </a:r>
          </a:p>
          <a:p>
            <a:pPr marL="0" indent="0" eaLnBrk="1" hangingPunct="1"/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Most of the trials involved a high risk of bias in many domains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Inadequate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sample size: small, potentially underpowered 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 information about recruitment, heterogeneous populations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Nature of the control group, non-randomized design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Use of different style of Qigong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Quality of teachers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Significant variance in the practice duration and frequency</a:t>
            </a:r>
          </a:p>
          <a:p>
            <a:pPr lvl="1"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Difference in study duration : insufficient short-term follow-up: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5-12 weeks</a:t>
            </a:r>
          </a:p>
          <a:p>
            <a:pPr marL="0" indent="0" eaLnBrk="1" hangingPunct="1"/>
            <a:endParaRPr lang="fr-BE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Presumed physiologic mechanisms of response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This Chinese mindful practice involving body movement, breathing and clearing of the mind, promotes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reduction of stressful signals passed to the limbic system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relaxation and the decrease of the sympathetic nervous system and the  increase </a:t>
            </a: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para-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sympathic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system activities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improvement of cardiovascular and pulmonary function 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reduction of  clinical somatic symptoms, anxiety, depression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improvement of immune functions and vaccine-response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increase of blood levels of endorphins </a:t>
            </a:r>
          </a:p>
          <a:p>
            <a:pPr eaLnBrk="1" hangingPunct="1"/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The reduction of levels of inflammatory markers and of circulating stress hormone (adrenocorticotropic hormone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uillam\Desktop\ANS-Anatomy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597666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/>
          </p:nvPr>
        </p:nvSpPr>
        <p:spPr>
          <a:xfrm>
            <a:off x="395536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en-GB" sz="3000" b="1" i="1" dirty="0">
                <a:latin typeface="Times New Roman" pitchFamily="18" charset="0"/>
                <a:cs typeface="Times New Roman" pitchFamily="18" charset="0"/>
              </a:rPr>
              <a:t>In the last decade, numerous studies have </a:t>
            </a:r>
            <a:r>
              <a:rPr lang="en-GB" sz="3000" b="1" i="1" dirty="0" smtClean="0">
                <a:latin typeface="Times New Roman" pitchFamily="18" charset="0"/>
                <a:cs typeface="Times New Roman" pitchFamily="18" charset="0"/>
              </a:rPr>
              <a:t>evaluated the </a:t>
            </a:r>
            <a:r>
              <a:rPr lang="en-GB" sz="3000" b="1" i="1" dirty="0">
                <a:latin typeface="Times New Roman" pitchFamily="18" charset="0"/>
                <a:cs typeface="Times New Roman" pitchFamily="18" charset="0"/>
              </a:rPr>
              <a:t>effectiveness of Qigong for various conditions and symptoms such as:</a:t>
            </a:r>
            <a:endParaRPr lang="fr-BE" sz="3000" b="1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BE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fr-BE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 management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Insomnia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Depression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Substances abuse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Fibromyalgia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Survivors of torture and refugee trauma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Balance problems, falls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Parkinson’s disease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Chronic low back pain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Osteoarthritis of the knee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Oncology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Immunology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Diabetes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Hypertension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Cardiac rehabilitation </a:t>
            </a:r>
          </a:p>
          <a:p>
            <a:pPr eaLnBrk="1" hangingPunct="1">
              <a:lnSpc>
                <a:spcPct val="90000"/>
              </a:lnSpc>
            </a:pPr>
            <a:r>
              <a:rPr lang="en-GB" sz="2200" dirty="0" smtClean="0">
                <a:latin typeface="Times New Roman" pitchFamily="18" charset="0"/>
              </a:rPr>
              <a:t>- Respiratory rehabilitation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>
              <a:latin typeface="Times New Roman" pitchFamily="18" charset="0"/>
            </a:endParaRPr>
          </a:p>
        </p:txBody>
      </p:sp>
      <p:pic>
        <p:nvPicPr>
          <p:cNvPr id="6" name="Picture 2" descr="C:\Users\guillam\Desktop\image-m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4015</Words>
  <Application>Microsoft Office PowerPoint</Application>
  <PresentationFormat>Affichage à l'écran (4:3)</PresentationFormat>
  <Paragraphs>599</Paragraphs>
  <Slides>51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 2</vt:lpstr>
      <vt:lpstr>Thème Office</vt:lpstr>
      <vt:lpstr>Qigong and occidental medicine: bridging the gap</vt:lpstr>
      <vt:lpstr>Présentation PowerPoint</vt:lpstr>
      <vt:lpstr>Mind-body therapy in traditional  Chinese medicine</vt:lpstr>
      <vt:lpstr>Présentation PowerPoint</vt:lpstr>
      <vt:lpstr>Présentation PowerPoint</vt:lpstr>
      <vt:lpstr>Présentation PowerPoint</vt:lpstr>
      <vt:lpstr>Presumed physiologic mechanisms of response</vt:lpstr>
      <vt:lpstr>Présentation PowerPoint</vt:lpstr>
      <vt:lpstr>Présentation PowerPoint</vt:lpstr>
      <vt:lpstr>Managing Stress and Anxiety</vt:lpstr>
      <vt:lpstr>Présentation PowerPoint</vt:lpstr>
      <vt:lpstr>Présentation PowerPoint</vt:lpstr>
      <vt:lpstr>Présentation PowerPoint</vt:lpstr>
      <vt:lpstr>Présentation PowerPoint</vt:lpstr>
      <vt:lpstr>Applications in Neurology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Chronic fatigue syndrome</vt:lpstr>
      <vt:lpstr>Présentation PowerPoint</vt:lpstr>
      <vt:lpstr>Présentation PowerPoint</vt:lpstr>
      <vt:lpstr>Older adults</vt:lpstr>
      <vt:lpstr>Présentation PowerPoint</vt:lpstr>
      <vt:lpstr>Présentation PowerPoint</vt:lpstr>
      <vt:lpstr>Présentation PowerPoint</vt:lpstr>
      <vt:lpstr>Présentation PowerPoint</vt:lpstr>
      <vt:lpstr>Parkinson’s disease</vt:lpstr>
      <vt:lpstr> Cognitive function of subjects at risk of progressive decline  </vt:lpstr>
      <vt:lpstr>Chronic musculoskeletal disorder: Osteoarthritis</vt:lpstr>
      <vt:lpstr>Effects of qigong on management of Knee osteoarthritis</vt:lpstr>
      <vt:lpstr>Oncology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Immunology</vt:lpstr>
      <vt:lpstr>Pulmonary Rehabilitation Program</vt:lpstr>
      <vt:lpstr>Wuqinxi, Five Animals</vt:lpstr>
      <vt:lpstr>Présentation PowerPoint</vt:lpstr>
      <vt:lpstr>Studies about effects of Baduanjin exercises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 conclusion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 Gong et médecine occidentale: une complémentarité à développer</dc:title>
  <dc:creator>Marie Paule</dc:creator>
  <cp:lastModifiedBy>Raymond Van de Maele</cp:lastModifiedBy>
  <cp:revision>507</cp:revision>
  <cp:lastPrinted>2014-05-23T07:33:41Z</cp:lastPrinted>
  <dcterms:created xsi:type="dcterms:W3CDTF">2014-05-04T07:38:09Z</dcterms:created>
  <dcterms:modified xsi:type="dcterms:W3CDTF">2015-07-23T16:06:06Z</dcterms:modified>
  <cp:contentStatus/>
</cp:coreProperties>
</file>