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41"/>
  </p:notesMasterIdLst>
  <p:sldIdLst>
    <p:sldId id="256" r:id="rId2"/>
    <p:sldId id="263" r:id="rId3"/>
    <p:sldId id="333" r:id="rId4"/>
    <p:sldId id="334" r:id="rId5"/>
    <p:sldId id="262" r:id="rId6"/>
    <p:sldId id="324" r:id="rId7"/>
    <p:sldId id="278" r:id="rId8"/>
    <p:sldId id="308" r:id="rId9"/>
    <p:sldId id="273" r:id="rId10"/>
    <p:sldId id="271" r:id="rId11"/>
    <p:sldId id="279" r:id="rId12"/>
    <p:sldId id="329" r:id="rId13"/>
    <p:sldId id="285" r:id="rId14"/>
    <p:sldId id="286" r:id="rId15"/>
    <p:sldId id="287" r:id="rId16"/>
    <p:sldId id="296" r:id="rId17"/>
    <p:sldId id="330" r:id="rId18"/>
    <p:sldId id="340" r:id="rId19"/>
    <p:sldId id="341" r:id="rId20"/>
    <p:sldId id="339" r:id="rId21"/>
    <p:sldId id="317" r:id="rId22"/>
    <p:sldId id="316" r:id="rId23"/>
    <p:sldId id="281" r:id="rId24"/>
    <p:sldId id="321" r:id="rId25"/>
    <p:sldId id="332" r:id="rId26"/>
    <p:sldId id="318" r:id="rId27"/>
    <p:sldId id="319" r:id="rId28"/>
    <p:sldId id="327" r:id="rId29"/>
    <p:sldId id="326" r:id="rId30"/>
    <p:sldId id="306" r:id="rId31"/>
    <p:sldId id="328" r:id="rId32"/>
    <p:sldId id="336" r:id="rId33"/>
    <p:sldId id="338" r:id="rId34"/>
    <p:sldId id="337" r:id="rId35"/>
    <p:sldId id="298" r:id="rId36"/>
    <p:sldId id="269" r:id="rId37"/>
    <p:sldId id="302" r:id="rId38"/>
    <p:sldId id="267" r:id="rId39"/>
    <p:sldId id="335" r:id="rId40"/>
  </p:sldIdLst>
  <p:sldSz cx="9144000" cy="6858000" type="screen4x3"/>
  <p:notesSz cx="6797675" cy="9926638"/>
  <p:defaultTextStyle>
    <a:defPPr>
      <a:defRPr lang="fr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660" autoAdjust="0"/>
    <p:restoredTop sz="98101" autoAdjust="0"/>
  </p:normalViewPr>
  <p:slideViewPr>
    <p:cSldViewPr>
      <p:cViewPr>
        <p:scale>
          <a:sx n="70" d="100"/>
          <a:sy n="70" d="100"/>
        </p:scale>
        <p:origin x="-2010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444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D0E61D7-8CE5-46BB-A47A-1481CB2AA86D}" type="datetimeFigureOut">
              <a:rPr lang="fr-BE"/>
              <a:pPr>
                <a:defRPr/>
              </a:pPr>
              <a:t>11-11-15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9316935-39CA-45D6-8D87-A2E3D97F7979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07847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316935-39CA-45D6-8D87-A2E3D97F7979}" type="slidenum">
              <a:rPr lang="fr-BE" smtClean="0"/>
              <a:pPr>
                <a:defRPr/>
              </a:pPr>
              <a:t>16</a:t>
            </a:fld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316935-39CA-45D6-8D87-A2E3D97F7979}" type="slidenum">
              <a:rPr lang="fr-BE" smtClean="0"/>
              <a:pPr>
                <a:defRPr/>
              </a:pPr>
              <a:t>17</a:t>
            </a:fld>
            <a:endParaRPr lang="fr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Orl: </a:t>
            </a:r>
            <a:r>
              <a:rPr lang="fr-BE" dirty="0" err="1" smtClean="0"/>
              <a:t>Radiotherapy</a:t>
            </a:r>
            <a:r>
              <a:rPr lang="fr-BE" dirty="0" smtClean="0"/>
              <a:t>,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chemotherapy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nasopharyngectomy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316935-39CA-45D6-8D87-A2E3D97F7979}" type="slidenum">
              <a:rPr lang="fr-BE" smtClean="0"/>
              <a:pPr>
                <a:defRPr/>
              </a:pPr>
              <a:t>23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89078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Faut études pour préciser</a:t>
            </a:r>
            <a:r>
              <a:rPr lang="fr-BE" baseline="0" dirty="0" smtClean="0"/>
              <a:t> mécanisme/immunité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316935-39CA-45D6-8D87-A2E3D97F7979}" type="slidenum">
              <a:rPr lang="fr-BE" smtClean="0"/>
              <a:pPr>
                <a:defRPr/>
              </a:pPr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17117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resistant-training programs</a:t>
            </a:r>
            <a:r>
              <a:rPr lang="en-GB" sz="1200" smtClean="0">
                <a:latin typeface="Times New Roman" pitchFamily="18" charset="0"/>
                <a:cs typeface="Times New Roman" pitchFamily="18" charset="0"/>
              </a:rPr>
              <a:t>: weighted</a:t>
            </a:r>
            <a:r>
              <a:rPr lang="en-GB" sz="1200" baseline="0" smtClean="0">
                <a:latin typeface="Times New Roman" pitchFamily="18" charset="0"/>
                <a:cs typeface="Times New Roman" pitchFamily="18" charset="0"/>
              </a:rPr>
              <a:t>-vests </a:t>
            </a:r>
            <a:r>
              <a:rPr lang="en-GB" sz="1200" baseline="0" dirty="0" smtClean="0">
                <a:latin typeface="Times New Roman" pitchFamily="18" charset="0"/>
                <a:cs typeface="Times New Roman" pitchFamily="18" charset="0"/>
              </a:rPr>
              <a:t>resistance, 1-2% of body weight, ankles weights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316935-39CA-45D6-8D87-A2E3D97F7979}" type="slidenum">
              <a:rPr lang="fr-BE" smtClean="0"/>
              <a:pPr>
                <a:defRPr/>
              </a:pPr>
              <a:t>30</a:t>
            </a:fld>
            <a:endParaRPr lang="fr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Age moyen 71 ans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316935-39CA-45D6-8D87-A2E3D97F7979}" type="slidenum">
              <a:rPr lang="fr-BE" smtClean="0"/>
              <a:pPr>
                <a:defRPr/>
              </a:pPr>
              <a:t>37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5C3E5-D535-4806-91C6-0EA73233734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3262A-E707-4F9F-BEF1-FA9001054D1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EFFDC-7917-4733-A439-77735BEC879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FDC27-2D1D-4475-AFFD-1F9FE2A542D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72C16-FAB9-4D89-AB46-B0CE849E249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01877-58F7-445B-8FAA-3FF0CAD5D06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B3DD6-5E7A-4168-B832-F2243734E18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132C6-4E73-4F60-AE30-B368D61DFE1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D8218-60CD-43C3-8DD6-C99F5B12678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D8501-C594-427F-BD8E-FED363B5C21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5F832-59FA-4C77-BA1D-EC6EAC1EED5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3B705-199A-46CE-83A6-24D4CFE9455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BE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AB5DAB-C7C9-44FA-B3B8-A44B5C5E06D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O:\commun\Photos%20Delvigne\CHU%20ROUGE%20copie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ncbi.nlm.nih.gov/pubmed/?term=Chan%20CH%5bAuthor%5d&amp;cauthor=true&amp;cauthor_uid=23762156" TargetMode="External"/><Relationship Id="rId18" Type="http://schemas.openxmlformats.org/officeDocument/2006/relationships/hyperlink" Target="http://www.ncbi.nlm.nih.gov/pubmed/?term=Martorell%20C%5bAuthor%5d&amp;cauthor=true&amp;cauthor_uid=24927783" TargetMode="External"/><Relationship Id="rId26" Type="http://schemas.openxmlformats.org/officeDocument/2006/relationships/hyperlink" Target="http://www.ncbi.nlm.nih.gov/pubmed/?term=Wang%20P%5bAuthor%5d&amp;cauthor=true&amp;cauthor_uid=25569652" TargetMode="External"/><Relationship Id="rId39" Type="http://schemas.openxmlformats.org/officeDocument/2006/relationships/hyperlink" Target="http://www.ncbi.nlm.nih.gov/pubmed/?term=Tsang%20WW%5bAuthor%5d&amp;cauthor=true&amp;cauthor_uid=25295068" TargetMode="External"/><Relationship Id="rId21" Type="http://schemas.openxmlformats.org/officeDocument/2006/relationships/hyperlink" Target="http://www.ncbi.nlm.nih.gov/pubmed/?term=Dom%C3%A8nech%20S%5bAuthor%5d&amp;cauthor=true&amp;cauthor_uid=24927783" TargetMode="External"/><Relationship Id="rId34" Type="http://schemas.openxmlformats.org/officeDocument/2006/relationships/hyperlink" Target="http://www.ncbi.nlm.nih.gov/pubmed/?term=Chung%20JW%5bAuthor%5d&amp;cauthor=true&amp;cauthor_uid=25411207" TargetMode="External"/><Relationship Id="rId42" Type="http://schemas.openxmlformats.org/officeDocument/2006/relationships/hyperlink" Target="http://www.ncbi.nlm.nih.gov/pubmed/?term=Luk%20WS%5bAuthor%5d&amp;cauthor=true&amp;cauthor_uid=25295068" TargetMode="External"/><Relationship Id="rId47" Type="http://schemas.openxmlformats.org/officeDocument/2006/relationships/hyperlink" Target="http://www.ncbi.nlm.nih.gov/pubmed/?term=Weihs%20KL%5bAuthor%5d&amp;cauthor=true&amp;cauthor_uid=25124456" TargetMode="External"/><Relationship Id="rId50" Type="http://schemas.openxmlformats.org/officeDocument/2006/relationships/hyperlink" Target="http://www.ncbi.nlm.nih.gov/pubmed/?term=Rogers%20CE%5bAuthor%5d&amp;cauthor=true&amp;cauthor_uid=25124456" TargetMode="External"/><Relationship Id="rId55" Type="http://schemas.openxmlformats.org/officeDocument/2006/relationships/hyperlink" Target="http://www.ncbi.nlm.nih.gov/pubmed/?term=Xie%20H%5bAuthor%5d&amp;cauthor=true&amp;cauthor_uid=24559833" TargetMode="External"/><Relationship Id="rId63" Type="http://schemas.openxmlformats.org/officeDocument/2006/relationships/hyperlink" Target="http://www.ncbi.nlm.nih.gov/pubmed/?term=Ziea%20ET%5bAuthor%5d&amp;cauthor=true&amp;cauthor_uid=22258414" TargetMode="External"/><Relationship Id="rId68" Type="http://schemas.openxmlformats.org/officeDocument/2006/relationships/hyperlink" Target="http://www.ncbi.nlm.nih.gov/pubmed/?term=Hale%20A%5bAuthor%5d&amp;cauthor=true&amp;cauthor_uid=21715370" TargetMode="External"/><Relationship Id="rId76" Type="http://schemas.openxmlformats.org/officeDocument/2006/relationships/hyperlink" Target="http://www.ncbi.nlm.nih.gov/pubmed/?term=He%20ZH%5bAuthor%5d&amp;cauthor=true&amp;cauthor_uid=25050127" TargetMode="External"/><Relationship Id="rId7" Type="http://schemas.openxmlformats.org/officeDocument/2006/relationships/hyperlink" Target="http://www.ncbi.nlm.nih.gov/pubmed/?term=Ng%20SM%5bAuthor%5d&amp;cauthor=true&amp;cauthor_uid=24400778" TargetMode="External"/><Relationship Id="rId71" Type="http://schemas.openxmlformats.org/officeDocument/2006/relationships/hyperlink" Target="http://www.ncbi.nlm.nih.gov/pubmed/?term=Clarke%20S%5bAuthor%5d&amp;cauthor=true&amp;cauthor_uid=21715370" TargetMode="External"/><Relationship Id="rId2" Type="http://schemas.openxmlformats.org/officeDocument/2006/relationships/hyperlink" Target="http://www.ncbi.nlm.nih.gov/pubmed/26131612" TargetMode="External"/><Relationship Id="rId16" Type="http://schemas.openxmlformats.org/officeDocument/2006/relationships/hyperlink" Target="http://www.ncbi.nlm.nih.gov/pubmed/?term=Lynch%20M%5bAuthor%5d&amp;cauthor=true&amp;cauthor_uid=25477991" TargetMode="External"/><Relationship Id="rId29" Type="http://schemas.openxmlformats.org/officeDocument/2006/relationships/hyperlink" Target="http://www.ncbi.nlm.nih.gov/pubmed/?term=Fong%20SS%5bAuthor%5d&amp;cauthor=true&amp;cauthor_uid=25411207" TargetMode="External"/><Relationship Id="rId11" Type="http://schemas.openxmlformats.org/officeDocument/2006/relationships/hyperlink" Target="http://www.ncbi.nlm.nih.gov/pubmed/?term=Ho%20RT%5bAuthor%5d&amp;cauthor=true&amp;cauthor_uid=23762156" TargetMode="External"/><Relationship Id="rId24" Type="http://schemas.openxmlformats.org/officeDocument/2006/relationships/hyperlink" Target="http://www.ncbi.nlm.nih.gov/pubmed/?term=Zhuang%20YC%5bAuthor%5d&amp;cauthor=true&amp;cauthor_uid=26131612" TargetMode="External"/><Relationship Id="rId32" Type="http://schemas.openxmlformats.org/officeDocument/2006/relationships/hyperlink" Target="http://www.ncbi.nlm.nih.gov/pubmed/?term=Pang%20MY%5bAuthor%5d&amp;cauthor=true&amp;cauthor_uid=25411207" TargetMode="External"/><Relationship Id="rId37" Type="http://schemas.openxmlformats.org/officeDocument/2006/relationships/hyperlink" Target="http://www.ncbi.nlm.nih.gov/pubmed/?term=Fong%20SS%5bAuthor%5d&amp;cauthor=true&amp;cauthor_uid=25295068" TargetMode="External"/><Relationship Id="rId40" Type="http://schemas.openxmlformats.org/officeDocument/2006/relationships/hyperlink" Target="http://www.ncbi.nlm.nih.gov/pubmed/?term=Leung%20JC%5bAuthor%5d&amp;cauthor=true&amp;cauthor_uid=25295068" TargetMode="External"/><Relationship Id="rId45" Type="http://schemas.openxmlformats.org/officeDocument/2006/relationships/hyperlink" Target="http://www.ncbi.nlm.nih.gov/pubmed/?term=Larkey%20LK%5bAuthor%5d&amp;cauthor=true&amp;cauthor_uid=25124456" TargetMode="External"/><Relationship Id="rId53" Type="http://schemas.openxmlformats.org/officeDocument/2006/relationships/hyperlink" Target="http://www.ncbi.nlm.nih.gov/pubmed/?term=Zeng%20Y%5bAuthor%5d&amp;cauthor=true&amp;cauthor_uid=24559833" TargetMode="External"/><Relationship Id="rId58" Type="http://schemas.openxmlformats.org/officeDocument/2006/relationships/hyperlink" Target="http://www.ncbi.nlm.nih.gov/pubmed/?term=Chan%20CL%5bAuthor%5d&amp;cauthor=true&amp;cauthor_uid=22258414" TargetMode="External"/><Relationship Id="rId66" Type="http://schemas.openxmlformats.org/officeDocument/2006/relationships/hyperlink" Target="http://www.ncbi.nlm.nih.gov/pubmed/?term=Butow%20P%5bAuthor%5d&amp;cauthor=true&amp;cauthor_uid=21715370" TargetMode="External"/><Relationship Id="rId74" Type="http://schemas.openxmlformats.org/officeDocument/2006/relationships/hyperlink" Target="http://www.ncbi.nlm.nih.gov/pubmed/?term=Jin%20L%5bAuthor%5d&amp;cauthor=true&amp;cauthor_uid=25050127" TargetMode="External"/><Relationship Id="rId79" Type="http://schemas.openxmlformats.org/officeDocument/2006/relationships/hyperlink" Target="http://www.ncbi.nlm.nih.gov/pubmed/?term=Wang%20M%5bAuthor%5d&amp;cauthor=true&amp;cauthor_uid=25050127" TargetMode="External"/><Relationship Id="rId5" Type="http://schemas.openxmlformats.org/officeDocument/2006/relationships/hyperlink" Target="http://www.ncbi.nlm.nih.gov/pubmed/?term=Ho%20RT%5bAuthor%5d&amp;cauthor=true&amp;cauthor_uid=24400778" TargetMode="External"/><Relationship Id="rId61" Type="http://schemas.openxmlformats.org/officeDocument/2006/relationships/hyperlink" Target="http://www.ncbi.nlm.nih.gov/pubmed/?term=Ng%20SM%5bAuthor%5d&amp;cauthor=true&amp;cauthor_uid=22258414" TargetMode="External"/><Relationship Id="rId10" Type="http://schemas.openxmlformats.org/officeDocument/2006/relationships/hyperlink" Target="http://www.ncbi.nlm.nih.gov/pubmed/?term=Chan%20CL%5bAuthor%5d&amp;cauthor=true&amp;cauthor_uid=23762156" TargetMode="External"/><Relationship Id="rId19" Type="http://schemas.openxmlformats.org/officeDocument/2006/relationships/hyperlink" Target="http://www.ncbi.nlm.nih.gov/pubmed/?term=Espinosa%20L%5bAuthor%5d&amp;cauthor=true&amp;cauthor_uid=24927783" TargetMode="External"/><Relationship Id="rId31" Type="http://schemas.openxmlformats.org/officeDocument/2006/relationships/hyperlink" Target="http://www.ncbi.nlm.nih.gov/pubmed/?term=Lee%20HW%5bAuthor%5d&amp;cauthor=true&amp;cauthor_uid=25411207" TargetMode="External"/><Relationship Id="rId44" Type="http://schemas.openxmlformats.org/officeDocument/2006/relationships/hyperlink" Target="http://www.ncbi.nlm.nih.gov/pubmed/?term=Ng%20SS%5bAuthor%5d&amp;cauthor=true&amp;cauthor_uid=25295068" TargetMode="External"/><Relationship Id="rId52" Type="http://schemas.openxmlformats.org/officeDocument/2006/relationships/hyperlink" Target="http://www.ncbi.nlm.nih.gov/pubmed/?term=Guillen-Rodriguez%20J%5bAuthor%5d&amp;cauthor=true&amp;cauthor_uid=25124456" TargetMode="External"/><Relationship Id="rId60" Type="http://schemas.openxmlformats.org/officeDocument/2006/relationships/hyperlink" Target="http://www.ncbi.nlm.nih.gov/pubmed/?term=Ho%20RT%5bAuthor%5d&amp;cauthor=true&amp;cauthor_uid=22258414" TargetMode="External"/><Relationship Id="rId65" Type="http://schemas.openxmlformats.org/officeDocument/2006/relationships/hyperlink" Target="http://www.ncbi.nlm.nih.gov/pubmed/?term=Oh%20B%5bAuthor%5d&amp;cauthor=true&amp;cauthor_uid=21715370" TargetMode="External"/><Relationship Id="rId73" Type="http://schemas.openxmlformats.org/officeDocument/2006/relationships/hyperlink" Target="http://www.ncbi.nlm.nih.gov/pubmed/?term=Li%20R%5bAuthor%5d&amp;cauthor=true&amp;cauthor_uid=25050127" TargetMode="External"/><Relationship Id="rId78" Type="http://schemas.openxmlformats.org/officeDocument/2006/relationships/hyperlink" Target="http://www.ncbi.nlm.nih.gov/pubmed/?term=Zhao%20JX%5bAuthor%5d&amp;cauthor=true&amp;cauthor_uid=25050127" TargetMode="External"/><Relationship Id="rId4" Type="http://schemas.openxmlformats.org/officeDocument/2006/relationships/hyperlink" Target="http://www.ncbi.nlm.nih.gov/pubmed/?term=Chan%20CH%5bAuthor%5d&amp;cauthor=true&amp;cauthor_uid=24400778" TargetMode="External"/><Relationship Id="rId9" Type="http://schemas.openxmlformats.org/officeDocument/2006/relationships/hyperlink" Target="http://www.ncbi.nlm.nih.gov/pubmed/?term=Wang%20CW%5bAuthor%5d&amp;cauthor=true&amp;cauthor_uid=23762156" TargetMode="External"/><Relationship Id="rId14" Type="http://schemas.openxmlformats.org/officeDocument/2006/relationships/hyperlink" Target="http://www.ncbi.nlm.nih.gov/pubmed/?term=Ng%20SM%5bAuthor%5d&amp;cauthor=true&amp;cauthor_uid=23762156" TargetMode="External"/><Relationship Id="rId22" Type="http://schemas.openxmlformats.org/officeDocument/2006/relationships/hyperlink" Target="http://www.ncbi.nlm.nih.gov/pubmed/?term=Inzitari%20M%5bAuthor%5d&amp;cauthor=true&amp;cauthor_uid=24927783" TargetMode="External"/><Relationship Id="rId27" Type="http://schemas.openxmlformats.org/officeDocument/2006/relationships/hyperlink" Target="http://www.ncbi.nlm.nih.gov/pubmed/?term=Li%20X%5bAuthor%5d&amp;cauthor=true&amp;cauthor_uid=25569652" TargetMode="External"/><Relationship Id="rId30" Type="http://schemas.openxmlformats.org/officeDocument/2006/relationships/hyperlink" Target="http://www.ncbi.nlm.nih.gov/pubmed/?term=Ng%20SS%5bAuthor%5d&amp;cauthor=true&amp;cauthor_uid=25411207" TargetMode="External"/><Relationship Id="rId35" Type="http://schemas.openxmlformats.org/officeDocument/2006/relationships/hyperlink" Target="http://www.ncbi.nlm.nih.gov/pubmed/?term=Wong%20JY%5bAuthor%5d&amp;cauthor=true&amp;cauthor_uid=25411207" TargetMode="External"/><Relationship Id="rId43" Type="http://schemas.openxmlformats.org/officeDocument/2006/relationships/hyperlink" Target="http://www.ncbi.nlm.nih.gov/pubmed/?term=Chow%20LP%5bAuthor%5d&amp;cauthor=true&amp;cauthor_uid=25295068" TargetMode="External"/><Relationship Id="rId48" Type="http://schemas.openxmlformats.org/officeDocument/2006/relationships/hyperlink" Target="http://www.ncbi.nlm.nih.gov/pubmed/?term=Jahnke%20R%5bAuthor%5d&amp;cauthor=true&amp;cauthor_uid=25124456" TargetMode="External"/><Relationship Id="rId56" Type="http://schemas.openxmlformats.org/officeDocument/2006/relationships/hyperlink" Target="http://www.ncbi.nlm.nih.gov/pubmed/?term=Huang%20M%5bAuthor%5d&amp;cauthor=true&amp;cauthor_uid=24559833" TargetMode="External"/><Relationship Id="rId64" Type="http://schemas.openxmlformats.org/officeDocument/2006/relationships/hyperlink" Target="http://www.ncbi.nlm.nih.gov/pubmed/?term=Wong%20VC%5bAuthor%5d&amp;cauthor=true&amp;cauthor_uid=22258414" TargetMode="External"/><Relationship Id="rId69" Type="http://schemas.openxmlformats.org/officeDocument/2006/relationships/hyperlink" Target="http://www.ncbi.nlm.nih.gov/pubmed/?term=Lee%20MS%5bAuthor%5d&amp;cauthor=true&amp;cauthor_uid=21715370" TargetMode="External"/><Relationship Id="rId77" Type="http://schemas.openxmlformats.org/officeDocument/2006/relationships/hyperlink" Target="http://www.ncbi.nlm.nih.gov/pubmed/?term=Huang%20CY%5bAuthor%5d&amp;cauthor=true&amp;cauthor_uid=25050127" TargetMode="External"/><Relationship Id="rId8" Type="http://schemas.openxmlformats.org/officeDocument/2006/relationships/hyperlink" Target="http://www.ncbi.nlm.nih.gov/pubmed/?term=Chan%20CL%5bAuthor%5d&amp;cauthor=true&amp;cauthor_uid=24400778" TargetMode="External"/><Relationship Id="rId51" Type="http://schemas.openxmlformats.org/officeDocument/2006/relationships/hyperlink" Target="http://www.ncbi.nlm.nih.gov/pubmed/?term=Oh%20B%5bAuthor%5d&amp;cauthor=true&amp;cauthor_uid=25124456" TargetMode="External"/><Relationship Id="rId72" Type="http://schemas.openxmlformats.org/officeDocument/2006/relationships/hyperlink" Target="http://www.ncbi.nlm.nih.gov/pubmed/?term=Cheng%20FK%5bAuthor%5d&amp;cauthor=true&amp;cauthor_uid=25603754" TargetMode="External"/><Relationship Id="rId80" Type="http://schemas.openxmlformats.org/officeDocument/2006/relationships/hyperlink" Target="http://www.ncbi.nlm.nih.gov/pubmed/?term=Tian%20Y%5bAuthor%5d&amp;cauthor=true&amp;cauthor_uid=25050127" TargetMode="External"/><Relationship Id="rId3" Type="http://schemas.openxmlformats.org/officeDocument/2006/relationships/hyperlink" Target="http://www.ncbi.nlm.nih.gov/pubmed/?term=Wang%20CW%5bAuthor%5d&amp;cauthor=true&amp;cauthor_uid=24400778" TargetMode="External"/><Relationship Id="rId12" Type="http://schemas.openxmlformats.org/officeDocument/2006/relationships/hyperlink" Target="http://www.ncbi.nlm.nih.gov/pubmed/?term=Tsang%20HW%5bAuthor%5d&amp;cauthor=true&amp;cauthor_uid=23762156" TargetMode="External"/><Relationship Id="rId17" Type="http://schemas.openxmlformats.org/officeDocument/2006/relationships/hyperlink" Target="http://www.ncbi.nlm.nih.gov/pubmed/?term=Mart%C3%ADnez%20N%5bAuthor%5d&amp;cauthor=true&amp;cauthor_uid=24927783" TargetMode="External"/><Relationship Id="rId25" Type="http://schemas.openxmlformats.org/officeDocument/2006/relationships/hyperlink" Target="http://www.ncbi.nlm.nih.gov/pubmed/?term=Xiong%20X%5bAuthor%5d&amp;cauthor=true&amp;cauthor_uid=25569652" TargetMode="External"/><Relationship Id="rId33" Type="http://schemas.openxmlformats.org/officeDocument/2006/relationships/hyperlink" Target="http://www.ncbi.nlm.nih.gov/pubmed/?term=Luk%20WS%5bAuthor%5d&amp;cauthor=true&amp;cauthor_uid=25411207" TargetMode="External"/><Relationship Id="rId38" Type="http://schemas.openxmlformats.org/officeDocument/2006/relationships/hyperlink" Target="http://www.ncbi.nlm.nih.gov/pubmed/?term=Chung%20LM%5bAuthor%5d&amp;cauthor=true&amp;cauthor_uid=25295068" TargetMode="External"/><Relationship Id="rId46" Type="http://schemas.openxmlformats.org/officeDocument/2006/relationships/hyperlink" Target="http://www.ncbi.nlm.nih.gov/pubmed/?term=Roe%20DJ%5bAuthor%5d&amp;cauthor=true&amp;cauthor_uid=25124456" TargetMode="External"/><Relationship Id="rId59" Type="http://schemas.openxmlformats.org/officeDocument/2006/relationships/hyperlink" Target="http://www.ncbi.nlm.nih.gov/pubmed/?term=Wang%20CW%5bAuthor%5d&amp;cauthor=true&amp;cauthor_uid=22258414" TargetMode="External"/><Relationship Id="rId67" Type="http://schemas.openxmlformats.org/officeDocument/2006/relationships/hyperlink" Target="http://www.ncbi.nlm.nih.gov/pubmed/?term=Mullan%20B%5bAuthor%5d&amp;cauthor=true&amp;cauthor_uid=21715370" TargetMode="External"/><Relationship Id="rId20" Type="http://schemas.openxmlformats.org/officeDocument/2006/relationships/hyperlink" Target="http://www.ncbi.nlm.nih.gov/pubmed/?term=Marasigan%20V%5bAuthor%5d&amp;cauthor=true&amp;cauthor_uid=24927783" TargetMode="External"/><Relationship Id="rId41" Type="http://schemas.openxmlformats.org/officeDocument/2006/relationships/hyperlink" Target="http://www.ncbi.nlm.nih.gov/pubmed/?term=Charm%20CY%5bAuthor%5d&amp;cauthor=true&amp;cauthor_uid=25295068" TargetMode="External"/><Relationship Id="rId54" Type="http://schemas.openxmlformats.org/officeDocument/2006/relationships/hyperlink" Target="http://www.ncbi.nlm.nih.gov/pubmed/?term=Luo%20T%5bAuthor%5d&amp;cauthor=true&amp;cauthor_uid=24559833" TargetMode="External"/><Relationship Id="rId62" Type="http://schemas.openxmlformats.org/officeDocument/2006/relationships/hyperlink" Target="http://www.ncbi.nlm.nih.gov/pubmed/?term=Chan%20JS%5bAuthor%5d&amp;cauthor=true&amp;cauthor_uid=22258414" TargetMode="External"/><Relationship Id="rId70" Type="http://schemas.openxmlformats.org/officeDocument/2006/relationships/hyperlink" Target="http://www.ncbi.nlm.nih.gov/pubmed/?term=Guo%20X%5bAuthor%5d&amp;cauthor=true&amp;cauthor_uid=21715370" TargetMode="External"/><Relationship Id="rId75" Type="http://schemas.openxmlformats.org/officeDocument/2006/relationships/hyperlink" Target="http://www.ncbi.nlm.nih.gov/pubmed/?term=Hong%20P%5bAuthor%5d&amp;cauthor=true&amp;cauthor_uid=25050127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ncbi.nlm.nih.gov/pubmed/?term=Chan%20JS%5bAuthor%5d&amp;cauthor=true&amp;cauthor_uid=24400778" TargetMode="External"/><Relationship Id="rId15" Type="http://schemas.openxmlformats.org/officeDocument/2006/relationships/hyperlink" Target="http://www.ncbi.nlm.nih.gov/pubmed/?term=Sawynok%20J%5bAuthor%5d&amp;cauthor=true&amp;cauthor_uid=25477991" TargetMode="External"/><Relationship Id="rId23" Type="http://schemas.openxmlformats.org/officeDocument/2006/relationships/hyperlink" Target="http://www.ncbi.nlm.nih.gov/pubmed/?term=Xiao%20CM%5bAuthor%5d&amp;cauthor=true&amp;cauthor_uid=26131612" TargetMode="External"/><Relationship Id="rId28" Type="http://schemas.openxmlformats.org/officeDocument/2006/relationships/hyperlink" Target="http://www.ncbi.nlm.nih.gov/pubmed/?term=Zhang%20Y%5bAuthor%5d&amp;cauthor=true&amp;cauthor_uid=25569652" TargetMode="External"/><Relationship Id="rId36" Type="http://schemas.openxmlformats.org/officeDocument/2006/relationships/hyperlink" Target="http://www.ncbi.nlm.nih.gov/pubmed/?term=Masters%20RS%5bAuthor%5d&amp;cauthor=true&amp;cauthor_uid=25411207" TargetMode="External"/><Relationship Id="rId49" Type="http://schemas.openxmlformats.org/officeDocument/2006/relationships/hyperlink" Target="http://www.ncbi.nlm.nih.gov/pubmed/?term=Lopez%20AM%5bAuthor%5d&amp;cauthor=true&amp;cauthor_uid=25124456" TargetMode="External"/><Relationship Id="rId57" Type="http://schemas.openxmlformats.org/officeDocument/2006/relationships/hyperlink" Target="http://www.ncbi.nlm.nih.gov/pubmed/?term=Cheng%20AS%5bAuthor%5d&amp;cauthor=true&amp;cauthor_uid=2455983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3375"/>
            <a:ext cx="7772400" cy="2159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Qigong and occidental medicine</a:t>
            </a:r>
            <a:endParaRPr lang="en-GB" altLang="fr-F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7975" y="5517231"/>
            <a:ext cx="8502153" cy="1107461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BE" altLang="fr-FR" sz="1600" dirty="0" smtClean="0">
                <a:latin typeface="Times New Roman" pitchFamily="18" charset="0"/>
              </a:rPr>
              <a:t>Dr MP Guillaume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fr-FR" sz="1600" dirty="0" smtClean="0">
                <a:latin typeface="Times New Roman" pitchFamily="18" charset="0"/>
              </a:rPr>
              <a:t>Internal Medicine Unit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fr-FR" sz="1600" dirty="0" smtClean="0">
                <a:latin typeface="Times New Roman" pitchFamily="18" charset="0"/>
              </a:rPr>
              <a:t>Saint-Pierre University Hospital</a:t>
            </a:r>
            <a:r>
              <a:rPr lang="en-GB" altLang="fr-FR" sz="1600" dirty="0">
                <a:latin typeface="Times New Roman" pitchFamily="18" charset="0"/>
              </a:rPr>
              <a:t>, </a:t>
            </a:r>
            <a:r>
              <a:rPr lang="en-GB" altLang="fr-FR" sz="1600" dirty="0" smtClean="0">
                <a:latin typeface="Times New Roman" pitchFamily="18" charset="0"/>
              </a:rPr>
              <a:t>Brussels, ULB, Belgium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fr-FR" sz="1600" dirty="0" smtClean="0">
                <a:latin typeface="Times New Roman" pitchFamily="18" charset="0"/>
              </a:rPr>
              <a:t>Belgian Health Qigong Federation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fr-FR" sz="1600" dirty="0" smtClean="0">
              <a:latin typeface="Times New Roman" pitchFamily="18" charset="0"/>
            </a:endParaRPr>
          </a:p>
        </p:txBody>
      </p:sp>
      <p:sp>
        <p:nvSpPr>
          <p:cNvPr id="2" name="AutoShape 4" descr="Résultat de recherche d'images pour &quot;mawangdu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 dirty="0"/>
          </a:p>
        </p:txBody>
      </p:sp>
      <p:sp>
        <p:nvSpPr>
          <p:cNvPr id="3" name="AutoShape 6" descr="Résultat de recherche d'images pour &quot;mawangdui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 dirty="0"/>
          </a:p>
        </p:txBody>
      </p:sp>
      <p:sp>
        <p:nvSpPr>
          <p:cNvPr id="4" name="AutoShape 8" descr="Résultat de recherche d'images pour &quot;mawangdui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 dirty="0"/>
          </a:p>
        </p:txBody>
      </p:sp>
      <p:sp>
        <p:nvSpPr>
          <p:cNvPr id="5" name="AutoShape 10" descr="Résultat de recherche d'images pour &quot;mawangdui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 dirty="0"/>
          </a:p>
        </p:txBody>
      </p:sp>
      <p:sp>
        <p:nvSpPr>
          <p:cNvPr id="6" name="AutoShape 12" descr="Résultat de recherche d'images pour &quot;mawangdui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 dirty="0"/>
          </a:p>
        </p:txBody>
      </p:sp>
      <p:sp>
        <p:nvSpPr>
          <p:cNvPr id="7" name="AutoShape 14" descr="Résultat de recherche d'images pour &quot;mawangdui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 dirty="0"/>
          </a:p>
        </p:txBody>
      </p:sp>
      <p:pic>
        <p:nvPicPr>
          <p:cNvPr id="12" name="Picture 6" descr="O:\commun\Photos Delvigne\CHU ROUGE copie.pn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60375" y="5733255"/>
            <a:ext cx="762000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Marie Paule\Desktop\insigne BHQF noi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17232"/>
            <a:ext cx="936104" cy="86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Marie Paule\Desktop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08920"/>
            <a:ext cx="410445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/>
          </p:nvPr>
        </p:nvSpPr>
        <p:spPr>
          <a:xfrm>
            <a:off x="395536" y="404664"/>
            <a:ext cx="8229600" cy="6048672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90000"/>
              </a:lnSpc>
              <a:buNone/>
            </a:pPr>
            <a:r>
              <a:rPr lang="en-GB" sz="3000" b="1" i="1" dirty="0">
                <a:latin typeface="Times New Roman" pitchFamily="18" charset="0"/>
                <a:cs typeface="Times New Roman" pitchFamily="18" charset="0"/>
              </a:rPr>
              <a:t>In the last decade, numerous studies have </a:t>
            </a:r>
            <a:r>
              <a:rPr lang="en-GB" sz="3000" b="1" i="1" dirty="0" smtClean="0">
                <a:latin typeface="Times New Roman" pitchFamily="18" charset="0"/>
                <a:cs typeface="Times New Roman" pitchFamily="18" charset="0"/>
              </a:rPr>
              <a:t>evaluated the </a:t>
            </a:r>
            <a:r>
              <a:rPr lang="en-GB" sz="3000" b="1" i="1" dirty="0">
                <a:latin typeface="Times New Roman" pitchFamily="18" charset="0"/>
                <a:cs typeface="Times New Roman" pitchFamily="18" charset="0"/>
              </a:rPr>
              <a:t>effectiveness of Qigong for various conditions and symptoms such as:</a:t>
            </a:r>
            <a:endParaRPr lang="fr-BE" sz="3000" b="1" i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endParaRPr lang="fr-BE" sz="24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endParaRPr lang="fr-BE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Stress management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Insomnia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Depression 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Substances abuse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Chronic fatigue syndrome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Survivors of torture and refugee trauma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Balance problems, falls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Parkinson’s disease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Chronic low back pain 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Osteoarthritis of the knee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Oncology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Immunology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Diabetes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Hypertension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Cardiac rehabilitation 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dirty="0" smtClean="0">
                <a:latin typeface="Times New Roman" pitchFamily="18" charset="0"/>
              </a:rPr>
              <a:t>- Respiratory rehabilitation</a:t>
            </a:r>
          </a:p>
          <a:p>
            <a:pPr eaLnBrk="1" hangingPunct="1">
              <a:lnSpc>
                <a:spcPct val="90000"/>
              </a:lnSpc>
            </a:pPr>
            <a:endParaRPr lang="en-GB" sz="2400" dirty="0" smtClean="0">
              <a:latin typeface="Times New Roman" pitchFamily="18" charset="0"/>
            </a:endParaRPr>
          </a:p>
        </p:txBody>
      </p:sp>
      <p:pic>
        <p:nvPicPr>
          <p:cNvPr id="7" name="Picture 2" descr="C:\Users\guillam\Desktop\trait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988840"/>
            <a:ext cx="19240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850900"/>
          </a:xfrm>
        </p:spPr>
        <p:txBody>
          <a:bodyPr/>
          <a:lstStyle/>
          <a:p>
            <a:pPr eaLnBrk="1" hangingPunct="1"/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Managing Stress and Anxiety</a:t>
            </a:r>
          </a:p>
        </p:txBody>
      </p:sp>
      <p:sp>
        <p:nvSpPr>
          <p:cNvPr id="23554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890"/>
          </a:xfrm>
        </p:spPr>
        <p:txBody>
          <a:bodyPr/>
          <a:lstStyle/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Stress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has become a worldwide problem</a:t>
            </a:r>
          </a:p>
          <a:p>
            <a:pPr eaLnBrk="1" hangingPunct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affects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people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different ages and backgrounds</a:t>
            </a: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most common reaction to stress is anxiety</a:t>
            </a:r>
          </a:p>
          <a:p>
            <a:pPr lvl="1" eaLnBrk="1" hangingPunct="1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Initially anxiety may be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beneficial because it is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 natural response and a necessary warning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adaptation</a:t>
            </a:r>
          </a:p>
          <a:p>
            <a:pPr lvl="1"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Anxiety can become a pathologic disorder when it is excessive and uncontrollable, </a:t>
            </a:r>
          </a:p>
          <a:p>
            <a:pPr lvl="2"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requires no specific external stimulus</a:t>
            </a:r>
          </a:p>
          <a:p>
            <a:pPr lvl="2"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manifests with a wide range of physical and affective symptoms as well as changes in behavior and cognition</a:t>
            </a:r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If intense and prolonged stress is not managed:</a:t>
            </a:r>
          </a:p>
          <a:p>
            <a:pPr lvl="1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It can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reduce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impair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immune functions</a:t>
            </a:r>
          </a:p>
          <a:p>
            <a:pPr lvl="1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It can lead to a range of health problems such as:</a:t>
            </a:r>
          </a:p>
          <a:p>
            <a:pPr lvl="2" eaLnBrk="1" hangingPunct="1"/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atigue, insomnia, headache, depression, stomach-ache, problematic eating disorders, hypertension, cardiovascular disease, ...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guillam\Desktop\400_F_38967499_qcVUi9QKSbgfGh6WcM8VcRgrzx6Clx6R-le-st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0"/>
            <a:ext cx="2592288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620688"/>
            <a:ext cx="8229600" cy="5688037"/>
          </a:xfrm>
        </p:spPr>
        <p:txBody>
          <a:bodyPr/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best way to manage stress and anxiety is through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self-care</a:t>
            </a:r>
          </a:p>
          <a:p>
            <a:pPr marL="0" indent="0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last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people have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increasingly used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mind-body exercises as complementary and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therapies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Qigong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relieves anxiety and reduces stress among healthy people and patients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practice is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superior to ordinary aerobic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exercises,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additional components of mind and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breathing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 of diaphragmatic breath and structuring body movements during the practice, affects the autonomic nervous system (ANS) and the endocrine system, stabilizes the mood, enhances cardiac output - oxygen consumption – carbon dioxide exhalation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Change in blood biomarkers:</a:t>
            </a:r>
          </a:p>
          <a:p>
            <a:pPr lvl="2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in the level of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cortisol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adrenocorticotrophic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hormone (ACTH) and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aldosterone</a:t>
            </a:r>
            <a:endParaRPr lang="en-GB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in the level of 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neutrophilic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white cells</a:t>
            </a:r>
          </a:p>
          <a:p>
            <a:pPr lvl="1"/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3899489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435280" cy="6466730"/>
          </a:xfrm>
        </p:spPr>
        <p:txBody>
          <a:bodyPr/>
          <a:lstStyle/>
          <a:p>
            <a:pPr marL="0" indent="0">
              <a:buNone/>
            </a:pP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Depression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 Health Organization</a:t>
            </a:r>
          </a:p>
          <a:p>
            <a:pPr marL="0" indent="0">
              <a:buNone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Europe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Depression is in the top ten causes of disability in 2014 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year up to 25 % of the population suffer from anxiety or depression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will be the 2</a:t>
            </a:r>
            <a:r>
              <a:rPr lang="en-GB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most important cause of disability and the 2</a:t>
            </a:r>
            <a:r>
              <a:rPr lang="en-GB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leading cause of disease burden worldwide by 2020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Predominant cause of illness and disability among tee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nagers</a:t>
            </a:r>
          </a:p>
          <a:p>
            <a:pPr lvl="1"/>
            <a:r>
              <a:rPr lang="en-GB" sz="1800" dirty="0" smtClean="0">
                <a:latin typeface="Times New Roman" pitchFamily="18" charset="0"/>
              </a:rPr>
              <a:t>Prevalence rate of depression among elderly population: 3 to 15-40% </a:t>
            </a:r>
          </a:p>
          <a:p>
            <a:pPr lvl="1"/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more debilitating than most of chronic physical diseases: Up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50% of chronic sick leaves are due to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anxiety/depression</a:t>
            </a:r>
          </a:p>
          <a:p>
            <a:pPr marL="342900" lvl="1" indent="-342900">
              <a:buFont typeface="Arial" charset="0"/>
              <a:buChar char="•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About 50% of major depressions are not treated</a:t>
            </a:r>
          </a:p>
          <a:p>
            <a:pPr marL="457200" lvl="1" indent="0">
              <a:buNone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cost in the EU is about €170 billions per year</a:t>
            </a:r>
          </a:p>
          <a:p>
            <a:pPr lvl="1"/>
            <a:endParaRPr lang="fr-B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B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r-B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guillam\Desktop\imagesCASUR5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04664"/>
            <a:ext cx="225933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180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363272" cy="6034087"/>
          </a:xfrm>
        </p:spPr>
        <p:txBody>
          <a:bodyPr/>
          <a:lstStyle/>
          <a:p>
            <a:endParaRPr lang="fr-B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effectiveness of currently available antidepressants and psychotherapies </a:t>
            </a:r>
            <a:r>
              <a:rPr lang="en-GB" sz="2000" dirty="0" smtClean="0">
                <a:latin typeface="Times New Roman" pitchFamily="18" charset="0"/>
              </a:rPr>
              <a:t>are </a:t>
            </a:r>
            <a:r>
              <a:rPr lang="en-GB" sz="2000" dirty="0">
                <a:latin typeface="Times New Roman" pitchFamily="18" charset="0"/>
              </a:rPr>
              <a:t>far from </a:t>
            </a:r>
            <a:r>
              <a:rPr lang="en-GB" sz="2000" dirty="0" smtClean="0">
                <a:latin typeface="Times New Roman" pitchFamily="18" charset="0"/>
              </a:rPr>
              <a:t>satisfactory : &gt; 30</a:t>
            </a:r>
            <a:r>
              <a:rPr lang="en-GB" sz="2000" dirty="0">
                <a:latin typeface="Times New Roman" pitchFamily="18" charset="0"/>
              </a:rPr>
              <a:t>% of the patients </a:t>
            </a:r>
            <a:r>
              <a:rPr lang="en-GB" sz="2000" dirty="0" smtClean="0">
                <a:latin typeface="Times New Roman" pitchFamily="18" charset="0"/>
              </a:rPr>
              <a:t>fail to respond </a:t>
            </a:r>
            <a:r>
              <a:rPr lang="en-GB" sz="2000" dirty="0">
                <a:latin typeface="Times New Roman" pitchFamily="18" charset="0"/>
              </a:rPr>
              <a:t>to those </a:t>
            </a:r>
            <a:r>
              <a:rPr lang="en-GB" sz="2000" dirty="0" smtClean="0">
                <a:latin typeface="Times New Roman" pitchFamily="18" charset="0"/>
              </a:rPr>
              <a:t>treatments</a:t>
            </a:r>
          </a:p>
          <a:p>
            <a:pPr marL="0" indent="0">
              <a:buNone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Furthermore, antidepressants may cause a wide range of side-effects in various organic systems, unacceptable by some patients</a:t>
            </a:r>
          </a:p>
          <a:p>
            <a:pPr marL="0" indent="0">
              <a:buNone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and complementary therapies are preferred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many patients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management of their symptoms:</a:t>
            </a:r>
          </a:p>
          <a:p>
            <a:pPr marL="0" indent="0">
              <a:buNone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i="1" dirty="0" smtClean="0">
                <a:latin typeface="Times New Roman" pitchFamily="18" charset="0"/>
              </a:rPr>
              <a:t>Health </a:t>
            </a:r>
            <a:r>
              <a:rPr lang="en-GB" sz="2000" b="1" i="1" dirty="0">
                <a:latin typeface="Times New Roman" pitchFamily="18" charset="0"/>
              </a:rPr>
              <a:t>Q</a:t>
            </a:r>
            <a:r>
              <a:rPr lang="en-GB" sz="2000" b="1" i="1" dirty="0" smtClean="0">
                <a:latin typeface="Times New Roman" pitchFamily="18" charset="0"/>
              </a:rPr>
              <a:t>igong</a:t>
            </a:r>
            <a:r>
              <a:rPr lang="en-GB" sz="2000" dirty="0" smtClean="0">
                <a:latin typeface="Times New Roman" pitchFamily="18" charset="0"/>
              </a:rPr>
              <a:t> </a:t>
            </a:r>
            <a:r>
              <a:rPr lang="en-GB" sz="2000" dirty="0">
                <a:latin typeface="Times New Roman" pitchFamily="18" charset="0"/>
              </a:rPr>
              <a:t>is a safe form of therapy even for the frail elderly people, with very low chance of developing side effects</a:t>
            </a:r>
          </a:p>
          <a:p>
            <a:pPr lvl="1"/>
            <a:r>
              <a:rPr lang="en-GB" sz="2000" dirty="0">
                <a:latin typeface="Times New Roman" pitchFamily="18" charset="0"/>
                <a:cs typeface="Times New Roman" panose="02020603050405020304" pitchFamily="18" charset="0"/>
              </a:rPr>
              <a:t>Reduction of disability</a:t>
            </a:r>
          </a:p>
          <a:p>
            <a:pPr lvl="1"/>
            <a:r>
              <a:rPr lang="en-GB" sz="2000" dirty="0">
                <a:latin typeface="Times New Roman" pitchFamily="18" charset="0"/>
                <a:cs typeface="Times New Roman" panose="02020603050405020304" pitchFamily="18" charset="0"/>
              </a:rPr>
              <a:t>Increased psychosocial resources: self-efficiency</a:t>
            </a:r>
          </a:p>
          <a:p>
            <a:pPr lvl="1"/>
            <a:r>
              <a:rPr lang="en-GB" sz="2000" dirty="0">
                <a:latin typeface="Times New Roman" pitchFamily="18" charset="0"/>
                <a:cs typeface="Times New Roman" panose="02020603050405020304" pitchFamily="18" charset="0"/>
              </a:rPr>
              <a:t>Reduction in depression</a:t>
            </a:r>
          </a:p>
          <a:p>
            <a:pPr lvl="1"/>
            <a:r>
              <a:rPr lang="en-GB" sz="2000" dirty="0">
                <a:latin typeface="Times New Roman" pitchFamily="18" charset="0"/>
                <a:cs typeface="Times New Roman" panose="02020603050405020304" pitchFamily="18" charset="0"/>
              </a:rPr>
              <a:t>Improvement of well being</a:t>
            </a:r>
          </a:p>
          <a:p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367943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323528" y="274638"/>
            <a:ext cx="8496944" cy="6322714"/>
          </a:xfrm>
        </p:spPr>
        <p:txBody>
          <a:bodyPr/>
          <a:lstStyle/>
          <a:p>
            <a:pPr marL="0" indent="0">
              <a:buNone/>
            </a:pP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Etiology</a:t>
            </a:r>
            <a:r>
              <a:rPr lang="en-GB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Depression / effects of Qigong</a:t>
            </a:r>
          </a:p>
          <a:p>
            <a:pPr marL="0" indent="0">
              <a:buNone/>
            </a:pPr>
            <a:endParaRPr lang="en-GB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Neuro-chemical hypothesis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monoamine hypothesis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Depression results from a lack of nor-epinephrine (NE) and serotonin (5-HT)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Antidepressants act by increasing the levels of these neurotransmitters in the synapse of the neurons in the relevant neuro-pathways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Qigong increases the level of monoamine neurotransmitters in the brain</a:t>
            </a:r>
          </a:p>
          <a:p>
            <a:pPr marL="0" indent="0">
              <a:buNone/>
            </a:pPr>
            <a:endParaRPr lang="en-GB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</a:t>
            </a:r>
            <a:r>
              <a:rPr lang="en-GB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-endocrine </a:t>
            </a:r>
            <a:r>
              <a:rPr lang="en-GB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</a:p>
          <a:p>
            <a:pPr lvl="1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 will trigger signals in the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Lymbic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-Hypothalamus-Pituitary-Adrenal axis, with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release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glucocorticoids: cortisol </a:t>
            </a:r>
          </a:p>
          <a:p>
            <a:pPr lvl="1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normal condition: cortisol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negative feedback on the HPA axis</a:t>
            </a:r>
          </a:p>
          <a:p>
            <a:pPr lvl="1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depression, there is an impairment of the negative feedback, with excessive activation of the HPA axis and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prolonged 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release of glucocorticoids  </a:t>
            </a:r>
          </a:p>
          <a:p>
            <a:pPr marL="0" indent="0">
              <a:buNone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GB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Qigong </a:t>
            </a:r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leads to down regulation  of adrenal glucocorticoid </a:t>
            </a:r>
            <a:endParaRPr lang="en-GB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Helps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mind to calm down</a:t>
            </a:r>
          </a:p>
          <a:p>
            <a:pPr lvl="1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Reduces the negative cognitive or affective signals to the brain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the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release of cortisol</a:t>
            </a:r>
          </a:p>
          <a:p>
            <a:pPr marL="0" indent="0">
              <a:buNone/>
            </a:pPr>
            <a:endParaRPr lang="en-GB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3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922114"/>
          </a:xfrm>
        </p:spPr>
        <p:txBody>
          <a:bodyPr/>
          <a:lstStyle/>
          <a:p>
            <a:r>
              <a:rPr lang="en-GB" sz="3600" b="1" i="1" dirty="0" smtClean="0">
                <a:latin typeface="Times New Roman" pitchFamily="18" charset="0"/>
              </a:rPr>
              <a:t>Chronic fatigue syndrome, </a:t>
            </a:r>
            <a:br>
              <a:rPr lang="en-GB" sz="3600" b="1" i="1" dirty="0" smtClean="0">
                <a:latin typeface="Times New Roman" pitchFamily="18" charset="0"/>
              </a:rPr>
            </a:br>
            <a:r>
              <a:rPr lang="en-GB" sz="3600" b="1" i="1" dirty="0" err="1" smtClean="0">
                <a:latin typeface="Times New Roman" pitchFamily="18" charset="0"/>
              </a:rPr>
              <a:t>myalgic</a:t>
            </a:r>
            <a:r>
              <a:rPr lang="en-GB" sz="3600" b="1" i="1" dirty="0" smtClean="0">
                <a:latin typeface="Times New Roman" pitchFamily="18" charset="0"/>
              </a:rPr>
              <a:t> encephalomyelitis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8075240" cy="4968552"/>
          </a:xfrm>
        </p:spPr>
        <p:txBody>
          <a:bodyPr/>
          <a:lstStyle/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Definition: “medically unexplained” fatigue lasting for ≥ 6 months</a:t>
            </a:r>
          </a:p>
          <a:p>
            <a:pPr eaLnBrk="1" hangingPunct="1">
              <a:buNone/>
            </a:pPr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It is a complex, medically poorly explained and debilitating condition</a:t>
            </a:r>
          </a:p>
          <a:p>
            <a:pPr eaLnBrk="1" hangingPunct="1"/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prevalence ranges between 0,007 % and  3%  in the general adults population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It is characterized by chronic widespread pain, fatigue, cognitive disturbances, sleep disorders, high amount of somatic and psychological distress that affect daily functioning</a:t>
            </a:r>
          </a:p>
          <a:p>
            <a:pPr eaLnBrk="1" hangingPunct="1">
              <a:buNone/>
            </a:pPr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It is a challenging illness for patients and for health care providers</a:t>
            </a:r>
          </a:p>
          <a:p>
            <a:pPr eaLnBrk="1" hangingPunct="1"/>
            <a:endParaRPr lang="en-GB" sz="1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 large part of the patients remains unrecognized by general practitioners</a:t>
            </a:r>
          </a:p>
          <a:p>
            <a:pPr marL="0" indent="0" eaLnBrk="1" hangingPunct="1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BE" sz="1800" dirty="0"/>
          </a:p>
        </p:txBody>
      </p:sp>
      <p:pic>
        <p:nvPicPr>
          <p:cNvPr id="2050" name="Picture 2" descr="C:\Users\guillam\Desktop\original-cfid-graphic-1-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0648"/>
            <a:ext cx="2232248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/>
          </p:nvPr>
        </p:nvSpPr>
        <p:spPr>
          <a:xfrm>
            <a:off x="457200" y="332656"/>
            <a:ext cx="8229600" cy="6264696"/>
          </a:xfrm>
        </p:spPr>
        <p:txBody>
          <a:bodyPr/>
          <a:lstStyle/>
          <a:p>
            <a:pPr>
              <a:buNone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etiopathogenesis remains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understood,                                         with multi-factorial disease pathways </a:t>
            </a:r>
          </a:p>
          <a:p>
            <a:pPr>
              <a:buNone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Mechanisms involved include:</a:t>
            </a:r>
          </a:p>
          <a:p>
            <a:pPr lvl="1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Genetic predispositions</a:t>
            </a:r>
          </a:p>
          <a:p>
            <a:pPr lvl="1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Physiological factors</a:t>
            </a:r>
          </a:p>
          <a:p>
            <a:pPr lvl="2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Autonomic dysfunction</a:t>
            </a:r>
          </a:p>
          <a:p>
            <a:pPr lvl="2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Altered pain processing in the central and peripheral nervous system</a:t>
            </a:r>
          </a:p>
          <a:p>
            <a:pPr lvl="1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Emotional, physical, environmental stressors:</a:t>
            </a:r>
          </a:p>
          <a:p>
            <a:pPr lvl="2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occurrence of recent stressful life events </a:t>
            </a:r>
          </a:p>
          <a:p>
            <a:pPr lvl="2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chronic stress levels </a:t>
            </a:r>
          </a:p>
          <a:p>
            <a:pPr lvl="2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curative treatment is available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None of the conventional treatments explored so fare have shown a persistent or a significant outcome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Psychotropic and analgesic medications have limited clinical effects</a:t>
            </a:r>
          </a:p>
          <a:p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guillam\Desktop\original-cfid-graphic-1-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76672"/>
            <a:ext cx="1968500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3100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404664"/>
            <a:ext cx="8435280" cy="6120680"/>
          </a:xfrm>
        </p:spPr>
        <p:txBody>
          <a:bodyPr/>
          <a:lstStyle/>
          <a:p>
            <a:pPr marL="342900" lvl="1" indent="-342900">
              <a:buNone/>
            </a:pPr>
            <a:endParaRPr lang="fr-FR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Only cognitive behaviour therapy and graded exercise therapy have been shown to be effective to reduce fatigue and associated symptoms</a:t>
            </a:r>
          </a:p>
          <a:p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There is a growing use of CAM including:</a:t>
            </a:r>
          </a:p>
          <a:p>
            <a:pPr lvl="1"/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Mind-body intervention</a:t>
            </a:r>
          </a:p>
          <a:p>
            <a:pPr lvl="1"/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therapy</a:t>
            </a:r>
          </a:p>
          <a:p>
            <a:pPr lvl="1"/>
            <a:r>
              <a:rPr lang="en-GB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Qigong </a:t>
            </a:r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exercises</a:t>
            </a:r>
          </a:p>
          <a:p>
            <a:pPr marL="342900" lvl="1" indent="-342900">
              <a:buNone/>
            </a:pPr>
            <a:endParaRPr lang="fr-FR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have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demonstrated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Qigong</a:t>
            </a:r>
            <a:r>
              <a:rPr lang="fr-F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exercises</a:t>
            </a:r>
            <a:r>
              <a:rPr lang="fr-F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improve Chronic fatigue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syndrom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effects on insomnia, fatigue, anxiety, depressive symptoms</a:t>
            </a:r>
          </a:p>
          <a:p>
            <a:pPr lvl="1"/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improvement of  the psychological quality of life and spiritual well-being</a:t>
            </a:r>
          </a:p>
          <a:p>
            <a:pPr lvl="1" eaLnBrk="1" hangingPunct="1"/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benefits appear to be related to the amount of practice: there is a practice-response relationship: patients who practiced the most had the best response</a:t>
            </a:r>
          </a:p>
          <a:p>
            <a:pPr lvl="1" eaLnBrk="1" hangingPunct="1"/>
            <a:r>
              <a:rPr lang="en-GB" sz="1900" b="1" i="1" dirty="0" smtClean="0">
                <a:latin typeface="Times New Roman" pitchFamily="18" charset="0"/>
                <a:cs typeface="Times New Roman" pitchFamily="18" charset="0"/>
              </a:rPr>
              <a:t>Qigon</a:t>
            </a:r>
            <a:r>
              <a:rPr lang="en-GB" sz="19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sz="1900" dirty="0" smtClean="0">
                <a:latin typeface="Times New Roman" pitchFamily="18" charset="0"/>
                <a:cs typeface="Times New Roman" pitchFamily="18" charset="0"/>
              </a:rPr>
              <a:t> has an effect on telomeres and  improves the telomerase activity</a:t>
            </a:r>
          </a:p>
          <a:p>
            <a:pPr lvl="1" eaLnBrk="1" hangingPunct="1">
              <a:buNone/>
            </a:pPr>
            <a:endParaRPr lang="en-GB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BE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332656"/>
            <a:ext cx="8435280" cy="6120680"/>
          </a:xfrm>
        </p:spPr>
        <p:txBody>
          <a:bodyPr/>
          <a:lstStyle/>
          <a:p>
            <a:pPr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Telomeres are DNA sequences at the ends of the chromosomes,              that ensure chromosomal stability overtime</a:t>
            </a:r>
          </a:p>
          <a:p>
            <a:pPr>
              <a:buNone/>
            </a:pPr>
            <a:endParaRPr lang="en-GB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GB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They shorten with each cell division, or under oxidative stress</a:t>
            </a:r>
          </a:p>
          <a:p>
            <a:pPr marL="0" indent="0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length of telomere is used as a biomarker: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Shortened telomere is a marker of 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Disease risk-progression </a:t>
            </a:r>
          </a:p>
          <a:p>
            <a:pPr lvl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Premature mortality </a:t>
            </a:r>
          </a:p>
          <a:p>
            <a:pPr lvl="1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Telomerase extends telomere length and protects the chromosomes</a:t>
            </a:r>
          </a:p>
          <a:p>
            <a:pPr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Shortened  telomeres and  lower telomerase activity were observed  during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Chronic fatigue syndrome</a:t>
            </a:r>
          </a:p>
          <a:p>
            <a:pPr>
              <a:buNone/>
            </a:pPr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Recent studies suggest that telomerase activity may be improved by intensive meditation training, physical exercises and life style changes</a:t>
            </a:r>
          </a:p>
          <a:p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guillam\Desktop\imagesCARNYI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820112"/>
            <a:ext cx="1368152" cy="1080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/>
          </p:nvPr>
        </p:nvSpPr>
        <p:spPr>
          <a:xfrm>
            <a:off x="395536" y="404664"/>
            <a:ext cx="8496944" cy="5904061"/>
          </a:xfrm>
        </p:spPr>
        <p:txBody>
          <a:bodyPr/>
          <a:lstStyle/>
          <a:p>
            <a:pPr eaLnBrk="1" hangingPunct="1"/>
            <a:endParaRPr lang="en-GB" altLang="fr-FR" sz="2400" dirty="0" smtClean="0">
              <a:latin typeface="Times New Roman" pitchFamily="18" charset="0"/>
            </a:endParaRPr>
          </a:p>
          <a:p>
            <a:pPr lvl="1" eaLnBrk="1" hangingPunct="1"/>
            <a:endParaRPr lang="en-GB" altLang="fr-FR" sz="2000" dirty="0">
              <a:latin typeface="Times New Roman" pitchFamily="18" charset="0"/>
            </a:endParaRPr>
          </a:p>
          <a:p>
            <a:pPr eaLnBrk="1" hangingPunct="1"/>
            <a:endParaRPr lang="en-GB" altLang="fr-FR" sz="2400" dirty="0" smtClean="0">
              <a:latin typeface="Times New Roman" pitchFamily="18" charset="0"/>
            </a:endParaRPr>
          </a:p>
          <a:p>
            <a:pPr algn="just" eaLnBrk="1" hangingPunct="1"/>
            <a:r>
              <a:rPr lang="en-GB" altLang="fr-FR" sz="2000" b="1" dirty="0" smtClean="0">
                <a:latin typeface="Times New Roman" pitchFamily="18" charset="0"/>
              </a:rPr>
              <a:t>Occidental medicine and traditional Chinese medicine have two fundamentally different approaches </a:t>
            </a:r>
          </a:p>
          <a:p>
            <a:pPr algn="just" eaLnBrk="1" hangingPunct="1"/>
            <a:endParaRPr lang="en-GB" altLang="fr-FR" sz="2000" b="1" dirty="0" smtClean="0">
              <a:latin typeface="Times New Roman" pitchFamily="18" charset="0"/>
            </a:endParaRPr>
          </a:p>
          <a:p>
            <a:pPr algn="just" eaLnBrk="1" hangingPunct="1"/>
            <a:r>
              <a:rPr lang="en-GB" altLang="fr-FR" sz="2000" dirty="0" smtClean="0">
                <a:latin typeface="Times New Roman" pitchFamily="18" charset="0"/>
              </a:rPr>
              <a:t>Occidental medicine has been convinced for two or three centuries that a disease is the result of the dysfunction of a particular biological mechanism and that drugs are intended to repair this dysfunction. Hence, occidental medicine is still developing purified molecules coming from the pharmaceutical industry </a:t>
            </a:r>
          </a:p>
          <a:p>
            <a:pPr algn="just" eaLnBrk="1" hangingPunct="1">
              <a:buNone/>
            </a:pPr>
            <a:endParaRPr lang="en-GB" altLang="fr-FR" sz="2000" dirty="0" smtClean="0">
              <a:latin typeface="Times New Roman" pitchFamily="18" charset="0"/>
            </a:endParaRPr>
          </a:p>
          <a:p>
            <a:pPr algn="just" eaLnBrk="1" hangingPunct="1"/>
            <a:r>
              <a:rPr lang="en-GB" altLang="fr-FR" sz="2000" dirty="0" smtClean="0">
                <a:latin typeface="Times New Roman" pitchFamily="18" charset="0"/>
              </a:rPr>
              <a:t>Traditional Chinese medicine is interested in imbalances of the human body as an entity, and treats the whole human body to restore its balance, the so called « qi », through different pathways, including the practice of </a:t>
            </a:r>
            <a:r>
              <a:rPr lang="en-GB" altLang="fr-FR" sz="2000" b="1" i="1" dirty="0" smtClean="0">
                <a:latin typeface="Times New Roman" pitchFamily="18" charset="0"/>
              </a:rPr>
              <a:t>Qigong</a:t>
            </a:r>
            <a:r>
              <a:rPr lang="en-GB" altLang="fr-FR" sz="2000" dirty="0" smtClean="0">
                <a:latin typeface="Times New Roman" pitchFamily="18" charset="0"/>
              </a:rPr>
              <a:t> and Tai Chi</a:t>
            </a:r>
          </a:p>
          <a:p>
            <a:pPr algn="just" eaLnBrk="1" hangingPunct="1"/>
            <a:endParaRPr lang="fr-FR" altLang="fr-FR" sz="2000" dirty="0" smtClean="0">
              <a:latin typeface="Times New Roman" pitchFamily="18" charset="0"/>
            </a:endParaRPr>
          </a:p>
          <a:p>
            <a:pPr algn="just" eaLnBrk="1" hangingPunct="1"/>
            <a:endParaRPr lang="fr-FR" altLang="fr-FR" sz="1200" dirty="0" smtClean="0">
              <a:latin typeface="Times New Roman" pitchFamily="18" charset="0"/>
            </a:endParaRPr>
          </a:p>
          <a:p>
            <a:pPr marL="0" indent="0" algn="just" eaLnBrk="1" hangingPunct="1">
              <a:buNone/>
            </a:pPr>
            <a:endParaRPr lang="fr-FR" altLang="fr-FR" sz="1200" dirty="0" smtClean="0">
              <a:latin typeface="Times New Roman" pitchFamily="18" charset="0"/>
            </a:endParaRPr>
          </a:p>
          <a:p>
            <a:pPr algn="just" eaLnBrk="1" hangingPunct="1"/>
            <a:endParaRPr lang="en-GB" altLang="fr-FR" sz="24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fr-FR" altLang="fr-FR" sz="2800" dirty="0" smtClean="0">
              <a:latin typeface="Times New Roman" pitchFamily="18" charset="0"/>
            </a:endParaRPr>
          </a:p>
        </p:txBody>
      </p:sp>
      <p:pic>
        <p:nvPicPr>
          <p:cNvPr id="3" name="Picture 2" descr="C:\Users\Marie Paule\Desktop\Fig_2_3_tran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30425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rie Paule\Desktop\téléchargem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58417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95536" y="274638"/>
            <a:ext cx="4752528" cy="1143000"/>
          </a:xfrm>
        </p:spPr>
        <p:txBody>
          <a:bodyPr/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Immuno-modulatory effects       on immune response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/>
          <a:lstStyle/>
          <a:p>
            <a:r>
              <a:rPr lang="en-GB" sz="2000" b="1" i="1" dirty="0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modulates the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peripheral circulation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immune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blood cells </a:t>
            </a:r>
          </a:p>
          <a:p>
            <a:pPr lvl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Increase in B lymphocytes, an important component of adaptive immunity, with proliferation-production of antibodies in response to pathogens</a:t>
            </a:r>
          </a:p>
          <a:p>
            <a:pPr lvl="1">
              <a:buNone/>
            </a:pPr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i="1" dirty="0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: Increases the magnitude and the duration of the response to the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Influenza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Vaccine in older adults</a:t>
            </a:r>
          </a:p>
          <a:p>
            <a:pPr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Age-related immune dysfunction due to excessive lymphocyte apoptosis        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(increase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sensitivity of lymphocytes to death signal), </a:t>
            </a:r>
            <a:r>
              <a:rPr lang="fr-FR" sz="2000" b="1" i="1" dirty="0" err="1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Promotes renewal and regeneration of  Lymphocytes</a:t>
            </a:r>
          </a:p>
          <a:p>
            <a:pPr lvl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Lower level of mild and severely damaged DNA &gt; effective DNA repair mechanism</a:t>
            </a:r>
          </a:p>
          <a:p>
            <a:pPr lvl="1">
              <a:buNone/>
            </a:pPr>
            <a:endParaRPr lang="en-GB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Modulates the level of Interleukin-6, an important marker of  inflammation</a:t>
            </a:r>
          </a:p>
          <a:p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guillam\Desktop\imagesCACH39V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88640"/>
            <a:ext cx="1999109" cy="1296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58616" cy="850106"/>
          </a:xfrm>
        </p:spPr>
        <p:txBody>
          <a:bodyPr/>
          <a:lstStyle/>
          <a:p>
            <a:r>
              <a:rPr lang="en-GB" b="1" i="1" dirty="0" smtClean="0">
                <a:latin typeface="Times New Roman" pitchFamily="18" charset="0"/>
              </a:rPr>
              <a:t>Oncology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39552" y="980729"/>
            <a:ext cx="3957836" cy="432048"/>
          </a:xfrm>
        </p:spPr>
        <p:txBody>
          <a:bodyPr/>
          <a:lstStyle/>
          <a:p>
            <a:r>
              <a:rPr lang="fr-BE" dirty="0" err="1" smtClean="0">
                <a:latin typeface="Times New Roman" pitchFamily="18" charset="0"/>
                <a:cs typeface="Times New Roman" pitchFamily="18" charset="0"/>
              </a:rPr>
              <a:t>WHO’s</a:t>
            </a:r>
            <a:r>
              <a:rPr lang="fr-BE" dirty="0" smtClean="0">
                <a:latin typeface="Times New Roman" pitchFamily="18" charset="0"/>
                <a:cs typeface="Times New Roman" pitchFamily="18" charset="0"/>
              </a:rPr>
              <a:t> data</a:t>
            </a:r>
            <a:endParaRPr lang="fr-B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6059016" cy="4968552"/>
          </a:xfrm>
        </p:spPr>
        <p:txBody>
          <a:bodyPr/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Cancer is a leading cause of death worldwide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8.2 million people worldwide died from cancer in 2012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60% of world’s total new annual cases occur in Africa, 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Asia and Central and South America</a:t>
            </a:r>
          </a:p>
          <a:p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In high-income countries,</a:t>
            </a:r>
          </a:p>
          <a:p>
            <a:pPr lvl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70% of deaths are among people </a:t>
            </a:r>
          </a:p>
          <a:p>
            <a:pPr lvl="1">
              <a:buNone/>
            </a:pP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      aged 70 years and older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People predominantly die </a:t>
            </a:r>
          </a:p>
          <a:p>
            <a:pPr lvl="1">
              <a:buNone/>
            </a:pP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     of chronic diseases: </a:t>
            </a:r>
          </a:p>
          <a:p>
            <a:pPr lvl="2"/>
            <a:r>
              <a:rPr lang="en-GB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ardiovascular diseases</a:t>
            </a:r>
          </a:p>
          <a:p>
            <a:pPr lvl="2"/>
            <a:r>
              <a:rPr lang="en-GB" b="1" i="1" u="sng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b="1" i="1" u="sng" dirty="0" smtClean="0">
                <a:latin typeface="Times New Roman" pitchFamily="18" charset="0"/>
                <a:cs typeface="Times New Roman" pitchFamily="18" charset="0"/>
              </a:rPr>
              <a:t>ancers</a:t>
            </a:r>
          </a:p>
          <a:p>
            <a:pPr lvl="2"/>
            <a:r>
              <a:rPr lang="en-GB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ementia</a:t>
            </a:r>
          </a:p>
          <a:p>
            <a:pPr lvl="2"/>
            <a:r>
              <a:rPr lang="en-GB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hronic obstructive lung disease </a:t>
            </a:r>
          </a:p>
          <a:p>
            <a:pPr lvl="2"/>
            <a:r>
              <a:rPr lang="en-GB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iabetes</a:t>
            </a:r>
          </a:p>
        </p:txBody>
      </p:sp>
      <p:pic>
        <p:nvPicPr>
          <p:cNvPr id="9" name="Picture 2" descr="C:\Users\guillam\Desktop\WHO data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780928"/>
            <a:ext cx="3744416" cy="3744416"/>
          </a:xfrm>
          <a:prstGeom prst="rect">
            <a:avLst/>
          </a:prstGeom>
          <a:noFill/>
        </p:spPr>
      </p:pic>
      <p:pic>
        <p:nvPicPr>
          <p:cNvPr id="3074" name="Picture 2" descr="C:\Users\guillam\Desktop\cancer-ribbons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4664"/>
            <a:ext cx="338437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/>
          </p:nvPr>
        </p:nvSpPr>
        <p:spPr>
          <a:xfrm>
            <a:off x="439621" y="332656"/>
            <a:ext cx="8229600" cy="6250706"/>
          </a:xfrm>
        </p:spPr>
        <p:txBody>
          <a:bodyPr/>
          <a:lstStyle/>
          <a:p>
            <a:pPr>
              <a:buNone/>
            </a:pP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Prevention</a:t>
            </a:r>
          </a:p>
          <a:p>
            <a:pPr>
              <a:buNone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30% of cancers could be prevented, in particular by:</a:t>
            </a:r>
          </a:p>
          <a:p>
            <a:pPr lvl="1"/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Regular physical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activity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maintenance of a healthy body weight, along with a healthy diet, no smoking, no alcohol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consumption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will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considerably reduce cancer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risk</a:t>
            </a:r>
          </a:p>
          <a:p>
            <a:pPr marL="457200" lvl="1" indent="0"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Cancer 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</a:t>
            </a:r>
            <a:r>
              <a:rPr lang="en-GB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</a:p>
          <a:p>
            <a:pPr marL="0" indent="0">
              <a:buNone/>
            </a:pPr>
            <a:endParaRPr lang="en-GB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activity is recommended to:</a:t>
            </a:r>
          </a:p>
          <a:p>
            <a:pPr lvl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Reduce symptoms</a:t>
            </a:r>
          </a:p>
          <a:p>
            <a:pPr lvl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Increase exercise tolerance </a:t>
            </a:r>
          </a:p>
          <a:p>
            <a:pPr lvl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Improve quality of life </a:t>
            </a:r>
          </a:p>
          <a:p>
            <a:pPr lvl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Potentially reduce length of stay and post-operative complications </a:t>
            </a:r>
          </a:p>
          <a:p>
            <a:pPr>
              <a:buNone/>
            </a:pP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>
          <a:xfrm>
            <a:off x="402230" y="188640"/>
            <a:ext cx="8363272" cy="6480720"/>
          </a:xfrm>
        </p:spPr>
        <p:txBody>
          <a:bodyPr/>
          <a:lstStyle/>
          <a:p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Qigong has health benefits</a:t>
            </a:r>
          </a:p>
          <a:p>
            <a:pPr>
              <a:buNone/>
            </a:pPr>
            <a:endParaRPr lang="en-GB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Qigong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could play a role to control symptoms associated with cancer and cancer treatment</a:t>
            </a:r>
          </a:p>
          <a:p>
            <a:pPr>
              <a:buNone/>
            </a:pPr>
            <a:endParaRPr lang="en-GB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2" indent="-342900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uscular and mobility functioning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different cancer types</a:t>
            </a:r>
          </a:p>
          <a:p>
            <a:pPr marL="800100" lvl="3" indent="-342900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ight improve shoulder muscular strength, mobility and functional capacity post mastectomy-radiotherapy</a:t>
            </a:r>
          </a:p>
          <a:p>
            <a:pPr marL="800100" lvl="3" indent="-342900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neck mobility, maintain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temporo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-mandibular and shoulder joints mobility after aggressive treatment of  nasopharyngeal cancer with neck muscles fibrosis,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trismus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restricted mouth opening capacity, shoulder dysfunctions</a:t>
            </a:r>
          </a:p>
          <a:p>
            <a:pPr marL="800100" lvl="3" indent="-342900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of post-operative pulmonary functions  in lung cancer</a:t>
            </a:r>
          </a:p>
          <a:p>
            <a:pPr marL="457200" lvl="3" indent="0">
              <a:buNone/>
            </a:pPr>
            <a:endParaRPr lang="en-GB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Better management of anxiety symptoms, sleep disorders</a:t>
            </a:r>
          </a:p>
          <a:p>
            <a:pPr marL="0" indent="0">
              <a:buNone/>
            </a:pPr>
            <a:endParaRPr lang="en-GB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depressive symptoms</a:t>
            </a:r>
          </a:p>
          <a:p>
            <a:pPr marL="342900" lvl="1" indent="-342900">
              <a:buFont typeface="Arial" charset="0"/>
              <a:buChar char="•"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394722"/>
          </a:xfrm>
        </p:spPr>
        <p:txBody>
          <a:bodyPr/>
          <a:lstStyle/>
          <a:p>
            <a:pPr>
              <a:buNone/>
            </a:pPr>
            <a:endParaRPr lang="en-GB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anti-cancer property</a:t>
            </a:r>
          </a:p>
          <a:p>
            <a:pPr marL="0" indent="0">
              <a:buNone/>
            </a:pPr>
            <a:endParaRPr lang="en-GB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Exhibits potent cytotoxic effects on pancreatic cancer cells, prostate cancer cells, breast cancer cells</a:t>
            </a:r>
          </a:p>
          <a:p>
            <a:pPr lvl="1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Induces cell death (apoptosis) of  small-cell lung cancer cells ( breast, pancreas, prostate)</a:t>
            </a:r>
          </a:p>
          <a:p>
            <a:pPr lvl="2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Down-regulation of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oncogenes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MYCL1 and DEK expression by SCLC cells</a:t>
            </a:r>
          </a:p>
          <a:p>
            <a:pPr lvl="2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apoptotic genes levels DAPK2 and CIDE-B</a:t>
            </a:r>
          </a:p>
          <a:p>
            <a:pPr lvl="3">
              <a:buNone/>
            </a:pPr>
            <a:r>
              <a:rPr lang="fr-B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↓</a:t>
            </a:r>
            <a:endParaRPr lang="en-GB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Inhibiting proliferation of cancer cells, leading to cell death</a:t>
            </a:r>
          </a:p>
          <a:p>
            <a:pPr marL="914400" lvl="2" indent="0">
              <a:buNone/>
            </a:pP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immune function of patients compared to patients treated with a conventional method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only: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eduction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inflammatory markers: CRP and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cortisol 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etter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of white blood cells after chemotherapy (decrease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neutropenia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Stimulates proliferation of PBMCs and their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cytotoxic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activity/NSCLC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atural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iller cells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B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2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361963"/>
            <a:ext cx="5940152" cy="834789"/>
          </a:xfrm>
        </p:spPr>
        <p:txBody>
          <a:bodyPr/>
          <a:lstStyle/>
          <a:p>
            <a:r>
              <a:rPr lang="en-GB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COPD:</a:t>
            </a:r>
            <a:r>
              <a:rPr lang="en-GB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Pulmonary</a:t>
            </a:r>
            <a:r>
              <a:rPr lang="en-GB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Rehabilitation Program</a:t>
            </a:r>
            <a:endParaRPr lang="en-GB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/>
          <a:lstStyle/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utility of exercises is recognized in the managements of patients with chronic obstructive disease (COPD)</a:t>
            </a:r>
          </a:p>
          <a:p>
            <a:pPr lvl="1"/>
            <a:r>
              <a:rPr lang="en-GB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is a low-intensity level aerobic exercise, more appropriate to COPD than high-intensity exercises which might get worse systemic inflammatory response and cause muscular cachexia</a:t>
            </a:r>
          </a:p>
          <a:p>
            <a:pPr marL="457200" lvl="1" indent="0">
              <a:buNone/>
            </a:pPr>
            <a:endParaRPr lang="en-GB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may be practiced in complement to the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 program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None/>
            </a:pPr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Qigong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exercises are more benefit for the air-trapping and airflow limitation caused by COPD/ conventional exercises</a:t>
            </a:r>
          </a:p>
          <a:p>
            <a:pPr lvl="2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Decreases symptoms  such as dyspnoea</a:t>
            </a:r>
          </a:p>
          <a:p>
            <a:pPr lvl="2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Increases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11% the mean forced expiratory volume in the first second</a:t>
            </a:r>
          </a:p>
          <a:p>
            <a:pPr lvl="2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exercise capacity including the six-minute walking test</a:t>
            </a:r>
          </a:p>
          <a:p>
            <a:pPr lvl="2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in the number of exacerbations</a:t>
            </a:r>
          </a:p>
          <a:p>
            <a:pPr lvl="2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be practiced at home</a:t>
            </a:r>
          </a:p>
          <a:p>
            <a:pPr marL="457200" lvl="1" indent="0">
              <a:buNone/>
            </a:pPr>
            <a:endParaRPr lang="en-GB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guillam\Desktop\bpc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88640"/>
            <a:ext cx="2160240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714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6552728" cy="1143000"/>
          </a:xfrm>
        </p:spPr>
        <p:txBody>
          <a:bodyPr/>
          <a:lstStyle/>
          <a:p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Chronic</a:t>
            </a:r>
            <a:r>
              <a:rPr lang="fr-BE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musculoskeletal</a:t>
            </a:r>
            <a:r>
              <a:rPr lang="fr-BE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disorder: Osteoarthritis</a:t>
            </a:r>
            <a:endParaRPr lang="en-GB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968552"/>
          </a:xfrm>
        </p:spPr>
        <p:txBody>
          <a:bodyPr/>
          <a:lstStyle/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It is the most common joint disorder among adults worldwide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It is due to a cartilage destruction, with spasm of surrounding muscles and loss of flexibility of the tendons and ligaments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It commonly affects the hip, the knee, hand joints and backbones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Symptoms are pain, muscle weakness and physical dysfunction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It is a major cause of  disability in the aging population</a:t>
            </a:r>
          </a:p>
          <a:p>
            <a:pPr lvl="2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Symptomatic in 10%  of men and 18% of women  aged 60 years or more</a:t>
            </a:r>
          </a:p>
          <a:p>
            <a:pPr lvl="2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80% limitations in movements</a:t>
            </a:r>
          </a:p>
          <a:p>
            <a:pPr lvl="2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25% report inability to perform major daily live activities of life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There is no cure.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reatment options  could include non- pharmacological therapies in order to</a:t>
            </a:r>
          </a:p>
          <a:p>
            <a:pPr lvl="1"/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lleviate pain</a:t>
            </a:r>
          </a:p>
          <a:p>
            <a:pPr lvl="1"/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aintain-improve joint mobility</a:t>
            </a:r>
          </a:p>
          <a:p>
            <a:pPr lvl="1"/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ncrease the muscle strength</a:t>
            </a:r>
          </a:p>
        </p:txBody>
      </p:sp>
      <p:pic>
        <p:nvPicPr>
          <p:cNvPr id="4098" name="Picture 2" descr="C:\Users\guillam\Desktop\imagesCAXME1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60649"/>
            <a:ext cx="1584176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Effects of qigong on management of Knee osteoarthritis</a:t>
            </a:r>
            <a:endParaRPr lang="en-GB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/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Stronger muscles 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Better coordination of muscles </a:t>
            </a:r>
          </a:p>
          <a:p>
            <a:pPr marL="0" indent="0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mprove the stability of  the knee </a:t>
            </a:r>
          </a:p>
          <a:p>
            <a:pPr lvl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educe pain and stiffness</a:t>
            </a:r>
          </a:p>
          <a:p>
            <a:pPr lvl="1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Improve aerobic capacity:     6-minutes walk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test</a:t>
            </a:r>
            <a:endParaRPr lang="en-GB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guillam\Desktop\arthos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204864"/>
            <a:ext cx="2880320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/>
          </p:nvPr>
        </p:nvSpPr>
        <p:spPr>
          <a:xfrm>
            <a:off x="251520" y="476672"/>
            <a:ext cx="8568952" cy="6048672"/>
          </a:xfrm>
        </p:spPr>
        <p:txBody>
          <a:bodyPr/>
          <a:lstStyle/>
          <a:p>
            <a:pPr marL="0" indent="0">
              <a:buNone/>
            </a:pPr>
            <a:r>
              <a:rPr lang="en-GB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Older adults are commonly </a:t>
            </a:r>
          </a:p>
          <a:p>
            <a:pPr marL="0" indent="0">
              <a:buNone/>
            </a:pP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affected by chronic diseases </a:t>
            </a:r>
          </a:p>
          <a:p>
            <a:pPr marL="0" indent="0">
              <a:buNone/>
            </a:pPr>
            <a:endParaRPr lang="en-GB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exercise is recommended as the most universal and effective treatment and prevention for chronic illness and disability in aging </a:t>
            </a:r>
            <a:endParaRPr lang="en-GB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Age-related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decline in older people in their ability to respond to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exercises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 weaker muscle strength and slower reaction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en-GB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appropriate mode and intensity of exercise is necessary Exercises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different than for younger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subjects</a:t>
            </a:r>
          </a:p>
          <a:p>
            <a:pPr lvl="1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the possibility of exercise-induced stress while getting the full benefits of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 a similar amount of benefits</a:t>
            </a:r>
          </a:p>
          <a:p>
            <a:pPr lvl="2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duration and frequency</a:t>
            </a:r>
          </a:p>
          <a:p>
            <a:pPr lvl="2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takes at least a year of practice at a rate of three times a week to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</a:p>
          <a:p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Regular exercises, by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enhancing anti-oxidant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capacity, can help to reduce oxidative stress which elicit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and accumulation of oxidative damage to biological compounds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(protein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DNA)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resulting in the cellular senescence</a:t>
            </a:r>
          </a:p>
          <a:p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3" name="Picture 2" descr="http://pixabay.com/static/uploads/photo/2014/03/24/13/42/elderly-people-294088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6672"/>
            <a:ext cx="146199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331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endParaRPr lang="en-GB" sz="11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Regular Qigong exercises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 to reduce the heart rate and cardiac workload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in strength of heart muscles, with increase of pre-ejection fraction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efficient blood utilization in the tissues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decrease in systolic and diastolic blood pressure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of heart rate variability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level of HDL cholesterol among older adults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 to prevent coronary artery disease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Impeding cholesterol accumulation in peripheral tissues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in bone mineral density loss for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females / sedentary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in physical performance: 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Strength and flexibility  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Posture stability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there is an age dependency on the outcome effects</a:t>
            </a:r>
          </a:p>
          <a:p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pixabay.com/static/uploads/photo/2014/03/24/13/42/elderly-people-294088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46199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18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/>
          </p:nvPr>
        </p:nvSpPr>
        <p:spPr>
          <a:xfrm>
            <a:off x="457200" y="548680"/>
            <a:ext cx="6059016" cy="5760045"/>
          </a:xfrm>
        </p:spPr>
        <p:txBody>
          <a:bodyPr/>
          <a:lstStyle/>
          <a:p>
            <a:r>
              <a:rPr lang="en-GB" sz="2000" dirty="0" smtClean="0">
                <a:latin typeface="Times New Roman" pitchFamily="18" charset="0"/>
              </a:rPr>
              <a:t>In Chinese culture, </a:t>
            </a:r>
            <a:r>
              <a:rPr lang="en-GB" sz="2000" b="1" i="1" dirty="0" smtClean="0">
                <a:latin typeface="Times New Roman" pitchFamily="18" charset="0"/>
              </a:rPr>
              <a:t>Qigong</a:t>
            </a:r>
            <a:r>
              <a:rPr lang="en-GB" sz="2000" dirty="0" smtClean="0">
                <a:latin typeface="Times New Roman" pitchFamily="18" charset="0"/>
              </a:rPr>
              <a:t>, an ancestral body practice developed for thousands of years, has been shown to be beneficial for physical health maintenance</a:t>
            </a:r>
          </a:p>
          <a:p>
            <a:pPr>
              <a:buNone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Pottery &gt; 5000 years old in the </a:t>
            </a:r>
            <a:r>
              <a:rPr lang="fr-BE" sz="2000" b="1" i="1" dirty="0" smtClean="0">
                <a:latin typeface="Times New Roman" pitchFamily="18" charset="0"/>
                <a:cs typeface="Times New Roman" pitchFamily="18" charset="0"/>
              </a:rPr>
              <a:t>Qinghai </a:t>
            </a:r>
            <a:r>
              <a:rPr lang="fr-BE" sz="2000" dirty="0" smtClean="0">
                <a:latin typeface="Times New Roman" pitchFamily="18" charset="0"/>
                <a:cs typeface="Times New Roman" pitchFamily="18" charset="0"/>
              </a:rPr>
              <a:t>province</a:t>
            </a:r>
          </a:p>
          <a:p>
            <a:pPr lvl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Pot: black people dancing and stretching their limbs = guidance to get the blood and the energy flowing</a:t>
            </a:r>
          </a:p>
          <a:p>
            <a:pPr lvl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Piece of pottery: hybrid human being</a:t>
            </a:r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male upper body-female lower body (union of the yin and the yang in the same person) who performs breath exercises with open mouth</a:t>
            </a:r>
          </a:p>
          <a:p>
            <a:endParaRPr lang="fr-BE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oldest text about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was found on a jade pendant dated from 600  years BC</a:t>
            </a:r>
          </a:p>
          <a:p>
            <a:pPr lvl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Describes « the control of the breath”, energetic practices by exercises</a:t>
            </a:r>
            <a:endParaRPr lang="en-GB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guillam\Desktop\poterie qingh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92696"/>
            <a:ext cx="2133600" cy="1371600"/>
          </a:xfrm>
          <a:prstGeom prst="rect">
            <a:avLst/>
          </a:prstGeom>
          <a:noFill/>
        </p:spPr>
      </p:pic>
      <p:pic>
        <p:nvPicPr>
          <p:cNvPr id="6" name="Picture 3" descr="C:\Users\guillam\Desktop\poterie 5000ans qigo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492896"/>
            <a:ext cx="1543050" cy="1727076"/>
          </a:xfrm>
          <a:prstGeom prst="rect">
            <a:avLst/>
          </a:prstGeom>
          <a:noFill/>
        </p:spPr>
      </p:pic>
      <p:pic>
        <p:nvPicPr>
          <p:cNvPr id="7" name="Picture 4" descr="C:\Users\guillam\Desktop\jade qigo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725144"/>
            <a:ext cx="1512168" cy="1700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/>
          </p:nvPr>
        </p:nvSpPr>
        <p:spPr>
          <a:xfrm>
            <a:off x="457200" y="332656"/>
            <a:ext cx="8363272" cy="6336704"/>
          </a:xfrm>
        </p:spPr>
        <p:txBody>
          <a:bodyPr/>
          <a:lstStyle/>
          <a:p>
            <a:pPr marL="0" indent="0" eaLnBrk="1" hangingPunct="1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Qigong is a balance-based exercise</a:t>
            </a:r>
          </a:p>
          <a:p>
            <a:pPr marL="0" indent="0" eaLnBrk="1" hangingPunct="1">
              <a:buNone/>
            </a:pPr>
            <a:endParaRPr lang="en-GB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00050" lvl="1" indent="0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Improvement of axial symptoms such as postural stability</a:t>
            </a:r>
          </a:p>
          <a:p>
            <a:pPr marL="800100" lvl="2" indent="0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Increase of the maximum excursion </a:t>
            </a:r>
          </a:p>
          <a:p>
            <a:pPr marL="1257300" lvl="3" indent="0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Reduced deviation in movements</a:t>
            </a:r>
          </a:p>
          <a:p>
            <a:pPr marL="1257300" lvl="3" indent="0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Results are better/ the resistance-training  and stretching group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 marL="800100" lvl="2" indent="0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Directional control: measure of movement accuracy</a:t>
            </a:r>
          </a:p>
          <a:p>
            <a:pPr marL="1257300" lvl="3" indent="0" eaLnBrk="1" hangingPunct="1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Higher accuracy in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kinesthetic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sense of rotation of articulations</a:t>
            </a:r>
          </a:p>
          <a:p>
            <a:pPr marL="1257300" lvl="3" indent="0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Improvement of lateral stability</a:t>
            </a:r>
          </a:p>
          <a:p>
            <a:pPr marL="1257300" lvl="3" indent="0" eaLnBrk="1" hangingPunct="1">
              <a:buNone/>
            </a:pPr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lvl="1" indent="0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Reducing of  balance impairments and number of falls</a:t>
            </a:r>
          </a:p>
          <a:p>
            <a:pPr marL="800100" lvl="2" indent="0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Strength of bilateral knee extensors  and flexors</a:t>
            </a:r>
          </a:p>
          <a:p>
            <a:pPr marL="800100" lvl="2" indent="0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Transition from a seated to a standing position and conversely</a:t>
            </a:r>
          </a:p>
          <a:p>
            <a:pPr marL="800100" lvl="2" indent="0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Gait velocity: stride length and walking velocity</a:t>
            </a:r>
          </a:p>
          <a:p>
            <a:pPr marL="800100" lvl="2" indent="0" eaLnBrk="1" hangingPunct="1">
              <a:buNone/>
            </a:pPr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lvl="1" indent="0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Improvement of coordination, functional capacity, increased potential to            perform daily life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functions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2" indent="0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Reach </a:t>
            </a:r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forward to take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objects</a:t>
            </a:r>
          </a:p>
          <a:p>
            <a:pPr marL="400050" lvl="1" indent="0" eaLnBrk="1" hangingPunct="1">
              <a:buNone/>
            </a:pP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pixabay.com/static/uploads/photo/2014/03/24/13/42/elderly-people-294088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29614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6048672" cy="922114"/>
          </a:xfrm>
        </p:spPr>
        <p:txBody>
          <a:bodyPr/>
          <a:lstStyle/>
          <a:p>
            <a:pPr marL="0" indent="0" eaLnBrk="1" hangingPunct="1"/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Cognitive </a:t>
            </a:r>
            <a:r>
              <a:rPr lang="en-GB" sz="2800" b="1" i="1" dirty="0">
                <a:latin typeface="Times New Roman" pitchFamily="18" charset="0"/>
                <a:cs typeface="Times New Roman" pitchFamily="18" charset="0"/>
              </a:rPr>
              <a:t>function of subjects 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GB" sz="2800" b="1" i="1" dirty="0">
                <a:latin typeface="Times New Roman" pitchFamily="18" charset="0"/>
                <a:cs typeface="Times New Roman" pitchFamily="18" charset="0"/>
              </a:rPr>
              <a:t>risk of progressive decline </a:t>
            </a:r>
            <a:br>
              <a:rPr lang="en-GB" sz="2800" b="1" i="1" dirty="0">
                <a:latin typeface="Times New Roman" pitchFamily="18" charset="0"/>
                <a:cs typeface="Times New Roman" pitchFamily="18" charset="0"/>
              </a:rPr>
            </a:br>
            <a:endParaRPr lang="fr-B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/>
          <a:lstStyle/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population is aging, by the year 2030 the number of people older than 65 will almost double</a:t>
            </a:r>
          </a:p>
          <a:p>
            <a:pPr>
              <a:buNone/>
            </a:pPr>
            <a:endParaRPr lang="en-GB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Although there is a wide variability in the aging process, cognitive dysfunction are common including:</a:t>
            </a:r>
          </a:p>
          <a:p>
            <a:pPr lvl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Decline in executive function</a:t>
            </a:r>
          </a:p>
          <a:p>
            <a:pPr lvl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Decline in information processing speed</a:t>
            </a:r>
          </a:p>
          <a:p>
            <a:pPr lvl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Decline in attention 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% of people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aged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65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and more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have at least mild cognitive impairment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which </a:t>
            </a:r>
          </a:p>
          <a:p>
            <a:pPr lvl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Causes minor but noticeable changes and abnormal findings in ≥ 1 cognitive domains</a:t>
            </a:r>
          </a:p>
          <a:p>
            <a:pPr lvl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with a 10% risk </a:t>
            </a:r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per year to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develop the most severe endpoint: dementia </a:t>
            </a:r>
          </a:p>
          <a:p>
            <a:pPr marL="457200" lvl="1" indent="0">
              <a:buNone/>
            </a:pPr>
            <a:endParaRPr lang="en-GB" sz="1400" dirty="0">
              <a:latin typeface="Times New Roman" pitchFamily="18" charset="0"/>
              <a:cs typeface="Times New Roman" pitchFamily="18" charset="0"/>
            </a:endParaRPr>
          </a:p>
          <a:p>
            <a:pPr marL="342900" lvl="2" indent="-342900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This contributes to decreased quality of life, increased neuropsychiatric symptoms and increased disability = health care costs</a:t>
            </a:r>
            <a:endParaRPr lang="en-GB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guillam\Desktop\memo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296144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9651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342900" lvl="2" indent="-342900"/>
            <a:endParaRPr lang="en-GB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 are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needed: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maintain or improve cognitive function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prevent cognitive decline, 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preserve functional ability, independence and quality of life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can provide cognitive benefits and is recommended as a therapy:</a:t>
            </a:r>
          </a:p>
          <a:p>
            <a:pPr lvl="1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Sustained improvements in global cognitive functioning such as</a:t>
            </a:r>
          </a:p>
          <a:p>
            <a:pPr lvl="2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Executive function</a:t>
            </a:r>
          </a:p>
          <a:p>
            <a:pPr lvl="2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Memory</a:t>
            </a:r>
          </a:p>
          <a:p>
            <a:pPr lvl="2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Learning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biological mechanisms of action of exercise  include changes at different levels :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Promotes angiogenesis, synaptic connectivity,...</a:t>
            </a:r>
          </a:p>
          <a:p>
            <a:pPr lvl="1">
              <a:buNone/>
            </a:pPr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association of physical and  mental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such as </a:t>
            </a:r>
            <a:r>
              <a:rPr lang="en-GB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Qigong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have an additive effect on brain health and cognitive function because each training affects different pathways</a:t>
            </a:r>
          </a:p>
          <a:p>
            <a:pPr marL="342900" lvl="2" indent="-342900">
              <a:buNone/>
            </a:pPr>
            <a:endParaRPr lang="en-GB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BE" dirty="0"/>
          </a:p>
        </p:txBody>
      </p:sp>
      <p:pic>
        <p:nvPicPr>
          <p:cNvPr id="3" name="Picture 2" descr="C:\Users\guillam\Desktop\memo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25286"/>
            <a:ext cx="1296144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improves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executives functions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in cognitively intact adult</a:t>
            </a:r>
          </a:p>
          <a:p>
            <a:pPr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2" indent="-342900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Executive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function is a global term  for processes that regulate-control-manage cognitive functions such as:</a:t>
            </a:r>
          </a:p>
          <a:p>
            <a:pPr marL="800100" lvl="3" indent="-342900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 memory</a:t>
            </a:r>
          </a:p>
          <a:p>
            <a:pPr marL="800100" lvl="3" indent="-342900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</a:p>
          <a:p>
            <a:pPr marL="800100" lvl="3" indent="-342900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 solving</a:t>
            </a:r>
          </a:p>
          <a:p>
            <a:pPr marL="800100" lvl="3" indent="-342900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Verbal reasoning</a:t>
            </a:r>
          </a:p>
          <a:p>
            <a:pPr marL="800100" lvl="3" indent="-342900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Mental flexibility</a:t>
            </a:r>
          </a:p>
          <a:p>
            <a:pPr marL="800100" lvl="3" indent="-342900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 switching</a:t>
            </a:r>
          </a:p>
          <a:p>
            <a:pPr marL="800100" lvl="3" indent="-342900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Initiation and monitoring of actions</a:t>
            </a:r>
          </a:p>
          <a:p>
            <a:pPr marL="457200" lvl="3" indent="0">
              <a:buNone/>
            </a:pPr>
            <a:endParaRPr lang="en-GB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Executive function is a key component of healthy balance and  postural 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control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Effect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sizes were equivalent to those obtained with other exercises and cognitive training</a:t>
            </a:r>
          </a:p>
          <a:p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pPr marL="342900" lvl="2" indent="-342900"/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2" indent="-342900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GB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Qigong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engages significant spatial-temporal orientation-memory-executive control resources-attention, it improves in cognitive impaired adults:</a:t>
            </a:r>
          </a:p>
          <a:p>
            <a:pPr lvl="1" eaLnBrk="1" hangingPunct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Subjective complaints</a:t>
            </a:r>
          </a:p>
          <a:p>
            <a:pPr lvl="1" eaLnBrk="1" hangingPunct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</a:p>
          <a:p>
            <a:pPr marL="457200" lvl="1" indent="0" eaLnBrk="1" hangingPunct="1">
              <a:buNone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2" indent="-342900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Mechanisms implicated:</a:t>
            </a:r>
          </a:p>
          <a:p>
            <a:pPr marL="800100" lvl="3" indent="-342900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Neurophysiological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such as:</a:t>
            </a:r>
          </a:p>
          <a:p>
            <a:pPr marL="1257300" lvl="4" indent="-342900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brain derived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neurotrophic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factor and plasticity</a:t>
            </a:r>
          </a:p>
          <a:p>
            <a:pPr lvl="1" eaLnBrk="1" hangingPunct="1">
              <a:buNone/>
            </a:pP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reduces anxiety and depression  &gt; impact on 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cortisol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other  stress-related pathways of cognitive decline </a:t>
            </a:r>
          </a:p>
          <a:p>
            <a:pPr lvl="1">
              <a:buNone/>
            </a:pPr>
            <a:endParaRPr lang="en-GB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Trains agility, mobility,  dynamic postural control</a:t>
            </a:r>
          </a:p>
          <a:p>
            <a:pPr lvl="1">
              <a:buNone/>
            </a:pPr>
            <a:endParaRPr lang="en-GB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in sustained attention focus, shifting and multi-tasking : could help train working memory, divided attention, cognitive flexibility and overall executive function</a:t>
            </a:r>
          </a:p>
          <a:p>
            <a:pPr lvl="1"/>
            <a:endParaRPr lang="en-GB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922114"/>
          </a:xfrm>
        </p:spPr>
        <p:txBody>
          <a:bodyPr/>
          <a:lstStyle/>
          <a:p>
            <a:r>
              <a:rPr lang="fr-BE" sz="2400" b="1" i="1" dirty="0" err="1" smtClean="0">
                <a:latin typeface="Times New Roman" pitchFamily="18" charset="0"/>
                <a:cs typeface="Times New Roman" pitchFamily="18" charset="0"/>
              </a:rPr>
              <a:t>Wuqinxi</a:t>
            </a:r>
            <a:r>
              <a:rPr lang="fr-BE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Five Animals</a:t>
            </a:r>
            <a:endParaRPr lang="en-GB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fr-BE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riginated  in ancient times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famous Chinese physician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Hua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Tuo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in Han Dynasty compiled the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“Five Animal Form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” in the second century A.D. 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form mimics the movements of the tiger, bear, deer, monkey, and bird to facilitate the cultivation of Qi and spirit by the practitioners.</a:t>
            </a: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obese old people</a:t>
            </a:r>
          </a:p>
          <a:p>
            <a:pPr lvl="2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Promotes blood antioxidant enzymes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activities, decrease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oxidative injury</a:t>
            </a:r>
          </a:p>
          <a:p>
            <a:pPr lvl="2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Enhances lipid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peroxidation: decrease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lipids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levels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intestinal bacteria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back pain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imbalance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trunk muscle strength: flexor muscle &gt; extensor muscle strength</a:t>
            </a:r>
          </a:p>
          <a:p>
            <a:pPr lvl="1"/>
            <a:r>
              <a:rPr lang="en-GB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</a:t>
            </a:r>
            <a:r>
              <a:rPr lang="en-GB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function of the lumbosacral 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multifidus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muscle, </a:t>
            </a:r>
          </a:p>
          <a:p>
            <a:pPr marL="457200" lvl="1" indent="0">
              <a:buNone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an extensor muscle which is one of the smallest yet most</a:t>
            </a:r>
          </a:p>
          <a:p>
            <a:pPr marL="457200" lvl="1" indent="0">
              <a:buNone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“powerful” muscle that gives support to the spine</a:t>
            </a:r>
            <a:endParaRPr lang="en-GB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C:\Users\guillam\Desktop\qigong_5_anim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60648"/>
            <a:ext cx="38164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buikspier-training.nl/images/multifidus_transvers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5013176"/>
            <a:ext cx="129614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850900"/>
          </a:xfrm>
        </p:spPr>
        <p:txBody>
          <a:bodyPr/>
          <a:lstStyle/>
          <a:p>
            <a:pPr eaLnBrk="1" hangingPunct="1"/>
            <a:r>
              <a:rPr lang="en-GB" sz="2400" b="1" i="1" dirty="0" err="1" smtClean="0">
                <a:latin typeface="Times New Roman" pitchFamily="18" charset="0"/>
                <a:cs typeface="Times New Roman" pitchFamily="18" charset="0"/>
              </a:rPr>
              <a:t>Baduanjin</a:t>
            </a: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eight section brocades</a:t>
            </a:r>
            <a:endParaRPr lang="en-GB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Espace réservé du contenu 6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616624"/>
          </a:xfrm>
        </p:spPr>
        <p:txBody>
          <a:bodyPr/>
          <a:lstStyle/>
          <a:p>
            <a:pPr marL="0" indent="0" eaLnBrk="1" hangingPunct="1">
              <a:buNone/>
            </a:pPr>
            <a:endParaRPr lang="en-GB" sz="9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GB" sz="2000" b="1" i="1" dirty="0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has more than thousand years of history in China</a:t>
            </a: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It is easier to learn and  less physically and cognitive demanding than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Tai Chi</a:t>
            </a: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It is a low level aerobic exercise</a:t>
            </a: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It involves movements and activation of every part of the body, including all the movable joints and voluntary muscles</a:t>
            </a:r>
          </a:p>
          <a:p>
            <a:pPr marL="342900" lvl="1" indent="-342900">
              <a:buFont typeface="Arial" charset="0"/>
              <a:buChar char="•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Improves physical flexibility</a:t>
            </a:r>
          </a:p>
          <a:p>
            <a:pPr lvl="1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Promotes the motion of the shoulder joint and sacroiliac joint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Maintains a steady gravity centre</a:t>
            </a:r>
          </a:p>
          <a:p>
            <a:pPr lvl="1" eaLnBrk="1" hangingPunct="1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With the lumbar spine as the axis</a:t>
            </a:r>
          </a:p>
          <a:p>
            <a:pPr lvl="1" eaLnBrk="1" hangingPunct="1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The movements of the four limbs are driven</a:t>
            </a:r>
          </a:p>
          <a:p>
            <a:pPr lvl="1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Enhances lumbar muscles strength and lumbar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proprioceptive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function</a:t>
            </a:r>
            <a:endParaRPr lang="fr-B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Provides a safe auxiliary treatment option for patients with osteoarthritis</a:t>
            </a:r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Reduction of pain, stiffness, disability</a:t>
            </a:r>
          </a:p>
          <a:p>
            <a:pPr lvl="1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Improvement of muscular strength of the quadriceps reduce the risk of developing knee OA ( weakness of the quadriceps put at risk for further pain , progression of joint damage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Prevents  bone loss commonly occurring in middle-aged women</a:t>
            </a:r>
          </a:p>
          <a:p>
            <a:pPr eaLnBrk="1" hangingPunct="1"/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18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GB" sz="18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guillam\Desktop\bdjseri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96653"/>
            <a:ext cx="3250704" cy="82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pPr eaLnBrk="1" hangingPunct="1">
              <a:buNone/>
            </a:pPr>
            <a:endParaRPr lang="en-GB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In older adults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Improves overall sleep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quality (48%), and subscales of sleep quality : subjective sleep, sleep latency, sleep duration, sleep efficiency</a:t>
            </a:r>
          </a:p>
          <a:p>
            <a:pPr lvl="1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Reduces the use of hypnotics </a:t>
            </a:r>
          </a:p>
          <a:p>
            <a:pPr lvl="1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Improves the body morphology: strength, flexibility and balance</a:t>
            </a:r>
          </a:p>
          <a:p>
            <a:pPr lvl="2" eaLnBrk="1" hangingPunct="1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Improves blood lipid metabolism implicated in the development of atherosclerosis, reducing cardiovascular morbidity and mortality</a:t>
            </a:r>
          </a:p>
          <a:p>
            <a:pPr lvl="1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Promotes synthesis of  HDL-Cholesterol and the consumption of lipids by elevation of the ratio of the energy supply from lipid oxidation</a:t>
            </a:r>
          </a:p>
          <a:p>
            <a:pPr lvl="1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Reduces the accumulation of subcutaneous adipose</a:t>
            </a:r>
          </a:p>
          <a:p>
            <a:pPr lvl="1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Significantly decreases the levels of  Total cholesterol, Triglyceride, LDL-Cholesterol, and increases plasma HDL-C levels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2" indent="-342900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insulin sensitivity, 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reduction of the levels of blood sugar and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glycosylated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haemoglobin</a:t>
            </a:r>
          </a:p>
          <a:p>
            <a:pPr marL="342900" lvl="2" indent="-342900"/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Is an effective and relatively safe complementary therapy to control hypertension : improves Blood pressure after at least 3 months of practice,</a:t>
            </a:r>
          </a:p>
          <a:p>
            <a:endParaRPr lang="fr-B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r-B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guillam\Desktop\bdjseri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0"/>
            <a:ext cx="34563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625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Regular practice of </a:t>
            </a:r>
            <a:r>
              <a:rPr lang="en-GB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in particular of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ealth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igong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would be good for health and quality of life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 Qigon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such as </a:t>
            </a:r>
            <a:r>
              <a:rPr lang="en-GB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Baduanjin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easy to practice in particular among older adults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benefits may be quickly realized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it can be practiced as a defensive art, as an art of health or an art of life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it can be used as a complementary therapy to occidental medicine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pPr>
              <a:buNone/>
            </a:pP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References</a:t>
            </a:r>
          </a:p>
          <a:p>
            <a:pPr>
              <a:buNone/>
            </a:pPr>
            <a:endParaRPr lang="nl-BE" dirty="0" smtClean="0">
              <a:latin typeface="Times New Roman" pitchFamily="18" charset="0"/>
              <a:cs typeface="Times New Roman" pitchFamily="18" charset="0"/>
              <a:hlinkClick r:id="rId2" tooltip="Journal of the American Geriatrics Society."/>
            </a:endParaRPr>
          </a:p>
          <a:p>
            <a:r>
              <a:rPr lang="fr-BE" sz="1100" dirty="0" smtClean="0">
                <a:hlinkClick r:id="" action="ppaction://hlinkfile" tooltip="BMC complementary and alternative medicine."/>
              </a:rPr>
              <a:t>BMC </a:t>
            </a:r>
            <a:r>
              <a:rPr lang="fr-BE" sz="1100" dirty="0" err="1" smtClean="0">
                <a:hlinkClick r:id="" action="ppaction://hlinkfile" tooltip="BMC complementary and alternative medicine."/>
              </a:rPr>
              <a:t>Complement</a:t>
            </a:r>
            <a:r>
              <a:rPr lang="fr-BE" sz="1100" dirty="0" smtClean="0">
                <a:hlinkClick r:id="" action="ppaction://hlinkfile" tooltip="BMC complementary and alternative medicine."/>
              </a:rPr>
              <a:t> </a:t>
            </a:r>
            <a:r>
              <a:rPr lang="fr-BE" sz="1100" dirty="0" err="1" smtClean="0">
                <a:hlinkClick r:id="" action="ppaction://hlinkfile" tooltip="BMC complementary and alternative medicine."/>
              </a:rPr>
              <a:t>Altern</a:t>
            </a:r>
            <a:r>
              <a:rPr lang="fr-BE" sz="1100" dirty="0" smtClean="0">
                <a:hlinkClick r:id="" action="ppaction://hlinkfile" tooltip="BMC complementary and alternative medicine."/>
              </a:rPr>
              <a:t> Med.</a:t>
            </a:r>
            <a:r>
              <a:rPr lang="fr-BE" sz="1100" dirty="0" smtClean="0"/>
              <a:t> 2014 Jan 9;14:8.</a:t>
            </a:r>
            <a:r>
              <a:rPr lang="fr-BE" sz="1100" b="1" dirty="0" err="1" smtClean="0"/>
              <a:t>Managing</a:t>
            </a:r>
            <a:r>
              <a:rPr lang="fr-BE" sz="1100" b="1" dirty="0" smtClean="0"/>
              <a:t> stress and </a:t>
            </a:r>
            <a:r>
              <a:rPr lang="fr-BE" sz="1100" b="1" dirty="0" err="1" smtClean="0"/>
              <a:t>anxiety</a:t>
            </a:r>
            <a:r>
              <a:rPr lang="fr-BE" sz="1100" b="1" dirty="0" smtClean="0"/>
              <a:t> </a:t>
            </a:r>
            <a:r>
              <a:rPr lang="fr-BE" sz="1100" b="1" dirty="0" err="1" smtClean="0"/>
              <a:t>through</a:t>
            </a:r>
            <a:r>
              <a:rPr lang="fr-BE" sz="1100" b="1" dirty="0" smtClean="0"/>
              <a:t> </a:t>
            </a:r>
            <a:r>
              <a:rPr lang="fr-BE" sz="1100" b="1" dirty="0" err="1" smtClean="0"/>
              <a:t>qigong</a:t>
            </a:r>
            <a:r>
              <a:rPr lang="fr-BE" sz="1100" b="1" dirty="0" smtClean="0"/>
              <a:t> </a:t>
            </a:r>
            <a:r>
              <a:rPr lang="fr-BE" sz="1100" b="1" dirty="0" err="1" smtClean="0"/>
              <a:t>exercise</a:t>
            </a:r>
            <a:r>
              <a:rPr lang="fr-BE" sz="1100" b="1" dirty="0" smtClean="0"/>
              <a:t> in </a:t>
            </a:r>
            <a:r>
              <a:rPr lang="fr-BE" sz="1100" b="1" dirty="0" err="1" smtClean="0"/>
              <a:t>healthy</a:t>
            </a:r>
            <a:r>
              <a:rPr lang="fr-BE" sz="1100" b="1" dirty="0" smtClean="0"/>
              <a:t> </a:t>
            </a:r>
            <a:r>
              <a:rPr lang="fr-BE" sz="1100" b="1" dirty="0" err="1" smtClean="0"/>
              <a:t>adults</a:t>
            </a:r>
            <a:r>
              <a:rPr lang="fr-BE" sz="1100" b="1" dirty="0" smtClean="0"/>
              <a:t>: a </a:t>
            </a:r>
            <a:r>
              <a:rPr lang="fr-BE" sz="1100" b="1" dirty="0" err="1" smtClean="0"/>
              <a:t>systematic</a:t>
            </a:r>
            <a:r>
              <a:rPr lang="fr-BE" sz="1100" b="1" dirty="0" smtClean="0"/>
              <a:t> </a:t>
            </a:r>
            <a:r>
              <a:rPr lang="fr-BE" sz="1100" b="1" dirty="0" err="1" smtClean="0"/>
              <a:t>review</a:t>
            </a:r>
            <a:r>
              <a:rPr lang="fr-BE" sz="1100" b="1" dirty="0" smtClean="0"/>
              <a:t> and </a:t>
            </a:r>
            <a:r>
              <a:rPr lang="fr-BE" sz="1100" b="1" dirty="0" err="1" smtClean="0"/>
              <a:t>meta</a:t>
            </a:r>
            <a:r>
              <a:rPr lang="fr-BE" sz="1100" b="1" dirty="0" smtClean="0"/>
              <a:t>-</a:t>
            </a:r>
            <a:r>
              <a:rPr lang="fr-BE" sz="1100" b="1" dirty="0" err="1" smtClean="0"/>
              <a:t>analysis</a:t>
            </a:r>
            <a:r>
              <a:rPr lang="fr-BE" sz="1100" b="1" dirty="0" smtClean="0"/>
              <a:t> of </a:t>
            </a:r>
            <a:r>
              <a:rPr lang="fr-BE" sz="1100" b="1" dirty="0" err="1" smtClean="0"/>
              <a:t>randomized</a:t>
            </a:r>
            <a:r>
              <a:rPr lang="fr-BE" sz="1100" b="1" dirty="0" smtClean="0"/>
              <a:t> </a:t>
            </a:r>
            <a:r>
              <a:rPr lang="fr-BE" sz="1100" b="1" dirty="0" err="1" smtClean="0"/>
              <a:t>controlled</a:t>
            </a:r>
            <a:r>
              <a:rPr lang="fr-BE" sz="1100" b="1" dirty="0" smtClean="0"/>
              <a:t> trials. </a:t>
            </a:r>
            <a:r>
              <a:rPr lang="fr-BE" sz="1100" dirty="0" smtClean="0">
                <a:hlinkClick r:id="rId3" action="ppaction://hlinkfile"/>
              </a:rPr>
              <a:t>Wang CW</a:t>
            </a:r>
            <a:r>
              <a:rPr lang="fr-BE" sz="1100" dirty="0" smtClean="0"/>
              <a:t>, </a:t>
            </a:r>
            <a:r>
              <a:rPr lang="fr-BE" sz="1100" dirty="0" smtClean="0">
                <a:hlinkClick r:id="rId4" action="ppaction://hlinkfile"/>
              </a:rPr>
              <a:t>Chan CH</a:t>
            </a:r>
            <a:r>
              <a:rPr lang="fr-BE" sz="1100" dirty="0" smtClean="0"/>
              <a:t>, </a:t>
            </a:r>
            <a:r>
              <a:rPr lang="fr-BE" sz="1100" dirty="0" smtClean="0">
                <a:hlinkClick r:id="rId5" action="ppaction://hlinkfile"/>
              </a:rPr>
              <a:t>Ho RT</a:t>
            </a:r>
            <a:r>
              <a:rPr lang="fr-BE" sz="1100" dirty="0" smtClean="0"/>
              <a:t>, </a:t>
            </a:r>
            <a:r>
              <a:rPr lang="fr-BE" sz="1100" dirty="0" smtClean="0">
                <a:hlinkClick r:id="rId6" action="ppaction://hlinkfile"/>
              </a:rPr>
              <a:t>Chan JS</a:t>
            </a:r>
            <a:r>
              <a:rPr lang="fr-BE" sz="1100" dirty="0" smtClean="0"/>
              <a:t>, </a:t>
            </a:r>
            <a:r>
              <a:rPr lang="fr-BE" sz="1100" dirty="0" err="1" smtClean="0">
                <a:hlinkClick r:id="rId7" action="ppaction://hlinkfile"/>
              </a:rPr>
              <a:t>Ng</a:t>
            </a:r>
            <a:r>
              <a:rPr lang="fr-BE" sz="1100" dirty="0" smtClean="0">
                <a:hlinkClick r:id="rId7" action="ppaction://hlinkfile"/>
              </a:rPr>
              <a:t> SM</a:t>
            </a:r>
            <a:r>
              <a:rPr lang="fr-BE" sz="1100" dirty="0" smtClean="0"/>
              <a:t>, </a:t>
            </a:r>
            <a:r>
              <a:rPr lang="fr-BE" sz="1100" dirty="0" smtClean="0">
                <a:hlinkClick r:id="rId8" action="ppaction://hlinkfile"/>
              </a:rPr>
              <a:t>Chan CL</a:t>
            </a:r>
            <a:r>
              <a:rPr lang="fr-BE" sz="1100" baseline="30000" dirty="0" smtClean="0"/>
              <a:t>1</a:t>
            </a:r>
            <a:endParaRPr lang="en-US" sz="1100" dirty="0" smtClean="0"/>
          </a:p>
          <a:p>
            <a:r>
              <a:rPr lang="en-US" sz="1100" dirty="0" err="1" smtClean="0">
                <a:hlinkClick r:id="" action="ppaction://hlinkfile" tooltip="Evidence-based complementary and alternative medicine : eCAM."/>
              </a:rPr>
              <a:t>Evid</a:t>
            </a:r>
            <a:r>
              <a:rPr lang="en-US" sz="1100" dirty="0" smtClean="0">
                <a:hlinkClick r:id="" action="ppaction://hlinkfile" tooltip="Evidence-based complementary and alternative medicine : eCAM."/>
              </a:rPr>
              <a:t> Based Complement </a:t>
            </a:r>
            <a:r>
              <a:rPr lang="en-US" sz="1100" dirty="0" err="1" smtClean="0">
                <a:hlinkClick r:id="" action="ppaction://hlinkfile" tooltip="Evidence-based complementary and alternative medicine : eCAM."/>
              </a:rPr>
              <a:t>Alternat</a:t>
            </a:r>
            <a:r>
              <a:rPr lang="en-US" sz="1100" dirty="0" smtClean="0">
                <a:hlinkClick r:id="" action="ppaction://hlinkfile" tooltip="Evidence-based complementary and alternative medicine : eCAM."/>
              </a:rPr>
              <a:t> Med.</a:t>
            </a:r>
            <a:r>
              <a:rPr lang="en-US" sz="1100" dirty="0" smtClean="0"/>
              <a:t> 2013;.</a:t>
            </a:r>
            <a:r>
              <a:rPr lang="en-US" sz="1100" b="1" dirty="0" smtClean="0"/>
              <a:t>The effect of qigong on depressive and anxiety symptoms: a systematic review and meta-analysis of randomized controlled trials. </a:t>
            </a:r>
            <a:r>
              <a:rPr lang="en-US" sz="1100" dirty="0" smtClean="0">
                <a:hlinkClick r:id="rId9" action="ppaction://hlinkfile"/>
              </a:rPr>
              <a:t>Wang CW</a:t>
            </a:r>
            <a:r>
              <a:rPr lang="en-US" sz="1100" baseline="30000" dirty="0" smtClean="0"/>
              <a:t>1</a:t>
            </a:r>
            <a:r>
              <a:rPr lang="en-US" sz="1100" dirty="0" smtClean="0"/>
              <a:t>, </a:t>
            </a:r>
            <a:r>
              <a:rPr lang="en-US" sz="1100" dirty="0" smtClean="0">
                <a:hlinkClick r:id="rId10" action="ppaction://hlinkfile"/>
              </a:rPr>
              <a:t>Chan CL</a:t>
            </a:r>
            <a:r>
              <a:rPr lang="en-US" sz="1100" dirty="0" smtClean="0"/>
              <a:t>, </a:t>
            </a:r>
            <a:r>
              <a:rPr lang="en-US" sz="1100" dirty="0" smtClean="0">
                <a:hlinkClick r:id="rId11" action="ppaction://hlinkfile"/>
              </a:rPr>
              <a:t>Ho RT</a:t>
            </a:r>
            <a:r>
              <a:rPr lang="en-US" sz="1100" dirty="0" smtClean="0"/>
              <a:t>, </a:t>
            </a:r>
            <a:r>
              <a:rPr lang="en-US" sz="1100" dirty="0" smtClean="0">
                <a:hlinkClick r:id="rId12" action="ppaction://hlinkfile"/>
              </a:rPr>
              <a:t>Tsang HW</a:t>
            </a:r>
            <a:r>
              <a:rPr lang="en-US" sz="1100" dirty="0" smtClean="0"/>
              <a:t>, </a:t>
            </a:r>
            <a:r>
              <a:rPr lang="en-US" sz="1100" dirty="0" smtClean="0">
                <a:hlinkClick r:id="rId13" action="ppaction://hlinkfile"/>
              </a:rPr>
              <a:t>Chan CH</a:t>
            </a:r>
            <a:r>
              <a:rPr lang="en-US" sz="1100" dirty="0" smtClean="0"/>
              <a:t>, </a:t>
            </a:r>
            <a:r>
              <a:rPr lang="en-US" sz="1100" dirty="0" smtClean="0">
                <a:hlinkClick r:id="rId14" action="ppaction://hlinkfile"/>
              </a:rPr>
              <a:t>Ng SM</a:t>
            </a:r>
            <a:r>
              <a:rPr lang="en-US" sz="1100" dirty="0" smtClean="0"/>
              <a:t>.</a:t>
            </a:r>
            <a:endParaRPr lang="fr-BE" sz="1100" dirty="0" smtClean="0">
              <a:hlinkClick r:id="" action="ppaction://hlinkfile" tooltip="Journal of the American Geriatrics Society."/>
            </a:endParaRPr>
          </a:p>
          <a:p>
            <a:r>
              <a:rPr lang="fr-BE" sz="1100" dirty="0" err="1" smtClean="0">
                <a:hlinkClick r:id="" action="ppaction://hlinkfile" tooltip="Evidence-based complementary and alternative medicine : eCAM."/>
              </a:rPr>
              <a:t>Evid</a:t>
            </a:r>
            <a:r>
              <a:rPr lang="fr-BE" sz="1100" dirty="0" smtClean="0">
                <a:hlinkClick r:id="" action="ppaction://hlinkfile" tooltip="Evidence-based complementary and alternative medicine : eCAM."/>
              </a:rPr>
              <a:t> </a:t>
            </a:r>
            <a:r>
              <a:rPr lang="fr-BE" sz="1100" dirty="0" err="1" smtClean="0">
                <a:hlinkClick r:id="" action="ppaction://hlinkfile" tooltip="Evidence-based complementary and alternative medicine : eCAM."/>
              </a:rPr>
              <a:t>Based</a:t>
            </a:r>
            <a:r>
              <a:rPr lang="fr-BE" sz="1100" dirty="0" smtClean="0">
                <a:hlinkClick r:id="" action="ppaction://hlinkfile" tooltip="Evidence-based complementary and alternative medicine : eCAM."/>
              </a:rPr>
              <a:t> </a:t>
            </a:r>
            <a:r>
              <a:rPr lang="fr-BE" sz="1100" dirty="0" err="1" smtClean="0">
                <a:hlinkClick r:id="" action="ppaction://hlinkfile" tooltip="Evidence-based complementary and alternative medicine : eCAM."/>
              </a:rPr>
              <a:t>Complement</a:t>
            </a:r>
            <a:r>
              <a:rPr lang="fr-BE" sz="1100" dirty="0" smtClean="0">
                <a:hlinkClick r:id="" action="ppaction://hlinkfile" tooltip="Evidence-based complementary and alternative medicine : eCAM."/>
              </a:rPr>
              <a:t> Alternat Med.</a:t>
            </a:r>
            <a:r>
              <a:rPr lang="fr-BE" sz="1100" dirty="0" smtClean="0"/>
              <a:t> 2014;</a:t>
            </a:r>
            <a:r>
              <a:rPr lang="fr-BE" sz="1100" b="1" dirty="0" err="1" smtClean="0"/>
              <a:t>Qigong</a:t>
            </a:r>
            <a:r>
              <a:rPr lang="fr-BE" sz="1100" b="1" dirty="0" smtClean="0"/>
              <a:t> and </a:t>
            </a:r>
            <a:r>
              <a:rPr lang="fr-BE" sz="1100" b="1" dirty="0" err="1" smtClean="0"/>
              <a:t>fibromyalgia</a:t>
            </a:r>
            <a:r>
              <a:rPr lang="fr-BE" sz="1100" b="1" dirty="0" smtClean="0"/>
              <a:t>: </a:t>
            </a:r>
            <a:r>
              <a:rPr lang="fr-BE" sz="1100" b="1" dirty="0" err="1" smtClean="0"/>
              <a:t>randomized</a:t>
            </a:r>
            <a:r>
              <a:rPr lang="fr-BE" sz="1100" b="1" dirty="0" smtClean="0"/>
              <a:t> </a:t>
            </a:r>
            <a:r>
              <a:rPr lang="fr-BE" sz="1100" b="1" dirty="0" err="1" smtClean="0"/>
              <a:t>controlled</a:t>
            </a:r>
            <a:r>
              <a:rPr lang="fr-BE" sz="1100" b="1" dirty="0" smtClean="0"/>
              <a:t> trials and </a:t>
            </a:r>
            <a:r>
              <a:rPr lang="fr-BE" sz="1100" b="1" dirty="0" err="1" smtClean="0"/>
              <a:t>beyond</a:t>
            </a:r>
            <a:r>
              <a:rPr lang="fr-BE" sz="1100" b="1" dirty="0" smtClean="0"/>
              <a:t>. </a:t>
            </a:r>
            <a:r>
              <a:rPr lang="fr-BE" sz="1100" dirty="0" err="1" smtClean="0">
                <a:hlinkClick r:id="rId15" action="ppaction://hlinkfile"/>
              </a:rPr>
              <a:t>Sawynok</a:t>
            </a:r>
            <a:r>
              <a:rPr lang="fr-BE" sz="1100" dirty="0" smtClean="0">
                <a:hlinkClick r:id="rId15" action="ppaction://hlinkfile"/>
              </a:rPr>
              <a:t> J</a:t>
            </a:r>
            <a:r>
              <a:rPr lang="fr-BE" sz="1100" baseline="30000" dirty="0" smtClean="0"/>
              <a:t>1</a:t>
            </a:r>
            <a:r>
              <a:rPr lang="fr-BE" sz="1100" dirty="0" smtClean="0"/>
              <a:t>, </a:t>
            </a:r>
            <a:r>
              <a:rPr lang="fr-BE" sz="1100" dirty="0" smtClean="0">
                <a:hlinkClick r:id="rId16" action="ppaction://hlinkfile"/>
              </a:rPr>
              <a:t>Lynch M</a:t>
            </a:r>
            <a:r>
              <a:rPr lang="fr-BE" sz="1100" baseline="30000" dirty="0" smtClean="0"/>
              <a:t>2</a:t>
            </a:r>
          </a:p>
          <a:p>
            <a:r>
              <a:rPr lang="en-US" sz="1100" dirty="0" smtClean="0">
                <a:hlinkClick r:id="" action="ppaction://hlinkfile" tooltip="Aging clinical and experimental research."/>
              </a:rPr>
              <a:t>Aging </a:t>
            </a:r>
            <a:r>
              <a:rPr lang="en-US" sz="1100" dirty="0" err="1" smtClean="0">
                <a:hlinkClick r:id="" action="ppaction://hlinkfile" tooltip="Aging clinical and experimental research."/>
              </a:rPr>
              <a:t>Clin</a:t>
            </a:r>
            <a:r>
              <a:rPr lang="en-US" sz="1100" dirty="0" smtClean="0">
                <a:hlinkClick r:id="" action="ppaction://hlinkfile" tooltip="Aging clinical and experimental research."/>
              </a:rPr>
              <a:t> Exp Res.</a:t>
            </a:r>
            <a:r>
              <a:rPr lang="en-US" sz="1100" dirty="0" smtClean="0"/>
              <a:t> 2015 Apr;27(2):125-30. </a:t>
            </a:r>
            <a:r>
              <a:rPr lang="en-US" sz="1100" b="1" dirty="0" smtClean="0"/>
              <a:t>Impact of Qigong on quality of life, pain and depressive symptoms in older adults admitted to an intermediate care rehabilitation unit: a randomized controlled trial.</a:t>
            </a:r>
            <a:r>
              <a:rPr lang="fr-BE" sz="1100" dirty="0" smtClean="0">
                <a:hlinkClick r:id="rId17" action="ppaction://hlinkfile"/>
              </a:rPr>
              <a:t> </a:t>
            </a:r>
            <a:r>
              <a:rPr lang="fr-BE" sz="1100" dirty="0" err="1" smtClean="0">
                <a:hlinkClick r:id="rId17" action="ppaction://hlinkfile"/>
              </a:rPr>
              <a:t>Martínez</a:t>
            </a:r>
            <a:r>
              <a:rPr lang="fr-BE" sz="1100" dirty="0" smtClean="0">
                <a:hlinkClick r:id="rId17" action="ppaction://hlinkfile"/>
              </a:rPr>
              <a:t> N</a:t>
            </a:r>
            <a:r>
              <a:rPr lang="fr-BE" sz="1100" baseline="30000" dirty="0" smtClean="0"/>
              <a:t>1</a:t>
            </a:r>
            <a:r>
              <a:rPr lang="fr-BE" sz="1100" dirty="0" smtClean="0"/>
              <a:t>, </a:t>
            </a:r>
            <a:r>
              <a:rPr lang="fr-BE" sz="1100" dirty="0" smtClean="0">
                <a:hlinkClick r:id="rId18" action="ppaction://hlinkfile"/>
              </a:rPr>
              <a:t>Martorell C</a:t>
            </a:r>
            <a:r>
              <a:rPr lang="fr-BE" sz="1100" dirty="0" smtClean="0"/>
              <a:t>, </a:t>
            </a:r>
            <a:r>
              <a:rPr lang="fr-BE" sz="1100" dirty="0" smtClean="0">
                <a:hlinkClick r:id="rId19" action="ppaction://hlinkfile"/>
              </a:rPr>
              <a:t>Espinosa L</a:t>
            </a:r>
            <a:r>
              <a:rPr lang="fr-BE" sz="1100" dirty="0" smtClean="0"/>
              <a:t>, </a:t>
            </a:r>
            <a:r>
              <a:rPr lang="fr-BE" sz="1100" dirty="0" err="1" smtClean="0">
                <a:hlinkClick r:id="rId20" action="ppaction://hlinkfile"/>
              </a:rPr>
              <a:t>Marasigan</a:t>
            </a:r>
            <a:r>
              <a:rPr lang="fr-BE" sz="1100" dirty="0" smtClean="0">
                <a:hlinkClick r:id="rId20" action="ppaction://hlinkfile"/>
              </a:rPr>
              <a:t> V</a:t>
            </a:r>
            <a:r>
              <a:rPr lang="fr-BE" sz="1100" dirty="0" smtClean="0"/>
              <a:t>, </a:t>
            </a:r>
            <a:r>
              <a:rPr lang="fr-BE" sz="1100" dirty="0" err="1" smtClean="0">
                <a:hlinkClick r:id="rId21" action="ppaction://hlinkfile"/>
              </a:rPr>
              <a:t>Domènech</a:t>
            </a:r>
            <a:r>
              <a:rPr lang="fr-BE" sz="1100" dirty="0" smtClean="0">
                <a:hlinkClick r:id="rId21" action="ppaction://hlinkfile"/>
              </a:rPr>
              <a:t> S</a:t>
            </a:r>
            <a:r>
              <a:rPr lang="fr-BE" sz="1100" dirty="0" smtClean="0"/>
              <a:t>, </a:t>
            </a:r>
            <a:r>
              <a:rPr lang="fr-BE" sz="1100" dirty="0" err="1" smtClean="0">
                <a:hlinkClick r:id="rId22" action="ppaction://hlinkfile"/>
              </a:rPr>
              <a:t>Inzitari</a:t>
            </a:r>
            <a:r>
              <a:rPr lang="fr-BE" sz="1100" dirty="0" smtClean="0">
                <a:hlinkClick r:id="rId22" action="ppaction://hlinkfile"/>
              </a:rPr>
              <a:t> M</a:t>
            </a:r>
            <a:r>
              <a:rPr lang="fr-BE" sz="1100" dirty="0" smtClean="0"/>
              <a:t>.</a:t>
            </a:r>
            <a:endParaRPr lang="fr-BE" sz="1100" dirty="0" smtClean="0">
              <a:hlinkClick r:id="" action="ppaction://hlinkfile" tooltip="Journal of the American Geriatrics Society."/>
            </a:endParaRPr>
          </a:p>
          <a:p>
            <a:r>
              <a:rPr lang="fr-BE" sz="1100" dirty="0" smtClean="0">
                <a:hlinkClick r:id="" action="ppaction://hlinkfile" tooltip="Journal of the American Geriatrics Society."/>
              </a:rPr>
              <a:t>J Am </a:t>
            </a:r>
            <a:r>
              <a:rPr lang="fr-BE" sz="1100" dirty="0" err="1" smtClean="0">
                <a:hlinkClick r:id="" action="ppaction://hlinkfile" tooltip="Journal of the American Geriatrics Society."/>
              </a:rPr>
              <a:t>Geriatr</a:t>
            </a:r>
            <a:r>
              <a:rPr lang="fr-BE" sz="1100" dirty="0" smtClean="0">
                <a:hlinkClick r:id="" action="ppaction://hlinkfile" tooltip="Journal of the American Geriatrics Society."/>
              </a:rPr>
              <a:t> Soc.</a:t>
            </a:r>
            <a:r>
              <a:rPr lang="fr-BE" sz="1100" dirty="0" smtClean="0"/>
              <a:t> 2015 </a:t>
            </a:r>
            <a:r>
              <a:rPr lang="fr-BE" sz="1100" dirty="0" err="1" smtClean="0"/>
              <a:t>Jul</a:t>
            </a:r>
            <a:r>
              <a:rPr lang="fr-BE" sz="1100" dirty="0" smtClean="0"/>
              <a:t>;63(7):1420-5. </a:t>
            </a:r>
            <a:r>
              <a:rPr lang="fr-BE" sz="1100" b="1" dirty="0" err="1" smtClean="0"/>
              <a:t>Efficacy</a:t>
            </a:r>
            <a:r>
              <a:rPr lang="fr-BE" sz="1100" b="1" dirty="0" smtClean="0"/>
              <a:t> of </a:t>
            </a:r>
            <a:r>
              <a:rPr lang="fr-BE" sz="1100" b="1" dirty="0" err="1" smtClean="0"/>
              <a:t>Liuzijue</a:t>
            </a:r>
            <a:r>
              <a:rPr lang="fr-BE" sz="1100" b="1" dirty="0" smtClean="0"/>
              <a:t> </a:t>
            </a:r>
            <a:r>
              <a:rPr lang="fr-BE" sz="1100" b="1" dirty="0" err="1" smtClean="0"/>
              <a:t>Qigong</a:t>
            </a:r>
            <a:r>
              <a:rPr lang="fr-BE" sz="1100" b="1" dirty="0" smtClean="0"/>
              <a:t> in </a:t>
            </a:r>
            <a:r>
              <a:rPr lang="fr-BE" sz="1100" b="1" dirty="0" err="1" smtClean="0"/>
              <a:t>Individuals</a:t>
            </a:r>
            <a:r>
              <a:rPr lang="fr-BE" sz="1100" b="1" dirty="0" smtClean="0"/>
              <a:t> </a:t>
            </a:r>
            <a:r>
              <a:rPr lang="fr-BE" sz="1100" b="1" dirty="0" err="1" smtClean="0"/>
              <a:t>with</a:t>
            </a:r>
            <a:r>
              <a:rPr lang="fr-BE" sz="1100" b="1" dirty="0" smtClean="0"/>
              <a:t> </a:t>
            </a:r>
            <a:r>
              <a:rPr lang="fr-BE" sz="1100" b="1" dirty="0" err="1" smtClean="0"/>
              <a:t>Chronic</a:t>
            </a:r>
            <a:r>
              <a:rPr lang="fr-BE" sz="1100" b="1" dirty="0" smtClean="0"/>
              <a:t> Obstructive </a:t>
            </a:r>
            <a:r>
              <a:rPr lang="fr-BE" sz="1100" b="1" dirty="0" err="1" smtClean="0"/>
              <a:t>Pulmonary</a:t>
            </a:r>
            <a:r>
              <a:rPr lang="fr-BE" sz="1100" b="1" dirty="0" smtClean="0"/>
              <a:t> </a:t>
            </a:r>
            <a:r>
              <a:rPr lang="fr-BE" sz="1100" b="1" dirty="0" err="1" smtClean="0"/>
              <a:t>Disease</a:t>
            </a:r>
            <a:r>
              <a:rPr lang="fr-BE" sz="1100" b="1" dirty="0" smtClean="0"/>
              <a:t> in </a:t>
            </a:r>
            <a:r>
              <a:rPr lang="fr-BE" sz="1100" b="1" dirty="0" err="1" smtClean="0"/>
              <a:t>Remission</a:t>
            </a:r>
            <a:r>
              <a:rPr lang="fr-BE" sz="1100" b="1" dirty="0" smtClean="0"/>
              <a:t>. </a:t>
            </a:r>
            <a:r>
              <a:rPr lang="fr-BE" sz="1100" dirty="0" err="1" smtClean="0">
                <a:hlinkClick r:id="rId23" action="ppaction://hlinkfile"/>
              </a:rPr>
              <a:t>Xiao</a:t>
            </a:r>
            <a:r>
              <a:rPr lang="fr-BE" sz="1100" dirty="0" smtClean="0">
                <a:hlinkClick r:id="rId23" action="ppaction://hlinkfile"/>
              </a:rPr>
              <a:t> CM</a:t>
            </a:r>
            <a:r>
              <a:rPr lang="fr-BE" sz="1100" baseline="30000" dirty="0" smtClean="0"/>
              <a:t>1</a:t>
            </a:r>
            <a:r>
              <a:rPr lang="fr-BE" sz="1100" dirty="0" smtClean="0"/>
              <a:t>, </a:t>
            </a:r>
            <a:r>
              <a:rPr lang="fr-BE" sz="1100" dirty="0" err="1" smtClean="0">
                <a:hlinkClick r:id="rId24" action="ppaction://hlinkfile"/>
              </a:rPr>
              <a:t>Zhuang</a:t>
            </a:r>
            <a:r>
              <a:rPr lang="fr-BE" sz="1100" dirty="0" smtClean="0">
                <a:hlinkClick r:id="rId24" action="ppaction://hlinkfile"/>
              </a:rPr>
              <a:t> YC</a:t>
            </a:r>
            <a:r>
              <a:rPr lang="fr-BE" sz="1100" baseline="30000" dirty="0" smtClean="0"/>
              <a:t>2</a:t>
            </a:r>
            <a:r>
              <a:rPr lang="fr-BE" sz="1100" dirty="0" smtClean="0"/>
              <a:t>.</a:t>
            </a:r>
          </a:p>
          <a:p>
            <a:r>
              <a:rPr lang="fr-BE" sz="1100" dirty="0" err="1" smtClean="0">
                <a:hlinkClick r:id="" action="ppaction://hlinkfile" tooltip="Medicine."/>
              </a:rPr>
              <a:t>Medicine</a:t>
            </a:r>
            <a:r>
              <a:rPr lang="fr-BE" sz="1100" dirty="0" smtClean="0">
                <a:hlinkClick r:id="" action="ppaction://hlinkfile" tooltip="Medicine."/>
              </a:rPr>
              <a:t> (Baltimore).</a:t>
            </a:r>
            <a:r>
              <a:rPr lang="fr-BE" sz="1100" dirty="0" smtClean="0"/>
              <a:t> 2015 Jan;94(1):</a:t>
            </a:r>
            <a:r>
              <a:rPr lang="fr-BE" sz="1100" b="1" dirty="0" err="1" smtClean="0"/>
              <a:t>Qigong</a:t>
            </a:r>
            <a:r>
              <a:rPr lang="fr-BE" sz="1100" b="1" dirty="0" smtClean="0"/>
              <a:t> for hypertension: a </a:t>
            </a:r>
            <a:r>
              <a:rPr lang="fr-BE" sz="1100" b="1" dirty="0" err="1" smtClean="0"/>
              <a:t>systematic</a:t>
            </a:r>
            <a:r>
              <a:rPr lang="fr-BE" sz="1100" b="1" dirty="0" smtClean="0"/>
              <a:t> </a:t>
            </a:r>
            <a:r>
              <a:rPr lang="fr-BE" sz="1100" b="1" dirty="0" err="1" smtClean="0"/>
              <a:t>review</a:t>
            </a:r>
            <a:r>
              <a:rPr lang="fr-BE" sz="1100" b="1" dirty="0" smtClean="0"/>
              <a:t>. </a:t>
            </a:r>
            <a:r>
              <a:rPr lang="fr-BE" sz="1100" dirty="0" err="1" smtClean="0">
                <a:hlinkClick r:id="rId25" action="ppaction://hlinkfile"/>
              </a:rPr>
              <a:t>Xiong</a:t>
            </a:r>
            <a:r>
              <a:rPr lang="fr-BE" sz="1100" dirty="0" smtClean="0">
                <a:hlinkClick r:id="rId25" action="ppaction://hlinkfile"/>
              </a:rPr>
              <a:t> X</a:t>
            </a:r>
            <a:r>
              <a:rPr lang="fr-BE" sz="1100" baseline="30000" dirty="0" smtClean="0"/>
              <a:t>1</a:t>
            </a:r>
            <a:r>
              <a:rPr lang="fr-BE" sz="1100" dirty="0" smtClean="0"/>
              <a:t>, </a:t>
            </a:r>
            <a:r>
              <a:rPr lang="fr-BE" sz="1100" dirty="0" smtClean="0">
                <a:hlinkClick r:id="rId26" action="ppaction://hlinkfile"/>
              </a:rPr>
              <a:t>Wang P</a:t>
            </a:r>
            <a:r>
              <a:rPr lang="fr-BE" sz="1100" dirty="0" smtClean="0"/>
              <a:t>, </a:t>
            </a:r>
            <a:r>
              <a:rPr lang="fr-BE" sz="1100" dirty="0" smtClean="0">
                <a:hlinkClick r:id="rId27" action="ppaction://hlinkfile"/>
              </a:rPr>
              <a:t>Li X</a:t>
            </a:r>
            <a:r>
              <a:rPr lang="fr-BE" sz="1100" dirty="0" smtClean="0"/>
              <a:t>, </a:t>
            </a:r>
            <a:r>
              <a:rPr lang="fr-BE" sz="1100" dirty="0" smtClean="0">
                <a:hlinkClick r:id="rId28" action="ppaction://hlinkfile"/>
              </a:rPr>
              <a:t>Zhang Y</a:t>
            </a:r>
            <a:r>
              <a:rPr lang="fr-BE" sz="1100" dirty="0" smtClean="0"/>
              <a:t>.</a:t>
            </a:r>
            <a:endParaRPr lang="en-US" sz="1100" dirty="0" smtClean="0"/>
          </a:p>
          <a:p>
            <a:r>
              <a:rPr lang="fr-BE" sz="1100" dirty="0" err="1" smtClean="0">
                <a:hlinkClick r:id="" action="ppaction://hlinkfile" tooltip="Integrative cancer therapies."/>
              </a:rPr>
              <a:t>Integr</a:t>
            </a:r>
            <a:r>
              <a:rPr lang="fr-BE" sz="1100" dirty="0" smtClean="0">
                <a:hlinkClick r:id="" action="ppaction://hlinkfile" tooltip="Integrative cancer therapies."/>
              </a:rPr>
              <a:t> Cancer </a:t>
            </a:r>
            <a:r>
              <a:rPr lang="fr-BE" sz="1100" dirty="0" err="1" smtClean="0">
                <a:hlinkClick r:id="" action="ppaction://hlinkfile" tooltip="Integrative cancer therapies."/>
              </a:rPr>
              <a:t>Ther</a:t>
            </a:r>
            <a:r>
              <a:rPr lang="fr-BE" sz="1100" dirty="0" smtClean="0">
                <a:hlinkClick r:id="" action="ppaction://hlinkfile" tooltip="Integrative cancer therapies."/>
              </a:rPr>
              <a:t>.</a:t>
            </a:r>
            <a:r>
              <a:rPr lang="fr-BE" sz="1100" dirty="0" smtClean="0"/>
              <a:t> 2015 Jan;14(1):16-25. </a:t>
            </a:r>
            <a:r>
              <a:rPr lang="fr-BE" sz="1100" b="1" dirty="0" smtClean="0"/>
              <a:t>The </a:t>
            </a:r>
            <a:r>
              <a:rPr lang="fr-BE" sz="1100" b="1" dirty="0" err="1" smtClean="0"/>
              <a:t>effects</a:t>
            </a:r>
            <a:r>
              <a:rPr lang="fr-BE" sz="1100" b="1" dirty="0" smtClean="0"/>
              <a:t> of a 6-</a:t>
            </a:r>
            <a:r>
              <a:rPr lang="fr-BE" sz="1100" b="1" dirty="0" err="1" smtClean="0"/>
              <a:t>month</a:t>
            </a:r>
            <a:r>
              <a:rPr lang="fr-BE" sz="1100" b="1" dirty="0" smtClean="0"/>
              <a:t> Tai Chi </a:t>
            </a:r>
            <a:r>
              <a:rPr lang="fr-BE" sz="1100" b="1" dirty="0" err="1" smtClean="0"/>
              <a:t>Qigong</a:t>
            </a:r>
            <a:r>
              <a:rPr lang="fr-BE" sz="1100" b="1" dirty="0" smtClean="0"/>
              <a:t> training program on </a:t>
            </a:r>
            <a:r>
              <a:rPr lang="fr-BE" sz="1100" b="1" dirty="0" err="1" smtClean="0"/>
              <a:t>temporomandibular</a:t>
            </a:r>
            <a:r>
              <a:rPr lang="fr-BE" sz="1100" b="1" dirty="0" smtClean="0"/>
              <a:t>, cervical, and </a:t>
            </a:r>
            <a:r>
              <a:rPr lang="fr-BE" sz="1100" b="1" dirty="0" err="1" smtClean="0"/>
              <a:t>shoulder</a:t>
            </a:r>
            <a:r>
              <a:rPr lang="fr-BE" sz="1100" b="1" dirty="0" smtClean="0"/>
              <a:t> joint </a:t>
            </a:r>
            <a:r>
              <a:rPr lang="fr-BE" sz="1100" b="1" dirty="0" err="1" smtClean="0"/>
              <a:t>mobility</a:t>
            </a:r>
            <a:r>
              <a:rPr lang="fr-BE" sz="1100" b="1" dirty="0" smtClean="0"/>
              <a:t> and </a:t>
            </a:r>
            <a:r>
              <a:rPr lang="fr-BE" sz="1100" b="1" dirty="0" err="1" smtClean="0"/>
              <a:t>sleep</a:t>
            </a:r>
            <a:r>
              <a:rPr lang="fr-BE" sz="1100" b="1" dirty="0" smtClean="0"/>
              <a:t> </a:t>
            </a:r>
            <a:r>
              <a:rPr lang="fr-BE" sz="1100" b="1" dirty="0" err="1" smtClean="0"/>
              <a:t>problems</a:t>
            </a:r>
            <a:r>
              <a:rPr lang="fr-BE" sz="1100" b="1" dirty="0" smtClean="0"/>
              <a:t> in </a:t>
            </a:r>
            <a:r>
              <a:rPr lang="fr-BE" sz="1100" b="1" dirty="0" err="1" smtClean="0"/>
              <a:t>nasopharyngeal</a:t>
            </a:r>
            <a:r>
              <a:rPr lang="fr-BE" sz="1100" b="1" dirty="0" smtClean="0"/>
              <a:t> cancer </a:t>
            </a:r>
            <a:r>
              <a:rPr lang="fr-BE" sz="1100" b="1" dirty="0" err="1" smtClean="0"/>
              <a:t>survivors</a:t>
            </a:r>
            <a:r>
              <a:rPr lang="fr-BE" sz="1100" b="1" dirty="0" smtClean="0"/>
              <a:t>. </a:t>
            </a:r>
            <a:r>
              <a:rPr lang="fr-BE" sz="1100" dirty="0" err="1" smtClean="0">
                <a:hlinkClick r:id="rId29" action="ppaction://hlinkfile"/>
              </a:rPr>
              <a:t>Fong</a:t>
            </a:r>
            <a:r>
              <a:rPr lang="fr-BE" sz="1100" dirty="0" smtClean="0">
                <a:hlinkClick r:id="rId29" action="ppaction://hlinkfile"/>
              </a:rPr>
              <a:t> SS</a:t>
            </a:r>
            <a:r>
              <a:rPr lang="fr-BE" sz="1100" baseline="30000" dirty="0" smtClean="0"/>
              <a:t>1</a:t>
            </a:r>
            <a:r>
              <a:rPr lang="fr-BE" sz="1100" dirty="0" smtClean="0"/>
              <a:t>, </a:t>
            </a:r>
            <a:r>
              <a:rPr lang="fr-BE" sz="1100" dirty="0" err="1" smtClean="0">
                <a:hlinkClick r:id="rId30" action="ppaction://hlinkfile"/>
              </a:rPr>
              <a:t>Ng</a:t>
            </a:r>
            <a:r>
              <a:rPr lang="fr-BE" sz="1100" dirty="0" smtClean="0">
                <a:hlinkClick r:id="rId30" action="ppaction://hlinkfile"/>
              </a:rPr>
              <a:t> SS</a:t>
            </a:r>
            <a:r>
              <a:rPr lang="fr-BE" sz="1100" baseline="30000" dirty="0" smtClean="0"/>
              <a:t>2</a:t>
            </a:r>
            <a:r>
              <a:rPr lang="fr-BE" sz="1100" dirty="0" smtClean="0"/>
              <a:t>, </a:t>
            </a:r>
            <a:r>
              <a:rPr lang="fr-BE" sz="1100" dirty="0" smtClean="0">
                <a:hlinkClick r:id="rId31" action="ppaction://hlinkfile"/>
              </a:rPr>
              <a:t>Lee HW</a:t>
            </a:r>
            <a:r>
              <a:rPr lang="fr-BE" sz="1100" baseline="30000" dirty="0" smtClean="0"/>
              <a:t>3</a:t>
            </a:r>
            <a:r>
              <a:rPr lang="fr-BE" sz="1100" dirty="0" smtClean="0"/>
              <a:t>, </a:t>
            </a:r>
            <a:r>
              <a:rPr lang="fr-BE" sz="1100" dirty="0" err="1" smtClean="0">
                <a:hlinkClick r:id="rId32" action="ppaction://hlinkfile"/>
              </a:rPr>
              <a:t>Pang</a:t>
            </a:r>
            <a:r>
              <a:rPr lang="fr-BE" sz="1100" dirty="0" smtClean="0">
                <a:hlinkClick r:id="rId32" action="ppaction://hlinkfile"/>
              </a:rPr>
              <a:t> MY</a:t>
            </a:r>
            <a:r>
              <a:rPr lang="fr-BE" sz="1100" baseline="30000" dirty="0" smtClean="0"/>
              <a:t>2</a:t>
            </a:r>
            <a:r>
              <a:rPr lang="fr-BE" sz="1100" dirty="0" smtClean="0"/>
              <a:t>, </a:t>
            </a:r>
            <a:r>
              <a:rPr lang="fr-BE" sz="1100" dirty="0" err="1" smtClean="0">
                <a:hlinkClick r:id="rId33" action="ppaction://hlinkfile"/>
              </a:rPr>
              <a:t>Luk</a:t>
            </a:r>
            <a:r>
              <a:rPr lang="fr-BE" sz="1100" dirty="0" smtClean="0">
                <a:hlinkClick r:id="rId33" action="ppaction://hlinkfile"/>
              </a:rPr>
              <a:t> WS</a:t>
            </a:r>
            <a:r>
              <a:rPr lang="fr-BE" sz="1100" baseline="30000" dirty="0" smtClean="0"/>
              <a:t>4</a:t>
            </a:r>
            <a:r>
              <a:rPr lang="fr-BE" sz="1100" dirty="0" smtClean="0"/>
              <a:t>, </a:t>
            </a:r>
            <a:r>
              <a:rPr lang="fr-BE" sz="1100" dirty="0" smtClean="0">
                <a:hlinkClick r:id="rId34" action="ppaction://hlinkfile"/>
              </a:rPr>
              <a:t>Chung JW</a:t>
            </a:r>
            <a:r>
              <a:rPr lang="fr-BE" sz="1100" baseline="30000" dirty="0" smtClean="0"/>
              <a:t>5</a:t>
            </a:r>
            <a:r>
              <a:rPr lang="fr-BE" sz="1100" dirty="0" smtClean="0"/>
              <a:t>, </a:t>
            </a:r>
            <a:r>
              <a:rPr lang="fr-BE" sz="1100" dirty="0" smtClean="0">
                <a:hlinkClick r:id="rId35" action="ppaction://hlinkfile"/>
              </a:rPr>
              <a:t>Wong JY</a:t>
            </a:r>
            <a:r>
              <a:rPr lang="fr-BE" sz="1100" baseline="30000" dirty="0" smtClean="0"/>
              <a:t>6</a:t>
            </a:r>
            <a:r>
              <a:rPr lang="fr-BE" sz="1100" dirty="0" smtClean="0"/>
              <a:t>, </a:t>
            </a:r>
            <a:r>
              <a:rPr lang="fr-BE" sz="1100" dirty="0" smtClean="0">
                <a:hlinkClick r:id="rId36" action="ppaction://hlinkfile"/>
              </a:rPr>
              <a:t>Masters RS</a:t>
            </a:r>
            <a:r>
              <a:rPr lang="fr-BE" sz="1100" baseline="30000" dirty="0" smtClean="0"/>
              <a:t>7</a:t>
            </a:r>
            <a:r>
              <a:rPr lang="fr-BE" sz="1100" dirty="0" smtClean="0"/>
              <a:t>.</a:t>
            </a:r>
          </a:p>
          <a:p>
            <a:r>
              <a:rPr lang="fr-BE" sz="1100" dirty="0" err="1" smtClean="0">
                <a:hlinkClick r:id="" action="ppaction://hlinkfile" tooltip="Evidence-based complementary and alternative medicine : eCAM."/>
              </a:rPr>
              <a:t>Evid</a:t>
            </a:r>
            <a:r>
              <a:rPr lang="fr-BE" sz="1100" dirty="0" smtClean="0">
                <a:hlinkClick r:id="" action="ppaction://hlinkfile" tooltip="Evidence-based complementary and alternative medicine : eCAM."/>
              </a:rPr>
              <a:t> </a:t>
            </a:r>
            <a:r>
              <a:rPr lang="fr-BE" sz="1100" dirty="0" err="1" smtClean="0">
                <a:hlinkClick r:id="" action="ppaction://hlinkfile" tooltip="Evidence-based complementary and alternative medicine : eCAM."/>
              </a:rPr>
              <a:t>Based</a:t>
            </a:r>
            <a:r>
              <a:rPr lang="fr-BE" sz="1100" dirty="0" smtClean="0">
                <a:hlinkClick r:id="" action="ppaction://hlinkfile" tooltip="Evidence-based complementary and alternative medicine : eCAM."/>
              </a:rPr>
              <a:t> </a:t>
            </a:r>
            <a:r>
              <a:rPr lang="fr-BE" sz="1100" dirty="0" err="1" smtClean="0">
                <a:hlinkClick r:id="" action="ppaction://hlinkfile" tooltip="Evidence-based complementary and alternative medicine : eCAM."/>
              </a:rPr>
              <a:t>Complement</a:t>
            </a:r>
            <a:r>
              <a:rPr lang="fr-BE" sz="1100" dirty="0" smtClean="0">
                <a:hlinkClick r:id="" action="ppaction://hlinkfile" tooltip="Evidence-based complementary and alternative medicine : eCAM."/>
              </a:rPr>
              <a:t> Alternat Med.</a:t>
            </a:r>
            <a:r>
              <a:rPr lang="fr-BE" sz="1100" dirty="0" smtClean="0"/>
              <a:t> 2014; </a:t>
            </a:r>
            <a:r>
              <a:rPr lang="fr-BE" sz="1100" b="1" dirty="0" smtClean="0"/>
              <a:t>Balance Performance in </a:t>
            </a:r>
            <a:r>
              <a:rPr lang="fr-BE" sz="1100" b="1" dirty="0" err="1" smtClean="0"/>
              <a:t>Irradiated</a:t>
            </a:r>
            <a:r>
              <a:rPr lang="fr-BE" sz="1100" b="1" dirty="0" smtClean="0"/>
              <a:t> </a:t>
            </a:r>
            <a:r>
              <a:rPr lang="fr-BE" sz="1100" b="1" dirty="0" err="1" smtClean="0"/>
              <a:t>Survivors</a:t>
            </a:r>
            <a:r>
              <a:rPr lang="fr-BE" sz="1100" b="1" dirty="0" smtClean="0"/>
              <a:t> of </a:t>
            </a:r>
            <a:r>
              <a:rPr lang="fr-BE" sz="1100" b="1" dirty="0" err="1" smtClean="0"/>
              <a:t>Nasopharyngeal</a:t>
            </a:r>
            <a:r>
              <a:rPr lang="fr-BE" sz="1100" b="1" dirty="0" smtClean="0"/>
              <a:t> Cancer </a:t>
            </a:r>
            <a:r>
              <a:rPr lang="fr-BE" sz="1100" b="1" dirty="0" err="1" smtClean="0"/>
              <a:t>with</a:t>
            </a:r>
            <a:r>
              <a:rPr lang="fr-BE" sz="1100" b="1" dirty="0" smtClean="0"/>
              <a:t> and </a:t>
            </a:r>
            <a:r>
              <a:rPr lang="fr-BE" sz="1100" b="1" dirty="0" err="1" smtClean="0"/>
              <a:t>without</a:t>
            </a:r>
            <a:r>
              <a:rPr lang="fr-BE" sz="1100" b="1" dirty="0" smtClean="0"/>
              <a:t> Tai Chi </a:t>
            </a:r>
            <a:r>
              <a:rPr lang="fr-BE" sz="1100" b="1" dirty="0" err="1" smtClean="0"/>
              <a:t>Qigong</a:t>
            </a:r>
            <a:r>
              <a:rPr lang="fr-BE" sz="1100" b="1" dirty="0" smtClean="0"/>
              <a:t> Training. </a:t>
            </a:r>
            <a:r>
              <a:rPr lang="fr-BE" sz="1100" dirty="0" err="1" smtClean="0">
                <a:hlinkClick r:id="rId37" action="ppaction://hlinkfile"/>
              </a:rPr>
              <a:t>Fong</a:t>
            </a:r>
            <a:r>
              <a:rPr lang="fr-BE" sz="1100" dirty="0" smtClean="0">
                <a:hlinkClick r:id="rId37" action="ppaction://hlinkfile"/>
              </a:rPr>
              <a:t> SS</a:t>
            </a:r>
            <a:r>
              <a:rPr lang="fr-BE" sz="1100" baseline="30000" dirty="0" smtClean="0"/>
              <a:t>1</a:t>
            </a:r>
            <a:r>
              <a:rPr lang="fr-BE" sz="1100" dirty="0" smtClean="0"/>
              <a:t>, </a:t>
            </a:r>
            <a:r>
              <a:rPr lang="fr-BE" sz="1100" dirty="0" smtClean="0">
                <a:hlinkClick r:id="rId38" action="ppaction://hlinkfile"/>
              </a:rPr>
              <a:t>Chung LM</a:t>
            </a:r>
            <a:r>
              <a:rPr lang="fr-BE" sz="1100" baseline="30000" dirty="0" smtClean="0"/>
              <a:t>2</a:t>
            </a:r>
            <a:r>
              <a:rPr lang="fr-BE" sz="1100" dirty="0" smtClean="0"/>
              <a:t>, </a:t>
            </a:r>
            <a:r>
              <a:rPr lang="fr-BE" sz="1100" dirty="0" smtClean="0">
                <a:hlinkClick r:id="rId39" action="ppaction://hlinkfile"/>
              </a:rPr>
              <a:t>Tsang WW</a:t>
            </a:r>
            <a:r>
              <a:rPr lang="fr-BE" sz="1100" baseline="30000" dirty="0" smtClean="0"/>
              <a:t>3</a:t>
            </a:r>
            <a:r>
              <a:rPr lang="fr-BE" sz="1100" dirty="0" smtClean="0"/>
              <a:t>, </a:t>
            </a:r>
            <a:r>
              <a:rPr lang="fr-BE" sz="1100" dirty="0" smtClean="0">
                <a:hlinkClick r:id="rId40" action="ppaction://hlinkfile"/>
              </a:rPr>
              <a:t>Leung JC</a:t>
            </a:r>
            <a:r>
              <a:rPr lang="fr-BE" sz="1100" baseline="30000" dirty="0" smtClean="0"/>
              <a:t>4</a:t>
            </a:r>
            <a:r>
              <a:rPr lang="fr-BE" sz="1100" dirty="0" smtClean="0"/>
              <a:t>, </a:t>
            </a:r>
            <a:r>
              <a:rPr lang="fr-BE" sz="1100" dirty="0" err="1" smtClean="0">
                <a:hlinkClick r:id="rId41" action="ppaction://hlinkfile"/>
              </a:rPr>
              <a:t>Charm</a:t>
            </a:r>
            <a:r>
              <a:rPr lang="fr-BE" sz="1100" dirty="0" smtClean="0">
                <a:hlinkClick r:id="rId41" action="ppaction://hlinkfile"/>
              </a:rPr>
              <a:t> CY</a:t>
            </a:r>
            <a:r>
              <a:rPr lang="fr-BE" sz="1100" baseline="30000" dirty="0" smtClean="0"/>
              <a:t>4</a:t>
            </a:r>
            <a:r>
              <a:rPr lang="fr-BE" sz="1100" dirty="0" smtClean="0"/>
              <a:t>, </a:t>
            </a:r>
            <a:r>
              <a:rPr lang="fr-BE" sz="1100" dirty="0" err="1" smtClean="0">
                <a:hlinkClick r:id="rId42" action="ppaction://hlinkfile"/>
              </a:rPr>
              <a:t>Luk</a:t>
            </a:r>
            <a:r>
              <a:rPr lang="fr-BE" sz="1100" dirty="0" smtClean="0">
                <a:hlinkClick r:id="rId42" action="ppaction://hlinkfile"/>
              </a:rPr>
              <a:t> WS</a:t>
            </a:r>
            <a:r>
              <a:rPr lang="fr-BE" sz="1100" baseline="30000" dirty="0" smtClean="0"/>
              <a:t>5</a:t>
            </a:r>
            <a:r>
              <a:rPr lang="fr-BE" sz="1100" dirty="0" smtClean="0"/>
              <a:t>, </a:t>
            </a:r>
            <a:r>
              <a:rPr lang="fr-BE" sz="1100" dirty="0" smtClean="0">
                <a:hlinkClick r:id="rId43" action="ppaction://hlinkfile"/>
              </a:rPr>
              <a:t>Chow LP</a:t>
            </a:r>
            <a:r>
              <a:rPr lang="fr-BE" sz="1100" baseline="30000" dirty="0" smtClean="0"/>
              <a:t>2</a:t>
            </a:r>
            <a:r>
              <a:rPr lang="fr-BE" sz="1100" dirty="0" smtClean="0"/>
              <a:t>, </a:t>
            </a:r>
            <a:r>
              <a:rPr lang="fr-BE" sz="1100" dirty="0" err="1" smtClean="0">
                <a:hlinkClick r:id="rId44" action="ppaction://hlinkfile"/>
              </a:rPr>
              <a:t>Ng</a:t>
            </a:r>
            <a:r>
              <a:rPr lang="fr-BE" sz="1100" dirty="0" smtClean="0">
                <a:hlinkClick r:id="rId44" action="ppaction://hlinkfile"/>
              </a:rPr>
              <a:t> SS</a:t>
            </a:r>
            <a:r>
              <a:rPr lang="fr-BE" sz="1100" baseline="30000" dirty="0" smtClean="0"/>
              <a:t>3</a:t>
            </a:r>
            <a:endParaRPr lang="fr-BE" sz="1100" dirty="0" smtClean="0"/>
          </a:p>
          <a:p>
            <a:r>
              <a:rPr lang="fr-BE" sz="1100" dirty="0" smtClean="0">
                <a:hlinkClick r:id="" action="ppaction://hlinkfile" tooltip="Annals of behavioral medicine : a publication of the Society of Behavioral Medicine."/>
              </a:rPr>
              <a:t>Ann </a:t>
            </a:r>
            <a:r>
              <a:rPr lang="fr-BE" sz="1100" dirty="0" err="1" smtClean="0">
                <a:hlinkClick r:id="" action="ppaction://hlinkfile" tooltip="Annals of behavioral medicine : a publication of the Society of Behavioral Medicine."/>
              </a:rPr>
              <a:t>Behav</a:t>
            </a:r>
            <a:r>
              <a:rPr lang="fr-BE" sz="1100" dirty="0" smtClean="0">
                <a:hlinkClick r:id="" action="ppaction://hlinkfile" tooltip="Annals of behavioral medicine : a publication of the Society of Behavioral Medicine."/>
              </a:rPr>
              <a:t> Med.</a:t>
            </a:r>
            <a:r>
              <a:rPr lang="fr-BE" sz="1100" dirty="0" smtClean="0"/>
              <a:t> 2015 </a:t>
            </a:r>
            <a:r>
              <a:rPr lang="fr-BE" sz="1100" dirty="0" err="1" smtClean="0"/>
              <a:t>Apr</a:t>
            </a:r>
            <a:r>
              <a:rPr lang="fr-BE" sz="1100" dirty="0" smtClean="0"/>
              <a:t>;49(2):165-76. </a:t>
            </a:r>
            <a:r>
              <a:rPr lang="fr-BE" sz="1100" b="1" dirty="0" err="1" smtClean="0"/>
              <a:t>Randomized</a:t>
            </a:r>
            <a:r>
              <a:rPr lang="fr-BE" sz="1100" b="1" dirty="0" smtClean="0"/>
              <a:t> </a:t>
            </a:r>
            <a:r>
              <a:rPr lang="fr-BE" sz="1100" b="1" dirty="0" err="1" smtClean="0"/>
              <a:t>controlled</a:t>
            </a:r>
            <a:r>
              <a:rPr lang="fr-BE" sz="1100" b="1" dirty="0" smtClean="0"/>
              <a:t> trial of </a:t>
            </a:r>
            <a:r>
              <a:rPr lang="fr-BE" sz="1100" b="1" dirty="0" err="1" smtClean="0"/>
              <a:t>Qigong</a:t>
            </a:r>
            <a:r>
              <a:rPr lang="fr-BE" sz="1100" b="1" dirty="0" smtClean="0"/>
              <a:t>/Tai Chi </a:t>
            </a:r>
            <a:r>
              <a:rPr lang="fr-BE" sz="1100" b="1" dirty="0" err="1" smtClean="0"/>
              <a:t>Easy</a:t>
            </a:r>
            <a:r>
              <a:rPr lang="fr-BE" sz="1100" b="1" dirty="0" smtClean="0"/>
              <a:t> on cancer-</a:t>
            </a:r>
            <a:r>
              <a:rPr lang="fr-BE" sz="1100" b="1" dirty="0" err="1" smtClean="0"/>
              <a:t>related</a:t>
            </a:r>
            <a:r>
              <a:rPr lang="fr-BE" sz="1100" b="1" dirty="0" smtClean="0"/>
              <a:t> fatigue in </a:t>
            </a:r>
            <a:r>
              <a:rPr lang="fr-BE" sz="1100" b="1" dirty="0" err="1" smtClean="0"/>
              <a:t>breast</a:t>
            </a:r>
            <a:r>
              <a:rPr lang="fr-BE" sz="1100" b="1" dirty="0" smtClean="0"/>
              <a:t> cancer </a:t>
            </a:r>
            <a:r>
              <a:rPr lang="fr-BE" sz="1100" b="1" dirty="0" err="1" smtClean="0"/>
              <a:t>survivors</a:t>
            </a:r>
            <a:r>
              <a:rPr lang="fr-BE" sz="1100" b="1" dirty="0" smtClean="0"/>
              <a:t>. </a:t>
            </a:r>
            <a:r>
              <a:rPr lang="fr-BE" sz="1100" dirty="0" err="1" smtClean="0">
                <a:hlinkClick r:id="rId45" action="ppaction://hlinkfile"/>
              </a:rPr>
              <a:t>Larkey</a:t>
            </a:r>
            <a:r>
              <a:rPr lang="fr-BE" sz="1100" dirty="0" smtClean="0">
                <a:hlinkClick r:id="rId45" action="ppaction://hlinkfile"/>
              </a:rPr>
              <a:t> LK</a:t>
            </a:r>
            <a:r>
              <a:rPr lang="fr-BE" sz="1100" baseline="30000" dirty="0" smtClean="0"/>
              <a:t>1</a:t>
            </a:r>
            <a:r>
              <a:rPr lang="fr-BE" sz="1100" dirty="0" smtClean="0"/>
              <a:t>, </a:t>
            </a:r>
            <a:r>
              <a:rPr lang="fr-BE" sz="1100" dirty="0" err="1" smtClean="0">
                <a:hlinkClick r:id="rId46" action="ppaction://hlinkfile"/>
              </a:rPr>
              <a:t>Roe</a:t>
            </a:r>
            <a:r>
              <a:rPr lang="fr-BE" sz="1100" dirty="0" smtClean="0">
                <a:hlinkClick r:id="rId46" action="ppaction://hlinkfile"/>
              </a:rPr>
              <a:t> DJ</a:t>
            </a:r>
            <a:r>
              <a:rPr lang="fr-BE" sz="1100" dirty="0" smtClean="0"/>
              <a:t>, </a:t>
            </a:r>
            <a:r>
              <a:rPr lang="fr-BE" sz="1100" dirty="0" err="1" smtClean="0">
                <a:hlinkClick r:id="rId47" action="ppaction://hlinkfile"/>
              </a:rPr>
              <a:t>Weihs</a:t>
            </a:r>
            <a:r>
              <a:rPr lang="fr-BE" sz="1100" dirty="0" smtClean="0">
                <a:hlinkClick r:id="rId47" action="ppaction://hlinkfile"/>
              </a:rPr>
              <a:t> KL</a:t>
            </a:r>
            <a:r>
              <a:rPr lang="fr-BE" sz="1100" dirty="0" smtClean="0"/>
              <a:t>, </a:t>
            </a:r>
            <a:r>
              <a:rPr lang="fr-BE" sz="1100" dirty="0" err="1" smtClean="0">
                <a:hlinkClick r:id="rId48" action="ppaction://hlinkfile"/>
              </a:rPr>
              <a:t>Jahnke</a:t>
            </a:r>
            <a:r>
              <a:rPr lang="fr-BE" sz="1100" dirty="0" smtClean="0">
                <a:hlinkClick r:id="rId48" action="ppaction://hlinkfile"/>
              </a:rPr>
              <a:t> R</a:t>
            </a:r>
            <a:r>
              <a:rPr lang="fr-BE" sz="1100" dirty="0" smtClean="0"/>
              <a:t>, </a:t>
            </a:r>
            <a:r>
              <a:rPr lang="fr-BE" sz="1100" dirty="0" smtClean="0">
                <a:hlinkClick r:id="rId49" action="ppaction://hlinkfile"/>
              </a:rPr>
              <a:t>Lopez AM</a:t>
            </a:r>
            <a:r>
              <a:rPr lang="fr-BE" sz="1100" dirty="0" smtClean="0"/>
              <a:t>, </a:t>
            </a:r>
            <a:r>
              <a:rPr lang="fr-BE" sz="1100" dirty="0" smtClean="0">
                <a:hlinkClick r:id="rId50" action="ppaction://hlinkfile"/>
              </a:rPr>
              <a:t>Rogers CE</a:t>
            </a:r>
            <a:r>
              <a:rPr lang="fr-BE" sz="1100" dirty="0" smtClean="0"/>
              <a:t>, </a:t>
            </a:r>
            <a:r>
              <a:rPr lang="fr-BE" sz="1100" dirty="0" smtClean="0">
                <a:hlinkClick r:id="rId51" action="ppaction://hlinkfile"/>
              </a:rPr>
              <a:t>Oh B</a:t>
            </a:r>
            <a:r>
              <a:rPr lang="fr-BE" sz="1100" dirty="0" smtClean="0"/>
              <a:t>, </a:t>
            </a:r>
            <a:r>
              <a:rPr lang="fr-BE" sz="1100" dirty="0" err="1" smtClean="0">
                <a:hlinkClick r:id="rId52" action="ppaction://hlinkfile"/>
              </a:rPr>
              <a:t>Guillen</a:t>
            </a:r>
            <a:r>
              <a:rPr lang="fr-BE" sz="1100" dirty="0" smtClean="0">
                <a:hlinkClick r:id="rId52" action="ppaction://hlinkfile"/>
              </a:rPr>
              <a:t>-Rodriguez J</a:t>
            </a:r>
            <a:r>
              <a:rPr lang="fr-BE" sz="1100" dirty="0" smtClean="0"/>
              <a:t>.</a:t>
            </a:r>
          </a:p>
          <a:p>
            <a:r>
              <a:rPr lang="fr-BE" sz="1100" dirty="0" err="1" smtClean="0">
                <a:hlinkClick r:id="" action="ppaction://hlinkfile" tooltip="Complementary therapies in medicine."/>
              </a:rPr>
              <a:t>Complement</a:t>
            </a:r>
            <a:r>
              <a:rPr lang="fr-BE" sz="1100" dirty="0" smtClean="0">
                <a:hlinkClick r:id="" action="ppaction://hlinkfile" tooltip="Complementary therapies in medicine."/>
              </a:rPr>
              <a:t> </a:t>
            </a:r>
            <a:r>
              <a:rPr lang="fr-BE" sz="1100" dirty="0" err="1" smtClean="0">
                <a:hlinkClick r:id="" action="ppaction://hlinkfile" tooltip="Complementary therapies in medicine."/>
              </a:rPr>
              <a:t>Ther</a:t>
            </a:r>
            <a:r>
              <a:rPr lang="fr-BE" sz="1100" dirty="0" smtClean="0">
                <a:hlinkClick r:id="" action="ppaction://hlinkfile" tooltip="Complementary therapies in medicine."/>
              </a:rPr>
              <a:t> Med.</a:t>
            </a:r>
            <a:r>
              <a:rPr lang="fr-BE" sz="1100" dirty="0" smtClean="0"/>
              <a:t> 2014 </a:t>
            </a:r>
            <a:r>
              <a:rPr lang="fr-BE" sz="1100" dirty="0" err="1" smtClean="0"/>
              <a:t>Feb</a:t>
            </a:r>
            <a:r>
              <a:rPr lang="fr-BE" sz="1100" dirty="0" smtClean="0"/>
              <a:t>;22(1):173-86. </a:t>
            </a:r>
            <a:r>
              <a:rPr lang="fr-BE" sz="1100" b="1" dirty="0" err="1" smtClean="0"/>
              <a:t>Health</a:t>
            </a:r>
            <a:r>
              <a:rPr lang="fr-BE" sz="1100" b="1" dirty="0" smtClean="0"/>
              <a:t> </a:t>
            </a:r>
            <a:r>
              <a:rPr lang="fr-BE" sz="1100" b="1" dirty="0" err="1" smtClean="0"/>
              <a:t>benefits</a:t>
            </a:r>
            <a:r>
              <a:rPr lang="fr-BE" sz="1100" b="1" dirty="0" smtClean="0"/>
              <a:t> of </a:t>
            </a:r>
            <a:r>
              <a:rPr lang="fr-BE" sz="1100" b="1" dirty="0" err="1" smtClean="0"/>
              <a:t>qigong</a:t>
            </a:r>
            <a:r>
              <a:rPr lang="fr-BE" sz="1100" b="1" dirty="0" smtClean="0"/>
              <a:t> or tai chi for cancer patients: a </a:t>
            </a:r>
            <a:r>
              <a:rPr lang="fr-BE" sz="1100" b="1" dirty="0" err="1" smtClean="0"/>
              <a:t>systematic</a:t>
            </a:r>
            <a:r>
              <a:rPr lang="fr-BE" sz="1100" b="1" dirty="0" smtClean="0"/>
              <a:t> </a:t>
            </a:r>
            <a:r>
              <a:rPr lang="fr-BE" sz="1100" b="1" dirty="0" err="1" smtClean="0"/>
              <a:t>review</a:t>
            </a:r>
            <a:r>
              <a:rPr lang="fr-BE" sz="1100" b="1" dirty="0" smtClean="0"/>
              <a:t> and </a:t>
            </a:r>
            <a:r>
              <a:rPr lang="fr-BE" sz="1100" b="1" dirty="0" err="1" smtClean="0"/>
              <a:t>meta</a:t>
            </a:r>
            <a:r>
              <a:rPr lang="fr-BE" sz="1100" b="1" dirty="0" smtClean="0"/>
              <a:t>-analyses. </a:t>
            </a:r>
            <a:r>
              <a:rPr lang="fr-BE" sz="1100" dirty="0" err="1" smtClean="0">
                <a:hlinkClick r:id="rId53" action="ppaction://hlinkfile"/>
              </a:rPr>
              <a:t>Zeng</a:t>
            </a:r>
            <a:r>
              <a:rPr lang="fr-BE" sz="1100" dirty="0" smtClean="0">
                <a:hlinkClick r:id="rId53" action="ppaction://hlinkfile"/>
              </a:rPr>
              <a:t> Y</a:t>
            </a:r>
            <a:r>
              <a:rPr lang="fr-BE" sz="1100" baseline="30000" dirty="0" smtClean="0"/>
              <a:t>1</a:t>
            </a:r>
            <a:r>
              <a:rPr lang="fr-BE" sz="1100" dirty="0" smtClean="0"/>
              <a:t>, </a:t>
            </a:r>
            <a:r>
              <a:rPr lang="fr-BE" sz="1100" dirty="0" err="1" smtClean="0">
                <a:hlinkClick r:id="rId54" action="ppaction://hlinkfile"/>
              </a:rPr>
              <a:t>Luo</a:t>
            </a:r>
            <a:r>
              <a:rPr lang="fr-BE" sz="1100" dirty="0" smtClean="0">
                <a:hlinkClick r:id="rId54" action="ppaction://hlinkfile"/>
              </a:rPr>
              <a:t> T</a:t>
            </a:r>
            <a:r>
              <a:rPr lang="fr-BE" sz="1100" baseline="30000" dirty="0" smtClean="0"/>
              <a:t>2</a:t>
            </a:r>
            <a:r>
              <a:rPr lang="fr-BE" sz="1100" dirty="0" smtClean="0"/>
              <a:t>, </a:t>
            </a:r>
            <a:r>
              <a:rPr lang="fr-BE" sz="1100" dirty="0" err="1" smtClean="0">
                <a:hlinkClick r:id="rId55" action="ppaction://hlinkfile"/>
              </a:rPr>
              <a:t>Xie</a:t>
            </a:r>
            <a:r>
              <a:rPr lang="fr-BE" sz="1100" dirty="0" smtClean="0">
                <a:hlinkClick r:id="rId55" action="ppaction://hlinkfile"/>
              </a:rPr>
              <a:t> H</a:t>
            </a:r>
            <a:r>
              <a:rPr lang="fr-BE" sz="1100" baseline="30000" dirty="0" smtClean="0"/>
              <a:t>2</a:t>
            </a:r>
            <a:r>
              <a:rPr lang="fr-BE" sz="1100" dirty="0" smtClean="0"/>
              <a:t>, </a:t>
            </a:r>
            <a:r>
              <a:rPr lang="fr-BE" sz="1100" dirty="0" smtClean="0">
                <a:hlinkClick r:id="rId56" action="ppaction://hlinkfile"/>
              </a:rPr>
              <a:t>Huang M</a:t>
            </a:r>
            <a:r>
              <a:rPr lang="fr-BE" sz="1100" baseline="30000" dirty="0" smtClean="0"/>
              <a:t>3</a:t>
            </a:r>
            <a:r>
              <a:rPr lang="fr-BE" sz="1100" dirty="0" smtClean="0"/>
              <a:t>, </a:t>
            </a:r>
            <a:r>
              <a:rPr lang="fr-BE" sz="1100" dirty="0" smtClean="0">
                <a:hlinkClick r:id="rId57" action="ppaction://hlinkfile"/>
              </a:rPr>
              <a:t>Cheng AS</a:t>
            </a:r>
            <a:r>
              <a:rPr lang="fr-BE" sz="1100" baseline="30000" dirty="0" smtClean="0"/>
              <a:t>4</a:t>
            </a:r>
            <a:r>
              <a:rPr lang="fr-BE" sz="1100" dirty="0" smtClean="0"/>
              <a:t>.</a:t>
            </a:r>
            <a:endParaRPr lang="nl-BE" sz="1100" dirty="0" smtClean="0">
              <a:latin typeface="Times New Roman" pitchFamily="18" charset="0"/>
              <a:cs typeface="Times New Roman" pitchFamily="18" charset="0"/>
              <a:hlinkClick r:id="rId2" tooltip="Journal of the American Geriatrics Society."/>
            </a:endParaRPr>
          </a:p>
          <a:p>
            <a:r>
              <a:rPr lang="en-US" sz="1100" dirty="0" smtClean="0">
                <a:hlinkClick r:id="" action="ppaction://hlinkfile" tooltip="Supportive care in cancer : official journal of the Multinational Association of Supportive Care in Cancer."/>
              </a:rPr>
              <a:t> Support Care Cancer.</a:t>
            </a:r>
            <a:r>
              <a:rPr lang="en-US" sz="1100" dirty="0" smtClean="0"/>
              <a:t> 2012 Jun;20(6):1121-33.  </a:t>
            </a:r>
            <a:r>
              <a:rPr lang="en-US" sz="1100" b="1" dirty="0" smtClean="0"/>
              <a:t>A systematic review of the effectiveness of qigong exercise in supportive cancer care. </a:t>
            </a:r>
            <a:r>
              <a:rPr lang="en-US" sz="1100" dirty="0" smtClean="0">
                <a:hlinkClick r:id="rId58" action="ppaction://hlinkfile"/>
              </a:rPr>
              <a:t>Chan CL</a:t>
            </a:r>
            <a:r>
              <a:rPr lang="en-US" sz="1100" baseline="30000" dirty="0" smtClean="0"/>
              <a:t>1</a:t>
            </a:r>
            <a:r>
              <a:rPr lang="en-US" sz="1100" dirty="0" smtClean="0"/>
              <a:t>, </a:t>
            </a:r>
            <a:r>
              <a:rPr lang="en-US" sz="1100" dirty="0" smtClean="0">
                <a:hlinkClick r:id="rId59" action="ppaction://hlinkfile"/>
              </a:rPr>
              <a:t>Wang CW</a:t>
            </a:r>
            <a:r>
              <a:rPr lang="en-US" sz="1100" dirty="0" smtClean="0"/>
              <a:t>, </a:t>
            </a:r>
            <a:r>
              <a:rPr lang="en-US" sz="1100" dirty="0" smtClean="0">
                <a:hlinkClick r:id="rId60" action="ppaction://hlinkfile"/>
              </a:rPr>
              <a:t>Ho RT</a:t>
            </a:r>
            <a:r>
              <a:rPr lang="en-US" sz="1100" dirty="0" smtClean="0"/>
              <a:t>, </a:t>
            </a:r>
            <a:r>
              <a:rPr lang="en-US" sz="1100" dirty="0" smtClean="0">
                <a:hlinkClick r:id="rId61" action="ppaction://hlinkfile"/>
              </a:rPr>
              <a:t>Ng SM</a:t>
            </a:r>
            <a:r>
              <a:rPr lang="en-US" sz="1100" dirty="0" smtClean="0"/>
              <a:t>, </a:t>
            </a:r>
            <a:r>
              <a:rPr lang="en-US" sz="1100" dirty="0" smtClean="0">
                <a:hlinkClick r:id="rId62" action="ppaction://hlinkfile"/>
              </a:rPr>
              <a:t>Chan JS</a:t>
            </a:r>
            <a:r>
              <a:rPr lang="en-US" sz="1100" dirty="0" smtClean="0"/>
              <a:t>, </a:t>
            </a:r>
            <a:r>
              <a:rPr lang="en-US" sz="1100" dirty="0" err="1" smtClean="0">
                <a:hlinkClick r:id="rId63" action="ppaction://hlinkfile"/>
              </a:rPr>
              <a:t>Ziea</a:t>
            </a:r>
            <a:r>
              <a:rPr lang="en-US" sz="1100" dirty="0" smtClean="0">
                <a:hlinkClick r:id="rId63" action="ppaction://hlinkfile"/>
              </a:rPr>
              <a:t> ET</a:t>
            </a:r>
            <a:r>
              <a:rPr lang="en-US" sz="1100" dirty="0" smtClean="0"/>
              <a:t>, </a:t>
            </a:r>
            <a:r>
              <a:rPr lang="en-US" sz="1100" dirty="0" smtClean="0">
                <a:hlinkClick r:id="rId64" action="ppaction://hlinkfile"/>
              </a:rPr>
              <a:t>Wong VC</a:t>
            </a:r>
            <a:r>
              <a:rPr lang="en-US" sz="1100" dirty="0" smtClean="0"/>
              <a:t>.</a:t>
            </a:r>
            <a:endParaRPr lang="fr-BE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dirty="0" err="1" smtClean="0">
                <a:hlinkClick r:id="" action="ppaction://hlinkfile" tooltip="Integrative cancer therapies."/>
              </a:rPr>
              <a:t>Integr</a:t>
            </a:r>
            <a:r>
              <a:rPr lang="en-US" sz="1100" dirty="0" smtClean="0">
                <a:hlinkClick r:id="" action="ppaction://hlinkfile" tooltip="Integrative cancer therapies."/>
              </a:rPr>
              <a:t> Cancer </a:t>
            </a:r>
            <a:r>
              <a:rPr lang="en-US" sz="1100" dirty="0" err="1" smtClean="0">
                <a:hlinkClick r:id="" action="ppaction://hlinkfile" tooltip="Integrative cancer therapies."/>
              </a:rPr>
              <a:t>Ther</a:t>
            </a:r>
            <a:r>
              <a:rPr lang="en-US" sz="1100" dirty="0" smtClean="0">
                <a:hlinkClick r:id="" action="ppaction://hlinkfile" tooltip="Integrative cancer therapies."/>
              </a:rPr>
              <a:t>.</a:t>
            </a:r>
            <a:r>
              <a:rPr lang="en-US" sz="1100" dirty="0" smtClean="0"/>
              <a:t> 2012 Jun;11(2):101-10. </a:t>
            </a:r>
            <a:r>
              <a:rPr lang="en-US" sz="1100" b="1" dirty="0" smtClean="0"/>
              <a:t>A critical review of the effects of medical Qigong on quality of life, immune function, and survival in cancer patients. </a:t>
            </a:r>
            <a:r>
              <a:rPr lang="en-US" sz="1100" dirty="0" smtClean="0">
                <a:hlinkClick r:id="rId65" action="ppaction://hlinkfile"/>
              </a:rPr>
              <a:t>Oh B</a:t>
            </a:r>
            <a:r>
              <a:rPr lang="en-US" sz="1100" baseline="30000" dirty="0" smtClean="0"/>
              <a:t>1</a:t>
            </a:r>
            <a:r>
              <a:rPr lang="en-US" sz="1100" dirty="0" smtClean="0"/>
              <a:t>, </a:t>
            </a:r>
            <a:r>
              <a:rPr lang="en-US" sz="1100" dirty="0" err="1" smtClean="0">
                <a:hlinkClick r:id="rId66" action="ppaction://hlinkfile"/>
              </a:rPr>
              <a:t>Butow</a:t>
            </a:r>
            <a:r>
              <a:rPr lang="en-US" sz="1100" dirty="0" smtClean="0">
                <a:hlinkClick r:id="rId66" action="ppaction://hlinkfile"/>
              </a:rPr>
              <a:t> P</a:t>
            </a:r>
            <a:r>
              <a:rPr lang="en-US" sz="1100" dirty="0" smtClean="0"/>
              <a:t>, </a:t>
            </a:r>
            <a:r>
              <a:rPr lang="en-US" sz="1100" dirty="0" err="1" smtClean="0">
                <a:hlinkClick r:id="rId67" action="ppaction://hlinkfile"/>
              </a:rPr>
              <a:t>Mullan</a:t>
            </a:r>
            <a:r>
              <a:rPr lang="en-US" sz="1100" dirty="0" smtClean="0">
                <a:hlinkClick r:id="rId67" action="ppaction://hlinkfile"/>
              </a:rPr>
              <a:t> B</a:t>
            </a:r>
            <a:r>
              <a:rPr lang="en-US" sz="1100" dirty="0" smtClean="0"/>
              <a:t>, </a:t>
            </a:r>
            <a:r>
              <a:rPr lang="en-US" sz="1100" dirty="0" smtClean="0">
                <a:hlinkClick r:id="rId68" action="ppaction://hlinkfile"/>
              </a:rPr>
              <a:t>Hale A</a:t>
            </a:r>
            <a:r>
              <a:rPr lang="en-US" sz="1100" dirty="0" smtClean="0"/>
              <a:t>, </a:t>
            </a:r>
            <a:r>
              <a:rPr lang="en-US" sz="1100" dirty="0" smtClean="0">
                <a:hlinkClick r:id="rId69" action="ppaction://hlinkfile"/>
              </a:rPr>
              <a:t>Lee MS</a:t>
            </a:r>
            <a:r>
              <a:rPr lang="en-US" sz="1100" dirty="0" smtClean="0"/>
              <a:t>, </a:t>
            </a:r>
            <a:r>
              <a:rPr lang="en-US" sz="1100" dirty="0" err="1" smtClean="0">
                <a:hlinkClick r:id="rId70" action="ppaction://hlinkfile"/>
              </a:rPr>
              <a:t>Guo</a:t>
            </a:r>
            <a:r>
              <a:rPr lang="en-US" sz="1100" dirty="0" smtClean="0">
                <a:hlinkClick r:id="rId70" action="ppaction://hlinkfile"/>
              </a:rPr>
              <a:t> X</a:t>
            </a:r>
            <a:r>
              <a:rPr lang="en-US" sz="1100" dirty="0" smtClean="0"/>
              <a:t>, </a:t>
            </a:r>
            <a:r>
              <a:rPr lang="en-US" sz="1100" dirty="0" smtClean="0">
                <a:hlinkClick r:id="rId71" action="ppaction://hlinkfile"/>
              </a:rPr>
              <a:t>Clarke S</a:t>
            </a:r>
            <a:r>
              <a:rPr lang="en-US" sz="1100" dirty="0" smtClean="0"/>
              <a:t>.</a:t>
            </a:r>
          </a:p>
          <a:p>
            <a:r>
              <a:rPr lang="en-US" sz="1100" dirty="0" smtClean="0">
                <a:hlinkClick r:id="" action="ppaction://hlinkfile" tooltip="Journal of bodywork and movement therapies."/>
              </a:rPr>
              <a:t>J </a:t>
            </a:r>
            <a:r>
              <a:rPr lang="en-US" sz="1100" dirty="0" err="1" smtClean="0">
                <a:hlinkClick r:id="" action="ppaction://hlinkfile" tooltip="Journal of bodywork and movement therapies."/>
              </a:rPr>
              <a:t>Bodyw</a:t>
            </a:r>
            <a:r>
              <a:rPr lang="en-US" sz="1100" dirty="0" smtClean="0">
                <a:hlinkClick r:id="" action="ppaction://hlinkfile" tooltip="Journal of bodywork and movement therapies."/>
              </a:rPr>
              <a:t> </a:t>
            </a:r>
            <a:r>
              <a:rPr lang="en-US" sz="1100" dirty="0" err="1" smtClean="0">
                <a:hlinkClick r:id="" action="ppaction://hlinkfile" tooltip="Journal of bodywork and movement therapies."/>
              </a:rPr>
              <a:t>Mov</a:t>
            </a:r>
            <a:r>
              <a:rPr lang="en-US" sz="1100" dirty="0" smtClean="0">
                <a:hlinkClick r:id="" action="ppaction://hlinkfile" tooltip="Journal of bodywork and movement therapies."/>
              </a:rPr>
              <a:t> </a:t>
            </a:r>
            <a:r>
              <a:rPr lang="en-US" sz="1100" dirty="0" err="1" smtClean="0">
                <a:hlinkClick r:id="" action="ppaction://hlinkfile" tooltip="Journal of bodywork and movement therapies."/>
              </a:rPr>
              <a:t>Ther</a:t>
            </a:r>
            <a:r>
              <a:rPr lang="en-US" sz="1100" dirty="0" smtClean="0">
                <a:hlinkClick r:id="" action="ppaction://hlinkfile" tooltip="Journal of bodywork and movement therapies."/>
              </a:rPr>
              <a:t>.</a:t>
            </a:r>
            <a:r>
              <a:rPr lang="en-US" sz="1100" dirty="0" smtClean="0"/>
              <a:t> 2015 Jan;19(1):138-49. </a:t>
            </a:r>
            <a:r>
              <a:rPr lang="en-US" sz="1100" b="1" dirty="0" smtClean="0"/>
              <a:t>Effects of </a:t>
            </a:r>
            <a:r>
              <a:rPr lang="en-US" sz="1100" b="1" dirty="0" err="1" smtClean="0"/>
              <a:t>Baduanjin</a:t>
            </a:r>
            <a:r>
              <a:rPr lang="en-US" sz="1100" b="1" dirty="0" smtClean="0"/>
              <a:t> on mental health: a comprehensive review.  </a:t>
            </a:r>
            <a:r>
              <a:rPr lang="en-US" sz="1100" dirty="0" smtClean="0">
                <a:hlinkClick r:id="rId72" action="ppaction://hlinkfile"/>
              </a:rPr>
              <a:t>Cheng FK</a:t>
            </a:r>
            <a:r>
              <a:rPr lang="en-US" sz="1100" baseline="30000" dirty="0" smtClean="0"/>
              <a:t>1</a:t>
            </a:r>
            <a:r>
              <a:rPr lang="en-US" sz="1100" dirty="0" smtClean="0"/>
              <a:t>.</a:t>
            </a:r>
          </a:p>
          <a:p>
            <a:r>
              <a:rPr lang="en-US" sz="1100" dirty="0" err="1" smtClean="0">
                <a:hlinkClick r:id="" action="ppaction://hlinkfile" tooltip="Evidence-based complementary and alternative medicine : eCAM."/>
              </a:rPr>
              <a:t>Evid</a:t>
            </a:r>
            <a:r>
              <a:rPr lang="en-US" sz="1100" dirty="0" smtClean="0">
                <a:hlinkClick r:id="" action="ppaction://hlinkfile" tooltip="Evidence-based complementary and alternative medicine : eCAM."/>
              </a:rPr>
              <a:t> Based Complement </a:t>
            </a:r>
            <a:r>
              <a:rPr lang="en-US" sz="1100" dirty="0" err="1" smtClean="0">
                <a:hlinkClick r:id="" action="ppaction://hlinkfile" tooltip="Evidence-based complementary and alternative medicine : eCAM."/>
              </a:rPr>
              <a:t>Alternat</a:t>
            </a:r>
            <a:r>
              <a:rPr lang="en-US" sz="1100" dirty="0" smtClean="0">
                <a:hlinkClick r:id="" action="ppaction://hlinkfile" tooltip="Evidence-based complementary and alternative medicine : eCAM."/>
              </a:rPr>
              <a:t> Med.</a:t>
            </a:r>
            <a:r>
              <a:rPr lang="en-US" sz="1100" dirty="0" smtClean="0"/>
              <a:t> 2014;</a:t>
            </a:r>
            <a:r>
              <a:rPr lang="en-US" sz="1100" b="1" dirty="0" smtClean="0"/>
              <a:t>The effect of </a:t>
            </a:r>
            <a:r>
              <a:rPr lang="en-US" sz="1100" b="1" dirty="0" err="1" smtClean="0"/>
              <a:t>baduanjin</a:t>
            </a:r>
            <a:r>
              <a:rPr lang="en-US" sz="1100" b="1" dirty="0" smtClean="0"/>
              <a:t> on promoting the physical fitness and health of </a:t>
            </a:r>
            <a:r>
              <a:rPr lang="en-US" sz="1100" b="1" dirty="0" err="1" smtClean="0"/>
              <a:t>adults.</a:t>
            </a:r>
            <a:r>
              <a:rPr lang="en-US" sz="1100" dirty="0" err="1" smtClean="0">
                <a:hlinkClick r:id="rId73" action="ppaction://hlinkfile"/>
              </a:rPr>
              <a:t>Li</a:t>
            </a:r>
            <a:r>
              <a:rPr lang="en-US" sz="1100" dirty="0" smtClean="0">
                <a:hlinkClick r:id="rId73" action="ppaction://hlinkfile"/>
              </a:rPr>
              <a:t> R</a:t>
            </a:r>
            <a:r>
              <a:rPr lang="en-US" sz="1100" baseline="30000" dirty="0" smtClean="0"/>
              <a:t>1</a:t>
            </a:r>
            <a:r>
              <a:rPr lang="en-US" sz="1100" dirty="0" smtClean="0"/>
              <a:t>, </a:t>
            </a:r>
            <a:r>
              <a:rPr lang="en-US" sz="1100" dirty="0" smtClean="0">
                <a:hlinkClick r:id="rId74" action="ppaction://hlinkfile"/>
              </a:rPr>
              <a:t>Jin L</a:t>
            </a:r>
            <a:r>
              <a:rPr lang="en-US" sz="1100" baseline="30000" dirty="0" smtClean="0"/>
              <a:t>2</a:t>
            </a:r>
            <a:r>
              <a:rPr lang="en-US" sz="1100" dirty="0" smtClean="0"/>
              <a:t>, </a:t>
            </a:r>
            <a:r>
              <a:rPr lang="en-US" sz="1100" dirty="0" smtClean="0">
                <a:hlinkClick r:id="rId75" action="ppaction://hlinkfile"/>
              </a:rPr>
              <a:t>Hong P</a:t>
            </a:r>
            <a:r>
              <a:rPr lang="en-US" sz="1100" baseline="30000" dirty="0" smtClean="0"/>
              <a:t>1</a:t>
            </a:r>
            <a:r>
              <a:rPr lang="en-US" sz="1100" dirty="0" smtClean="0"/>
              <a:t>, </a:t>
            </a:r>
            <a:r>
              <a:rPr lang="en-US" sz="1100" dirty="0" smtClean="0">
                <a:hlinkClick r:id="rId76" action="ppaction://hlinkfile"/>
              </a:rPr>
              <a:t>He ZH</a:t>
            </a:r>
            <a:r>
              <a:rPr lang="en-US" sz="1100" baseline="30000" dirty="0" smtClean="0"/>
              <a:t>1</a:t>
            </a:r>
            <a:r>
              <a:rPr lang="en-US" sz="1100" dirty="0" smtClean="0"/>
              <a:t>, </a:t>
            </a:r>
            <a:r>
              <a:rPr lang="en-US" sz="1100" dirty="0" smtClean="0">
                <a:hlinkClick r:id="rId77" action="ppaction://hlinkfile"/>
              </a:rPr>
              <a:t>Huang CY</a:t>
            </a:r>
            <a:r>
              <a:rPr lang="en-US" sz="1100" baseline="30000" dirty="0" smtClean="0"/>
              <a:t>1</a:t>
            </a:r>
            <a:r>
              <a:rPr lang="en-US" sz="1100" dirty="0" smtClean="0"/>
              <a:t>, </a:t>
            </a:r>
            <a:r>
              <a:rPr lang="en-US" sz="1100" dirty="0" smtClean="0">
                <a:hlinkClick r:id="rId78" action="ppaction://hlinkfile"/>
              </a:rPr>
              <a:t>Zhao JX</a:t>
            </a:r>
            <a:r>
              <a:rPr lang="en-US" sz="1100" baseline="30000" dirty="0" smtClean="0"/>
              <a:t>1</a:t>
            </a:r>
            <a:r>
              <a:rPr lang="en-US" sz="1100" dirty="0" smtClean="0"/>
              <a:t>, </a:t>
            </a:r>
            <a:r>
              <a:rPr lang="en-US" sz="1100" dirty="0" smtClean="0">
                <a:hlinkClick r:id="rId79" action="ppaction://hlinkfile"/>
              </a:rPr>
              <a:t>Wang M</a:t>
            </a:r>
            <a:r>
              <a:rPr lang="en-US" sz="1100" baseline="30000" dirty="0" smtClean="0"/>
              <a:t>1</a:t>
            </a:r>
            <a:r>
              <a:rPr lang="en-US" sz="1100" dirty="0" smtClean="0"/>
              <a:t>, </a:t>
            </a:r>
            <a:r>
              <a:rPr lang="en-US" sz="1100" dirty="0" err="1" smtClean="0">
                <a:hlinkClick r:id="rId80" action="ppaction://hlinkfile"/>
              </a:rPr>
              <a:t>Tian</a:t>
            </a:r>
            <a:r>
              <a:rPr lang="en-US" sz="1100" dirty="0" smtClean="0">
                <a:hlinkClick r:id="rId80" action="ppaction://hlinkfile"/>
              </a:rPr>
              <a:t> Y</a:t>
            </a:r>
            <a:endParaRPr lang="en-US" sz="1100" dirty="0" smtClean="0"/>
          </a:p>
          <a:p>
            <a:endParaRPr lang="en-US" sz="1100" dirty="0" smtClean="0"/>
          </a:p>
          <a:p>
            <a:endParaRPr lang="fr-BE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73014"/>
          </a:xfrm>
        </p:spPr>
        <p:txBody>
          <a:bodyPr/>
          <a:lstStyle/>
          <a:p>
            <a:pPr algn="l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The most important archaeological discovery regarding </a:t>
            </a: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Qigong,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 silk painting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found in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1973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in Ma Wang Dui, </a:t>
            </a:r>
            <a:br>
              <a:rPr lang="en-GB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province of Hunan</a:t>
            </a:r>
            <a:r>
              <a:rPr lang="fr-BE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BE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fr-B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/>
          <a:lstStyle/>
          <a:p>
            <a:pPr algn="just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It includes forty-four body postures </a:t>
            </a:r>
          </a:p>
          <a:p>
            <a:pPr algn="just"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    illustrating </a:t>
            </a:r>
            <a:r>
              <a:rPr lang="en-GB" sz="2000" b="1" i="1" dirty="0" err="1" smtClean="0">
                <a:latin typeface="Times New Roman" pitchFamily="18" charset="0"/>
                <a:cs typeface="Times New Roman" pitchFamily="18" charset="0"/>
              </a:rPr>
              <a:t>Daoyin</a:t>
            </a:r>
            <a:endParaRPr lang="en-GB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GB" sz="1600" b="1" i="1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(precursor of </a:t>
            </a:r>
            <a:r>
              <a:rPr lang="en-GB" sz="1600" b="1" i="1" dirty="0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GB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combining</a:t>
            </a:r>
          </a:p>
          <a:p>
            <a:pPr algn="just">
              <a:buNone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	  stretching exercises and self massages)</a:t>
            </a:r>
          </a:p>
          <a:p>
            <a:pPr algn="just">
              <a:buNone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going with inscriptions outlining:</a:t>
            </a:r>
          </a:p>
          <a:p>
            <a:pPr lvl="1" algn="just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Either the therapeutic significance of the movement :</a:t>
            </a:r>
          </a:p>
          <a:p>
            <a:pPr lvl="2" algn="just"/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ainly musculoskeletal and  digestive disorders </a:t>
            </a:r>
          </a:p>
          <a:p>
            <a:pPr lvl="2" algn="just"/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ut also genital diseases, deafness, knee pain, …</a:t>
            </a:r>
          </a:p>
          <a:p>
            <a:pPr lvl="1" algn="just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Or similarities with the posture of an animal: </a:t>
            </a:r>
          </a:p>
          <a:p>
            <a:pPr lvl="2" algn="just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wolf, bear, monkey, crane, dragon, falcon, which are all animals of the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Taoïst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mythology that followers of longevity tried to mimic.</a:t>
            </a:r>
          </a:p>
          <a:p>
            <a:pPr algn="just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These illustrations seem to point out that </a:t>
            </a:r>
            <a:r>
              <a:rPr lang="en-GB" sz="2000" b="1" i="1" dirty="0" smtClean="0">
                <a:latin typeface="Times New Roman" pitchFamily="18" charset="0"/>
                <a:cs typeface="Times New Roman" pitchFamily="18" charset="0"/>
              </a:rPr>
              <a:t>Qigong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exercises were widely used to treat diseases in ancient China</a:t>
            </a:r>
          </a:p>
          <a:p>
            <a:pPr marL="0" indent="0">
              <a:buNone/>
            </a:pPr>
            <a:endParaRPr lang="fr-BE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guillam\Desktop\qig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556793"/>
            <a:ext cx="2664296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624736" cy="1066130"/>
          </a:xfrm>
        </p:spPr>
        <p:txBody>
          <a:bodyPr/>
          <a:lstStyle/>
          <a:p>
            <a:pPr eaLnBrk="1" hangingPunct="1"/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Mind-body therapy in traditional</a:t>
            </a:r>
            <a:b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 Chinese medicine</a:t>
            </a:r>
          </a:p>
        </p:txBody>
      </p:sp>
      <p:sp>
        <p:nvSpPr>
          <p:cNvPr id="20484" name="Rectangle 4"/>
          <p:cNvSpPr>
            <a:spLocks noGrp="1"/>
          </p:cNvSpPr>
          <p:nvPr>
            <p:ph idx="1"/>
          </p:nvPr>
        </p:nvSpPr>
        <p:spPr>
          <a:xfrm>
            <a:off x="457200" y="1484784"/>
            <a:ext cx="8507288" cy="5184576"/>
          </a:xfrm>
        </p:spPr>
        <p:txBody>
          <a:bodyPr>
            <a:noAutofit/>
          </a:bodyPr>
          <a:lstStyle/>
          <a:p>
            <a:pPr algn="just" eaLnBrk="1" hangingPunct="1"/>
            <a:r>
              <a:rPr lang="en-GB" sz="2000" dirty="0" smtClean="0">
                <a:latin typeface="Times New Roman" pitchFamily="18" charset="0"/>
              </a:rPr>
              <a:t>At the outset of the 21 </a:t>
            </a:r>
            <a:r>
              <a:rPr lang="en-GB" sz="2000" dirty="0" err="1" smtClean="0">
                <a:latin typeface="Times New Roman" pitchFamily="18" charset="0"/>
              </a:rPr>
              <a:t>st</a:t>
            </a:r>
            <a:r>
              <a:rPr lang="en-GB" sz="2000" dirty="0" smtClean="0">
                <a:latin typeface="Times New Roman" pitchFamily="18" charset="0"/>
              </a:rPr>
              <a:t> century, it remains </a:t>
            </a:r>
            <a:r>
              <a:rPr lang="en-GB" sz="2000" b="1" dirty="0" smtClean="0">
                <a:latin typeface="Times New Roman" pitchFamily="18" charset="0"/>
              </a:rPr>
              <a:t>one of the pillars of traditional Chinese medicine </a:t>
            </a:r>
            <a:r>
              <a:rPr lang="en-GB" sz="2000" dirty="0" smtClean="0">
                <a:latin typeface="Times New Roman" pitchFamily="18" charset="0"/>
              </a:rPr>
              <a:t>together with herbal medicine, dietetics, acupuncture-</a:t>
            </a:r>
            <a:r>
              <a:rPr lang="en-GB" sz="2000" dirty="0" err="1" smtClean="0">
                <a:latin typeface="Times New Roman" pitchFamily="18" charset="0"/>
              </a:rPr>
              <a:t>moxibustion</a:t>
            </a:r>
            <a:r>
              <a:rPr lang="en-GB" sz="2000" dirty="0" smtClean="0">
                <a:latin typeface="Times New Roman" pitchFamily="18" charset="0"/>
              </a:rPr>
              <a:t>, massage-</a:t>
            </a:r>
            <a:r>
              <a:rPr lang="en-GB" sz="2000" dirty="0" err="1" smtClean="0">
                <a:latin typeface="Times New Roman" pitchFamily="18" charset="0"/>
              </a:rPr>
              <a:t>Tui</a:t>
            </a:r>
            <a:r>
              <a:rPr lang="en-GB" sz="2000" dirty="0" smtClean="0">
                <a:latin typeface="Times New Roman" pitchFamily="18" charset="0"/>
              </a:rPr>
              <a:t> Na</a:t>
            </a:r>
            <a:endParaRPr lang="en-GB" sz="2000" b="1" dirty="0" smtClean="0">
              <a:latin typeface="Times New Roman" pitchFamily="18" charset="0"/>
            </a:endParaRPr>
          </a:p>
          <a:p>
            <a:pPr marL="0" indent="0" eaLnBrk="1" hangingPunct="1">
              <a:buNone/>
            </a:pPr>
            <a:endParaRPr lang="en-GB" sz="1800" dirty="0" smtClean="0">
              <a:latin typeface="Times New Roman" pitchFamily="18" charset="0"/>
            </a:endParaRPr>
          </a:p>
          <a:p>
            <a:pPr eaLnBrk="1" hangingPunct="1"/>
            <a:r>
              <a:rPr lang="en-GB" sz="2000" dirty="0" smtClean="0">
                <a:latin typeface="Times New Roman" pitchFamily="18" charset="0"/>
              </a:rPr>
              <a:t>It combines :</a:t>
            </a:r>
          </a:p>
          <a:p>
            <a:pPr lvl="1" eaLnBrk="1" hangingPunct="1"/>
            <a:r>
              <a:rPr lang="en-GB" sz="1800" b="1" dirty="0" smtClean="0">
                <a:latin typeface="Times New Roman" pitchFamily="18" charset="0"/>
              </a:rPr>
              <a:t>Body postures </a:t>
            </a:r>
            <a:r>
              <a:rPr lang="en-GB" sz="1800" dirty="0" smtClean="0">
                <a:latin typeface="Times New Roman" pitchFamily="18" charset="0"/>
              </a:rPr>
              <a:t>such as standing or sitting</a:t>
            </a:r>
          </a:p>
          <a:p>
            <a:pPr lvl="1" eaLnBrk="1" hangingPunct="1"/>
            <a:r>
              <a:rPr lang="en-GB" sz="1800" dirty="0" smtClean="0">
                <a:latin typeface="Times New Roman" pitchFamily="18" charset="0"/>
              </a:rPr>
              <a:t>A range of specific </a:t>
            </a:r>
            <a:r>
              <a:rPr lang="en-GB" sz="1800" b="1" dirty="0" smtClean="0">
                <a:latin typeface="Times New Roman" pitchFamily="18" charset="0"/>
              </a:rPr>
              <a:t>repetitive movements easy to learn</a:t>
            </a:r>
          </a:p>
          <a:p>
            <a:pPr lvl="1" eaLnBrk="1" hangingPunct="1"/>
            <a:r>
              <a:rPr lang="en-GB" sz="1800" b="1" dirty="0" smtClean="0">
                <a:latin typeface="Times New Roman" pitchFamily="18" charset="0"/>
              </a:rPr>
              <a:t>Breathing exercises </a:t>
            </a:r>
            <a:r>
              <a:rPr lang="en-GB" sz="1800" dirty="0" smtClean="0">
                <a:latin typeface="Times New Roman" pitchFamily="18" charset="0"/>
              </a:rPr>
              <a:t>to accompany the postures or movements</a:t>
            </a:r>
          </a:p>
          <a:p>
            <a:pPr lvl="1" eaLnBrk="1" hangingPunct="1"/>
            <a:r>
              <a:rPr lang="en-GB" sz="1800" b="1" dirty="0" smtClean="0">
                <a:latin typeface="Times New Roman" pitchFamily="18" charset="0"/>
              </a:rPr>
              <a:t>Meditation  </a:t>
            </a:r>
            <a:r>
              <a:rPr lang="en-GB" sz="1800" dirty="0" smtClean="0">
                <a:latin typeface="Times New Roman" pitchFamily="18" charset="0"/>
              </a:rPr>
              <a:t>to achieve a focused state of relaxed awareness</a:t>
            </a:r>
          </a:p>
          <a:p>
            <a:pPr lvl="1" eaLnBrk="1" hangingPunct="1"/>
            <a:endParaRPr lang="en-GB" sz="1600" dirty="0" smtClean="0">
              <a:latin typeface="Times New Roman" pitchFamily="18" charset="0"/>
            </a:endParaRPr>
          </a:p>
          <a:p>
            <a:r>
              <a:rPr lang="en-GB" sz="2000" b="1" i="1" dirty="0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exercise aims at:</a:t>
            </a:r>
          </a:p>
          <a:p>
            <a:pPr lvl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Harmonising the flow of vital energy</a:t>
            </a:r>
          </a:p>
          <a:p>
            <a:pPr lvl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Regulating the functional activities of the body </a:t>
            </a:r>
            <a:endParaRPr lang="en-GB" sz="1800" dirty="0" smtClean="0">
              <a:latin typeface="Times New Roman" pitchFamily="18" charset="0"/>
            </a:endParaRPr>
          </a:p>
          <a:p>
            <a:pPr lvl="1" eaLnBrk="1" hangingPunct="1"/>
            <a:r>
              <a:rPr lang="en-GB" sz="1800" dirty="0" smtClean="0">
                <a:latin typeface="Times New Roman" pitchFamily="18" charset="0"/>
              </a:rPr>
              <a:t>Help achieving : Well-being, health  and longevity</a:t>
            </a:r>
          </a:p>
          <a:p>
            <a:pPr lvl="1" eaLnBrk="1" hangingPunct="1"/>
            <a:r>
              <a:rPr lang="en-GB" sz="1800" dirty="0">
                <a:latin typeface="Times New Roman" pitchFamily="18" charset="0"/>
              </a:rPr>
              <a:t>P</a:t>
            </a:r>
            <a:r>
              <a:rPr lang="en-GB" sz="1800" dirty="0" smtClean="0">
                <a:latin typeface="Times New Roman" pitchFamily="18" charset="0"/>
              </a:rPr>
              <a:t>revent or slow down the progress of disease</a:t>
            </a:r>
          </a:p>
        </p:txBody>
      </p:sp>
      <p:pic>
        <p:nvPicPr>
          <p:cNvPr id="2050" name="Picture 2" descr="C:\Users\Marie Paule\Desktop\Fig_2_3_tran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30425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/>
          </p:nvPr>
        </p:nvSpPr>
        <p:spPr>
          <a:xfrm>
            <a:off x="457200" y="476672"/>
            <a:ext cx="8229600" cy="5832053"/>
          </a:xfrm>
        </p:spPr>
        <p:txBody>
          <a:bodyPr/>
          <a:lstStyle/>
          <a:p>
            <a:pPr marL="457200" lvl="1" indent="0"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i="1" dirty="0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is practiced  in a variety </a:t>
            </a:r>
          </a:p>
          <a:p>
            <a:pPr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    of modern or traditional forms</a:t>
            </a:r>
          </a:p>
          <a:p>
            <a:pPr lvl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There are thousands forms of </a:t>
            </a:r>
            <a:r>
              <a:rPr lang="en-GB" sz="2000" b="1" i="1" dirty="0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practice</a:t>
            </a:r>
          </a:p>
          <a:p>
            <a:pPr lvl="2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They have been developed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by many specific teachers and schools in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different regions of China over time</a:t>
            </a:r>
          </a:p>
          <a:p>
            <a:pPr lvl="2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They have been  subject to updating by various  Chinese University Institutes </a:t>
            </a:r>
          </a:p>
          <a:p>
            <a:pPr lvl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Despite a wide range of styles, it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remains oriented 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towards health care and applies the same principles</a:t>
            </a:r>
          </a:p>
          <a:p>
            <a:pPr lvl="1">
              <a:buNone/>
            </a:pP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i="1" dirty="0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can be practiced :</a:t>
            </a:r>
          </a:p>
          <a:p>
            <a:pPr lvl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Anywhere, any time and do not require any special equipment</a:t>
            </a:r>
          </a:p>
          <a:p>
            <a:pPr lvl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Alone or with a group: take part to the reintegration of isolated individuals</a:t>
            </a:r>
          </a:p>
          <a:p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Marie Paule\Desktop\Fig_2_3_tran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8680"/>
            <a:ext cx="201622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/>
          </p:nvPr>
        </p:nvSpPr>
        <p:spPr>
          <a:xfrm>
            <a:off x="395536" y="548680"/>
            <a:ext cx="8507288" cy="5832053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900" dirty="0" smtClean="0">
                <a:latin typeface="Times New Roman" pitchFamily="18" charset="0"/>
                <a:cs typeface="Times New Roman" pitchFamily="18" charset="0"/>
              </a:rPr>
              <a:t>In Occident, </a:t>
            </a:r>
            <a:r>
              <a:rPr lang="en-GB" sz="2900" b="1" i="1" dirty="0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en-GB" sz="2900" dirty="0" smtClean="0">
                <a:latin typeface="Times New Roman" pitchFamily="18" charset="0"/>
                <a:cs typeface="Times New Roman" pitchFamily="18" charset="0"/>
              </a:rPr>
              <a:t> is considered as a form of</a:t>
            </a:r>
          </a:p>
          <a:p>
            <a:pPr eaLnBrk="1" hangingPunct="1">
              <a:buNone/>
            </a:pPr>
            <a:r>
              <a:rPr lang="en-GB" sz="2900" dirty="0" smtClean="0">
                <a:latin typeface="Times New Roman" pitchFamily="18" charset="0"/>
                <a:cs typeface="Times New Roman" pitchFamily="18" charset="0"/>
              </a:rPr>
              <a:t>     mind-body therapy among others types</a:t>
            </a:r>
            <a:r>
              <a:rPr lang="en-GB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GB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None/>
            </a:pPr>
            <a:r>
              <a:rPr lang="en-GB" sz="29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900" b="1" dirty="0" smtClean="0">
                <a:latin typeface="Times New Roman" pitchFamily="18" charset="0"/>
                <a:cs typeface="Times New Roman" pitchFamily="18" charset="0"/>
              </a:rPr>
              <a:t>complementary and alternative therapies</a:t>
            </a:r>
            <a:r>
              <a:rPr lang="en-GB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 smtClean="0">
                <a:latin typeface="Times New Roman" pitchFamily="18" charset="0"/>
                <a:cs typeface="Times New Roman" pitchFamily="18" charset="0"/>
              </a:rPr>
              <a:t>(CAM)</a:t>
            </a:r>
          </a:p>
          <a:p>
            <a:pPr eaLnBrk="1" hangingPunct="1">
              <a:buNone/>
            </a:pPr>
            <a:endParaRPr lang="fr-BE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700" dirty="0" smtClean="0">
                <a:latin typeface="Times New Roman" pitchFamily="18" charset="0"/>
                <a:cs typeface="Times New Roman" pitchFamily="18" charset="0"/>
              </a:rPr>
              <a:t>In Europe</a:t>
            </a:r>
          </a:p>
          <a:p>
            <a:pPr lvl="1" eaLnBrk="1" hangingPunct="1"/>
            <a:r>
              <a:rPr lang="en-GB" sz="2700" dirty="0" smtClean="0">
                <a:latin typeface="Times New Roman" pitchFamily="18" charset="0"/>
                <a:cs typeface="Times New Roman" pitchFamily="18" charset="0"/>
              </a:rPr>
              <a:t>In France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 eaLnBrk="1" hangingPunct="1"/>
            <a:r>
              <a:rPr lang="en-GB" sz="2600" b="1" i="1" dirty="0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is include in the practice of some University Hospitals such as </a:t>
            </a:r>
            <a:r>
              <a:rPr lang="fr-BE" sz="2600" i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fr-BE" sz="2600" b="1" i="1" dirty="0" smtClean="0">
                <a:latin typeface="Times New Roman" pitchFamily="18" charset="0"/>
                <a:cs typeface="Times New Roman" pitchFamily="18" charset="0"/>
              </a:rPr>
              <a:t>Pitié-Salpêtrière </a:t>
            </a:r>
            <a:r>
              <a:rPr lang="en-GB" sz="2600" b="1" i="1" dirty="0" smtClean="0">
                <a:latin typeface="Times New Roman" pitchFamily="18" charset="0"/>
                <a:cs typeface="Times New Roman" pitchFamily="18" charset="0"/>
              </a:rPr>
              <a:t>Hospital</a:t>
            </a:r>
            <a:r>
              <a:rPr lang="fr-BE" sz="2600" i="1" dirty="0" smtClean="0">
                <a:latin typeface="Times New Roman" pitchFamily="18" charset="0"/>
                <a:cs typeface="Times New Roman" pitchFamily="18" charset="0"/>
              </a:rPr>
              <a:t> &gt;2011</a:t>
            </a:r>
          </a:p>
          <a:p>
            <a:pPr lvl="1" eaLnBrk="1" hangingPunct="1"/>
            <a:r>
              <a:rPr lang="fr-BE" sz="2700" dirty="0" smtClean="0">
                <a:latin typeface="Times New Roman" pitchFamily="18" charset="0"/>
                <a:cs typeface="Times New Roman" pitchFamily="18" charset="0"/>
              </a:rPr>
              <a:t>In Germany</a:t>
            </a:r>
          </a:p>
          <a:p>
            <a:pPr lvl="2" eaLnBrk="1" hangingPunct="1"/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Pr Willy Neumann of the Neubrandenburg University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created a 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Health Qigong Master’s degree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/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Qigong 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3" eaLnBrk="1" hangingPunct="1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Is recognized as a health sport</a:t>
            </a:r>
          </a:p>
          <a:p>
            <a:pPr lvl="3" eaLnBrk="1" hangingPunct="1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Is reimbursed by the social security as preventive medicine</a:t>
            </a:r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GB" sz="2700" dirty="0" smtClean="0">
                <a:latin typeface="Times New Roman" pitchFamily="18" charset="0"/>
                <a:cs typeface="Times New Roman" pitchFamily="18" charset="0"/>
              </a:rPr>
              <a:t>In Belgium</a:t>
            </a:r>
          </a:p>
          <a:p>
            <a:pPr lvl="2" eaLnBrk="1" hangingPunct="1"/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Most of the  medical practitioners have a very limited knowledge of </a:t>
            </a:r>
            <a:r>
              <a:rPr lang="en-GB" sz="2600" b="1" i="1" dirty="0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, as it is not included in the course of their studies</a:t>
            </a:r>
            <a:endParaRPr lang="fr-BE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/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The incorporation of such a therapy in their conventional medical practice is not widespread despite the growing evidence of its efficiency in the field of health </a:t>
            </a:r>
          </a:p>
          <a:p>
            <a:pPr eaLnBrk="1" hangingPunct="1">
              <a:buFont typeface="Arial" charset="0"/>
              <a:buNone/>
            </a:pPr>
            <a:endParaRPr lang="fr-BE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guillam\Desktop\eur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068" y="548680"/>
            <a:ext cx="1872208" cy="136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3"/>
          <p:cNvSpPr>
            <a:spLocks noGrp="1"/>
          </p:cNvSpPr>
          <p:nvPr>
            <p:ph/>
          </p:nvPr>
        </p:nvSpPr>
        <p:spPr>
          <a:xfrm>
            <a:off x="323528" y="274638"/>
            <a:ext cx="8568952" cy="6322714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Clinical research application of the use of Qigong </a:t>
            </a:r>
            <a:endParaRPr lang="en-GB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fr-BE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A vast number of studies on </a:t>
            </a:r>
            <a:r>
              <a:rPr lang="en-GB" sz="2000" b="1" i="1" dirty="0" smtClean="0">
                <a:latin typeface="Times New Roman" pitchFamily="18" charset="0"/>
                <a:cs typeface="Times New Roman" pitchFamily="18" charset="0"/>
              </a:rPr>
              <a:t>health Qigong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 have been implemented in China since the seventies but</a:t>
            </a:r>
          </a:p>
          <a:p>
            <a:pPr lvl="1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Most reports were published in Chinese, hence it was difficult for international experts to comment these studies</a:t>
            </a:r>
          </a:p>
          <a:p>
            <a:pPr lvl="1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Most of the publications were brief reports containing inadequate information for reproduction</a:t>
            </a:r>
          </a:p>
          <a:p>
            <a:pPr marL="0" indent="0" eaLnBrk="1" hangingPunct="1"/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Most of the trials involved a high risk of bias in many domains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Inadequate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sample size: small, potentially underpowered </a:t>
            </a:r>
          </a:p>
          <a:p>
            <a:pPr lvl="1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No information about recruitment, heterogeneous populations</a:t>
            </a:r>
          </a:p>
          <a:p>
            <a:pPr lvl="1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Nature of the control group, non-randomized design</a:t>
            </a:r>
          </a:p>
          <a:p>
            <a:pPr lvl="1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Use of different style of </a:t>
            </a:r>
            <a:r>
              <a:rPr lang="en-GB" sz="2000" b="1" i="1" dirty="0" smtClean="0">
                <a:latin typeface="Times New Roman" pitchFamily="18" charset="0"/>
                <a:cs typeface="Times New Roman" pitchFamily="18" charset="0"/>
              </a:rPr>
              <a:t>Qigong</a:t>
            </a:r>
          </a:p>
          <a:p>
            <a:pPr lvl="1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Quality of teachers</a:t>
            </a:r>
          </a:p>
          <a:p>
            <a:pPr lvl="1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Significant variance in the practice duration and frequency</a:t>
            </a:r>
          </a:p>
          <a:p>
            <a:pPr lvl="1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Difference in study duration : insufficient short-term follow-up: </a:t>
            </a:r>
            <a:r>
              <a:rPr lang="en-GB" sz="1700" dirty="0" smtClean="0">
                <a:latin typeface="Times New Roman" pitchFamily="18" charset="0"/>
                <a:cs typeface="Times New Roman" pitchFamily="18" charset="0"/>
              </a:rPr>
              <a:t>5-12 weeks</a:t>
            </a:r>
          </a:p>
          <a:p>
            <a:pPr marL="0" indent="0" eaLnBrk="1" hangingPunct="1"/>
            <a:endParaRPr lang="fr-BE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143000"/>
          </a:xfrm>
        </p:spPr>
        <p:txBody>
          <a:bodyPr/>
          <a:lstStyle/>
          <a:p>
            <a:pPr algn="l" eaLnBrk="1" hangingPunct="1"/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Presumed physiologic mechanisms of response</a:t>
            </a:r>
          </a:p>
        </p:txBody>
      </p:sp>
      <p:sp>
        <p:nvSpPr>
          <p:cNvPr id="21506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328592"/>
          </a:xfrm>
        </p:spPr>
        <p:txBody>
          <a:bodyPr/>
          <a:lstStyle/>
          <a:p>
            <a:pPr marL="0" indent="0" eaLnBrk="1" hangingPunct="1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This Chinese mindful practice involving body movement, breathing and clearing of the mind, promotes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eaLnBrk="1" hangingPunct="1"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reduction of stressful signals passed to the limbic system</a:t>
            </a: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relaxation and the decrease of the sympathetic nervous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system activity 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and the  increase of the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para-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sympathic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nervous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system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activity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improvement of cardiovascular and pulmonary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functions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reduction of  clinical somatic symptoms, anxiety, depression</a:t>
            </a: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improvement of immune functions and vaccine-response</a:t>
            </a: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increase of blood levels of endorphins </a:t>
            </a: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reduction of levels of inflammatory markers and of circulating stress hormone (adrenocorticotropic hormone )</a:t>
            </a:r>
          </a:p>
        </p:txBody>
      </p:sp>
      <p:pic>
        <p:nvPicPr>
          <p:cNvPr id="5" name="Picture 2" descr="C:\Users\guillam\Desktop\26171441-symbole-de-l-industrie-de-l-huile-comme-une-goutte-de-p-trole-liqu-fi-avec-des-engrenages-et-rouages-Banque-d'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60648"/>
            <a:ext cx="2088232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6751</TotalTime>
  <Words>4201</Words>
  <Application>Microsoft Office PowerPoint</Application>
  <PresentationFormat>Affichage à l'écran (4:3)</PresentationFormat>
  <Paragraphs>523</Paragraphs>
  <Slides>39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Thème Office</vt:lpstr>
      <vt:lpstr>Qigong and occidental medicine</vt:lpstr>
      <vt:lpstr>Présentation PowerPoint</vt:lpstr>
      <vt:lpstr>Présentation PowerPoint</vt:lpstr>
      <vt:lpstr>The most important archaeological discovery regarding Qigong, was a silk painting found in 1973 in Ma Wang Dui,  province of Hunan </vt:lpstr>
      <vt:lpstr>Mind-body therapy in traditional  Chinese medicine</vt:lpstr>
      <vt:lpstr>Présentation PowerPoint</vt:lpstr>
      <vt:lpstr>Présentation PowerPoint</vt:lpstr>
      <vt:lpstr>Présentation PowerPoint</vt:lpstr>
      <vt:lpstr>Presumed physiologic mechanisms of response</vt:lpstr>
      <vt:lpstr>Présentation PowerPoint</vt:lpstr>
      <vt:lpstr>Managing Stress and Anxiety</vt:lpstr>
      <vt:lpstr>Présentation PowerPoint</vt:lpstr>
      <vt:lpstr>Présentation PowerPoint</vt:lpstr>
      <vt:lpstr>Présentation PowerPoint</vt:lpstr>
      <vt:lpstr>Présentation PowerPoint</vt:lpstr>
      <vt:lpstr>Chronic fatigue syndrome,  myalgic encephalomyelitis</vt:lpstr>
      <vt:lpstr>Présentation PowerPoint</vt:lpstr>
      <vt:lpstr>Présentation PowerPoint</vt:lpstr>
      <vt:lpstr>Présentation PowerPoint</vt:lpstr>
      <vt:lpstr>Immuno-modulatory effects       on immune response</vt:lpstr>
      <vt:lpstr>Oncology</vt:lpstr>
      <vt:lpstr>Présentation PowerPoint</vt:lpstr>
      <vt:lpstr>Présentation PowerPoint</vt:lpstr>
      <vt:lpstr>Présentation PowerPoint</vt:lpstr>
      <vt:lpstr>COPD:Pulmonary Rehabilitation Program</vt:lpstr>
      <vt:lpstr>Chronic musculoskeletal disorder: Osteoarthritis</vt:lpstr>
      <vt:lpstr>Effects of qigong on management of Knee osteoarthritis</vt:lpstr>
      <vt:lpstr>Présentation PowerPoint</vt:lpstr>
      <vt:lpstr>Présentation PowerPoint</vt:lpstr>
      <vt:lpstr>Présentation PowerPoint</vt:lpstr>
      <vt:lpstr> Cognitive function of subjects at risk of progressive decline  </vt:lpstr>
      <vt:lpstr>Présentation PowerPoint</vt:lpstr>
      <vt:lpstr>Présentation PowerPoint</vt:lpstr>
      <vt:lpstr>Présentation PowerPoint</vt:lpstr>
      <vt:lpstr>Wuqinxi, Five Animals</vt:lpstr>
      <vt:lpstr>Baduanjin, the eight section brocades</vt:lpstr>
      <vt:lpstr>Présentation PowerPoint</vt:lpstr>
      <vt:lpstr>In conclusion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Qi Gong et médecine occidentale: une complémentarité à développer</dc:title>
  <dc:creator>Marie Paule</dc:creator>
  <cp:lastModifiedBy>Imhotep</cp:lastModifiedBy>
  <cp:revision>641</cp:revision>
  <cp:lastPrinted>2014-05-23T07:33:41Z</cp:lastPrinted>
  <dcterms:created xsi:type="dcterms:W3CDTF">2014-05-04T07:38:09Z</dcterms:created>
  <dcterms:modified xsi:type="dcterms:W3CDTF">2015-11-11T16:10:45Z</dcterms:modified>
</cp:coreProperties>
</file>